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3" r:id="rId11"/>
    <p:sldId id="264" r:id="rId12"/>
    <p:sldId id="268" r:id="rId13"/>
    <p:sldId id="269" r:id="rId14"/>
    <p:sldId id="273" r:id="rId15"/>
    <p:sldId id="274" r:id="rId16"/>
    <p:sldId id="272" r:id="rId17"/>
    <p:sldId id="275" r:id="rId18"/>
    <p:sldId id="276" r:id="rId19"/>
    <p:sldId id="277" r:id="rId20"/>
    <p:sldId id="270" r:id="rId21"/>
    <p:sldId id="304" r:id="rId22"/>
    <p:sldId id="305" r:id="rId23"/>
    <p:sldId id="271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92" r:id="rId32"/>
    <p:sldId id="293" r:id="rId33"/>
    <p:sldId id="294" r:id="rId34"/>
    <p:sldId id="295" r:id="rId35"/>
    <p:sldId id="296" r:id="rId36"/>
    <p:sldId id="297" r:id="rId37"/>
    <p:sldId id="299" r:id="rId38"/>
    <p:sldId id="302" r:id="rId39"/>
    <p:sldId id="303" r:id="rId4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9423"/>
    <a:srgbClr val="86121C"/>
    <a:srgbClr val="141313"/>
    <a:srgbClr val="004378"/>
    <a:srgbClr val="009C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3" autoAdjust="0"/>
    <p:restoredTop sz="87076" autoAdjust="0"/>
  </p:normalViewPr>
  <p:slideViewPr>
    <p:cSldViewPr snapToGrid="0" snapToObjects="1">
      <p:cViewPr>
        <p:scale>
          <a:sx n="150" d="100"/>
          <a:sy n="150" d="100"/>
        </p:scale>
        <p:origin x="-80" y="816"/>
      </p:cViewPr>
      <p:guideLst>
        <p:guide orient="horz" pos="736"/>
        <p:guide pos="49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12" name="Bild 11" descr="Logo_AWI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  <p:cxnSp>
        <p:nvCxnSpPr>
          <p:cNvPr id="6" name="Gerade Verbindung 5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7/28/14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550156"/>
            <a:ext cx="812822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8D566-8D13-5C43-8939-614299B6941B}" type="datetimeFigureOut">
              <a:rPr lang="de-DE" smtClean="0"/>
              <a:pPr/>
              <a:t>7/28/14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70022" y="6550156"/>
            <a:ext cx="5711878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627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1">
              <a:lumMod val="75000"/>
              <a:lumOff val="2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1717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x.doi.org/10.1016/S0098-3004(02)00039-0" TargetMode="External"/><Relationship Id="rId3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594/PANGAEA.737668" TargetMode="External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emf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hyperlink" Target="http://doi.pangaea.de/10.1594/PANGAEA.775547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hyperlink" Target="http://doi.pangaea.de/10.1594/pangaea.319879" TargetMode="External"/><Relationship Id="rId5" Type="http://schemas.openxmlformats.org/officeDocument/2006/relationships/image" Target="../media/image62.png"/><Relationship Id="rId6" Type="http://schemas.openxmlformats.org/officeDocument/2006/relationships/image" Target="../media/image63.wmf"/><Relationship Id="rId7" Type="http://schemas.openxmlformats.org/officeDocument/2006/relationships/hyperlink" Target="http://doi.pangaea.de/10.1594/pangaea.103958" TargetMode="External"/><Relationship Id="rId8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i.pangaea.de/10.1594/pangaea.323487" TargetMode="Externa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hyperlink" Target="http://doi.pangaea.de/10.1594/PANGAEA.547983" TargetMode="External"/><Relationship Id="rId1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i.pangaea.de/10.1594/PANGAEA.715004" TargetMode="External"/><Relationship Id="rId3" Type="http://schemas.openxmlformats.org/officeDocument/2006/relationships/image" Target="../media/image65.png"/><Relationship Id="rId4" Type="http://schemas.openxmlformats.org/officeDocument/2006/relationships/hyperlink" Target="http://www.pangaea.de/advanced/PanCore.php" TargetMode="External"/><Relationship Id="rId5" Type="http://schemas.openxmlformats.org/officeDocument/2006/relationships/image" Target="../media/image66.png"/><Relationship Id="rId6" Type="http://schemas.openxmlformats.org/officeDocument/2006/relationships/hyperlink" Target="http://www.pangaea.de/search?q=project:epica" TargetMode="External"/><Relationship Id="rId7" Type="http://schemas.openxmlformats.org/officeDocument/2006/relationships/image" Target="../media/image67.jpeg"/><Relationship Id="rId8" Type="http://schemas.openxmlformats.org/officeDocument/2006/relationships/hyperlink" Target="http://www.pangaea.de/search?count=10&amp;q=project:crp" TargetMode="External"/><Relationship Id="rId9" Type="http://schemas.openxmlformats.org/officeDocument/2006/relationships/image" Target="../media/image68.jpeg"/><Relationship Id="rId10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i.pangaea.de/10.1594/PANGAEA.269619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hyperlink" Target="http://issues.pangaea.de/secure/Dashboard.jspa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ssues.pangaea.de/secure/CreateIssueDetails!init.jspa?pid=10010&amp;issuetype=6&amp;summary=Data+submission+2011-09-20T12:16:40Z+(Stefanie+Schumacher,+Alfred+Wegener+Institute+for+Polar+and+Marine+Research,+Bremerhaven)&amp;customfield_10002=Schuma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dx.doi.org/10.1038/461145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4949664"/>
            <a:ext cx="2924864" cy="70128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376512" y="1330947"/>
            <a:ext cx="6767488" cy="33078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6338" y="1319167"/>
            <a:ext cx="6761587" cy="4893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600" dirty="0" smtClean="0">
                <a:latin typeface="Times"/>
                <a:cs typeface="Times"/>
              </a:rPr>
              <a:t>An </a:t>
            </a:r>
            <a:r>
              <a:rPr lang="de-DE" sz="3600" dirty="0" err="1" smtClean="0">
                <a:latin typeface="Times"/>
                <a:cs typeface="Times"/>
              </a:rPr>
              <a:t>introduction</a:t>
            </a:r>
            <a:r>
              <a:rPr lang="de-DE" sz="3600" dirty="0" smtClean="0">
                <a:latin typeface="Times"/>
                <a:cs typeface="Times"/>
              </a:rPr>
              <a:t> </a:t>
            </a:r>
            <a:r>
              <a:rPr lang="de-DE" sz="3600" dirty="0" err="1" smtClean="0">
                <a:latin typeface="Times"/>
                <a:cs typeface="Times"/>
              </a:rPr>
              <a:t>to</a:t>
            </a:r>
            <a:r>
              <a:rPr lang="de-DE" sz="3600" dirty="0" smtClean="0">
                <a:latin typeface="Times"/>
                <a:cs typeface="Times"/>
              </a:rPr>
              <a:t> </a:t>
            </a:r>
            <a:r>
              <a:rPr lang="de-DE" sz="3600" dirty="0" err="1" smtClean="0">
                <a:latin typeface="Times"/>
                <a:cs typeface="Times"/>
              </a:rPr>
              <a:t>the</a:t>
            </a:r>
            <a:r>
              <a:rPr lang="de-DE" sz="3600" dirty="0" smtClean="0">
                <a:latin typeface="Times"/>
                <a:cs typeface="Times"/>
              </a:rPr>
              <a:t> Data Library </a:t>
            </a:r>
          </a:p>
          <a:p>
            <a:pPr algn="ctr"/>
            <a:r>
              <a:rPr lang="de-DE" sz="3600" dirty="0" smtClean="0">
                <a:latin typeface="Times"/>
                <a:cs typeface="Times"/>
              </a:rPr>
              <a:t>PANGAEA</a:t>
            </a:r>
            <a:r>
              <a:rPr lang="de-DE" sz="3600" baseline="30000" dirty="0" smtClean="0">
                <a:latin typeface="Times"/>
                <a:cs typeface="Times"/>
              </a:rPr>
              <a:t>®</a:t>
            </a: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r>
              <a:rPr lang="de-DE" sz="2000" dirty="0" smtClean="0">
                <a:latin typeface="Times"/>
                <a:cs typeface="Times"/>
              </a:rPr>
              <a:t>Stefanie Schumacher &amp; Rainer Sieger</a:t>
            </a:r>
            <a:endParaRPr lang="de-DE" sz="2000" dirty="0">
              <a:latin typeface="Times"/>
              <a:cs typeface="Time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1238" y="2104895"/>
            <a:ext cx="5411787" cy="3679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bases</a:t>
            </a:r>
            <a:r>
              <a:rPr lang="de-DE" sz="2800" b="0" dirty="0" smtClean="0">
                <a:latin typeface="Times"/>
                <a:cs typeface="Times"/>
              </a:rPr>
              <a:t>/</a:t>
            </a:r>
            <a:r>
              <a:rPr lang="de-DE" sz="2800" b="0" dirty="0" err="1" smtClean="0">
                <a:latin typeface="Times"/>
                <a:cs typeface="Times"/>
              </a:rPr>
              <a:t>archives</a:t>
            </a:r>
            <a:r>
              <a:rPr lang="de-DE" sz="2800" b="0" dirty="0" smtClean="0">
                <a:latin typeface="Times"/>
                <a:cs typeface="Times"/>
              </a:rPr>
              <a:t> - NOAA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9" name="Gruppierung 8"/>
          <p:cNvGrpSpPr/>
          <p:nvPr/>
        </p:nvGrpSpPr>
        <p:grpSpPr>
          <a:xfrm>
            <a:off x="217017" y="1078072"/>
            <a:ext cx="5020610" cy="3258059"/>
            <a:chOff x="217017" y="1078072"/>
            <a:chExt cx="5020610" cy="3258059"/>
          </a:xfrm>
        </p:grpSpPr>
        <p:pic>
          <p:nvPicPr>
            <p:cNvPr id="6" name="Bild 5" descr="Bildschirmfoto 2014-07-16 um 11.59.46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17" y="1078072"/>
              <a:ext cx="5020610" cy="2624031"/>
            </a:xfrm>
            <a:prstGeom prst="rect">
              <a:avLst/>
            </a:prstGeom>
          </p:spPr>
        </p:pic>
        <p:pic>
          <p:nvPicPr>
            <p:cNvPr id="7" name="Bild 6" descr="Bildschirmfoto 2014-07-16 um 11.59.58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17" y="3716285"/>
              <a:ext cx="3479994" cy="619846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289361" y="3716285"/>
              <a:ext cx="3407650" cy="619846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3760272" y="1078072"/>
            <a:ext cx="5020146" cy="5267618"/>
            <a:chOff x="3760272" y="1078072"/>
            <a:chExt cx="5020146" cy="5267618"/>
          </a:xfrm>
        </p:grpSpPr>
        <p:pic>
          <p:nvPicPr>
            <p:cNvPr id="5" name="Bild 4" descr="Bildschirmfoto 2014-07-16 um 11.53.52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0272" y="1078072"/>
              <a:ext cx="5020146" cy="5267618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>
            <a:xfrm>
              <a:off x="3760272" y="3383788"/>
              <a:ext cx="998104" cy="176825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91860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</a:t>
            </a:r>
            <a:r>
              <a:rPr lang="de-DE" sz="2800" b="0" dirty="0" smtClean="0">
                <a:latin typeface="Times"/>
                <a:cs typeface="Times"/>
              </a:rPr>
              <a:t>/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NOAA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6" name="Bild 5" descr="Bildschirmfoto 2014-07-16 um 12.08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1148435"/>
            <a:ext cx="4565532" cy="5556852"/>
          </a:xfrm>
          <a:prstGeom prst="rect">
            <a:avLst/>
          </a:prstGeom>
        </p:spPr>
      </p:pic>
      <p:grpSp>
        <p:nvGrpSpPr>
          <p:cNvPr id="10" name="Gruppierung 9"/>
          <p:cNvGrpSpPr/>
          <p:nvPr/>
        </p:nvGrpSpPr>
        <p:grpSpPr>
          <a:xfrm>
            <a:off x="4083201" y="1326188"/>
            <a:ext cx="4956308" cy="4623574"/>
            <a:chOff x="4083201" y="1326188"/>
            <a:chExt cx="4956308" cy="4623574"/>
          </a:xfrm>
        </p:grpSpPr>
        <p:pic>
          <p:nvPicPr>
            <p:cNvPr id="7" name="Bild 6" descr="Bildschirmfoto 2014-07-16 um 12.11.04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4002" y="2925869"/>
              <a:ext cx="3935507" cy="3023893"/>
            </a:xfrm>
            <a:prstGeom prst="rect">
              <a:avLst/>
            </a:prstGeom>
          </p:spPr>
        </p:pic>
        <p:sp>
          <p:nvSpPr>
            <p:cNvPr id="8" name="Eingebuchteter Richtungspfeil 7"/>
            <p:cNvSpPr/>
            <p:nvPr/>
          </p:nvSpPr>
          <p:spPr>
            <a:xfrm>
              <a:off x="4083201" y="3608839"/>
              <a:ext cx="1020801" cy="257200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5104002" y="1326188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 err="1" smtClean="0">
                  <a:latin typeface="Times"/>
                  <a:cs typeface="Times"/>
                </a:rPr>
                <a:t>searchable</a:t>
              </a:r>
              <a:r>
                <a:rPr lang="de-DE" sz="2800" dirty="0" smtClean="0">
                  <a:latin typeface="Times"/>
                  <a:cs typeface="Times"/>
                </a:rPr>
                <a:t> in </a:t>
              </a:r>
              <a:r>
                <a:rPr lang="de-DE" sz="2800" dirty="0" err="1" smtClean="0">
                  <a:latin typeface="Times"/>
                  <a:cs typeface="Times"/>
                </a:rPr>
                <a:t>www</a:t>
              </a:r>
              <a:r>
                <a:rPr lang="de-DE" sz="2800" dirty="0" smtClean="0">
                  <a:latin typeface="Times"/>
                  <a:cs typeface="Times"/>
                </a:rPr>
                <a:t>? 	</a:t>
              </a:r>
              <a:endParaRPr lang="de-DE" sz="2800" dirty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70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base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7-16 um 4.48.5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7" y="1510131"/>
            <a:ext cx="3068465" cy="2017510"/>
          </a:xfrm>
          <a:prstGeom prst="rect">
            <a:avLst/>
          </a:prstGeom>
        </p:spPr>
      </p:pic>
      <p:pic>
        <p:nvPicPr>
          <p:cNvPr id="4" name="Bild 3" descr="Bildschirmfoto 2014-07-16 um 4.49.30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16" y="1510131"/>
            <a:ext cx="3332373" cy="2134659"/>
          </a:xfrm>
          <a:prstGeom prst="rect">
            <a:avLst/>
          </a:prstGeom>
        </p:spPr>
      </p:pic>
      <p:pic>
        <p:nvPicPr>
          <p:cNvPr id="5" name="Bild 4" descr="Bildschirmfoto 2014-07-16 um 4.50.24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7" y="4466643"/>
            <a:ext cx="3052713" cy="212647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31117" y="996905"/>
            <a:ext cx="1979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Oceanography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032016" y="996905"/>
            <a:ext cx="1654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Snow &amp; </a:t>
            </a:r>
            <a:r>
              <a:rPr lang="de-DE" sz="2400" dirty="0" err="1" smtClean="0">
                <a:latin typeface="Times"/>
                <a:cs typeface="Times"/>
              </a:rPr>
              <a:t>Ice</a:t>
            </a:r>
            <a:endParaRPr lang="de-DE" sz="2400" dirty="0">
              <a:latin typeface="Times"/>
              <a:cs typeface="Times"/>
            </a:endParaRPr>
          </a:p>
        </p:txBody>
      </p:sp>
      <p:pic>
        <p:nvPicPr>
          <p:cNvPr id="9" name="Bild 8" descr="Bildschirmfoto 2014-07-16 um 5.08.15 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16" y="4466643"/>
            <a:ext cx="2418716" cy="22053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31117" y="3899808"/>
            <a:ext cx="1928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Biogeography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032016" y="3899808"/>
            <a:ext cx="3338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Ocean</a:t>
            </a:r>
            <a:r>
              <a:rPr lang="de-DE" sz="2400" dirty="0" smtClean="0">
                <a:latin typeface="Times"/>
                <a:cs typeface="Times"/>
              </a:rPr>
              <a:t> Drilling - </a:t>
            </a:r>
            <a:r>
              <a:rPr lang="de-DE" sz="2400" dirty="0" err="1" smtClean="0">
                <a:latin typeface="Times"/>
                <a:cs typeface="Times"/>
              </a:rPr>
              <a:t>Geology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3059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repository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17 um 3.00.1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50" y="1267128"/>
            <a:ext cx="4728513" cy="4980273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2694560" y="2322379"/>
            <a:ext cx="6449439" cy="3894571"/>
            <a:chOff x="2694560" y="2322379"/>
            <a:chExt cx="6449439" cy="3894571"/>
          </a:xfrm>
        </p:grpSpPr>
        <p:pic>
          <p:nvPicPr>
            <p:cNvPr id="6" name="Bild 5" descr="Bildschirmfoto 2014-07-17 um 3.01.31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4560" y="3154821"/>
              <a:ext cx="6449439" cy="3062129"/>
            </a:xfrm>
            <a:prstGeom prst="rect">
              <a:avLst/>
            </a:prstGeom>
          </p:spPr>
        </p:pic>
        <p:sp>
          <p:nvSpPr>
            <p:cNvPr id="7" name="Rechteck 6"/>
            <p:cNvSpPr/>
            <p:nvPr/>
          </p:nvSpPr>
          <p:spPr>
            <a:xfrm>
              <a:off x="5314279" y="2322379"/>
              <a:ext cx="32955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800" dirty="0" err="1">
                  <a:latin typeface="Times"/>
                  <a:cs typeface="Times"/>
                </a:rPr>
                <a:t>unsearchable</a:t>
              </a:r>
              <a:r>
                <a:rPr lang="de-DE" sz="2800" dirty="0">
                  <a:latin typeface="Times"/>
                  <a:cs typeface="Times"/>
                </a:rPr>
                <a:t> in </a:t>
              </a:r>
              <a:r>
                <a:rPr lang="de-DE" sz="2800" dirty="0" err="1" smtClean="0">
                  <a:latin typeface="Times"/>
                  <a:cs typeface="Times"/>
                </a:rPr>
                <a:t>www</a:t>
              </a:r>
              <a:endParaRPr lang="de-DE" sz="2800" dirty="0" smtClean="0">
                <a:latin typeface="Times"/>
                <a:cs typeface="Times"/>
              </a:endParaRPr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1242856" y="1547043"/>
            <a:ext cx="7377286" cy="1726594"/>
            <a:chOff x="1242856" y="1547043"/>
            <a:chExt cx="7377286" cy="1726594"/>
          </a:xfrm>
        </p:grpSpPr>
        <p:sp>
          <p:nvSpPr>
            <p:cNvPr id="2" name="Rechteck 1"/>
            <p:cNvSpPr/>
            <p:nvPr/>
          </p:nvSpPr>
          <p:spPr>
            <a:xfrm>
              <a:off x="1242856" y="3120861"/>
              <a:ext cx="903278" cy="152776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5314279" y="1547043"/>
              <a:ext cx="33058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800" dirty="0" smtClean="0">
                  <a:latin typeface="Times"/>
                  <a:cs typeface="Times"/>
                </a:rPr>
                <a:t>Data </a:t>
              </a:r>
              <a:r>
                <a:rPr lang="de-DE" sz="2800" dirty="0" err="1" smtClean="0">
                  <a:latin typeface="Times"/>
                  <a:cs typeface="Times"/>
                </a:rPr>
                <a:t>citation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with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doi</a:t>
              </a:r>
              <a:endParaRPr lang="de-DE" sz="2800" dirty="0" smtClean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732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457200" y="1253107"/>
            <a:ext cx="45468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hlinkClick r:id="rId2"/>
              </a:rPr>
              <a:t>doi:10.1016/S0098-3004(02)00039-0</a:t>
            </a:r>
            <a:endParaRPr lang="de-DE" sz="2000" dirty="0"/>
          </a:p>
        </p:txBody>
      </p:sp>
      <p:pic>
        <p:nvPicPr>
          <p:cNvPr id="8" name="Bild 7" descr="Bildschirmfoto 2013-01-13 um 12.48.0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955800"/>
            <a:ext cx="8801100" cy="4241800"/>
          </a:xfrm>
          <a:prstGeom prst="rect">
            <a:avLst/>
          </a:prstGeom>
        </p:spPr>
      </p:pic>
      <p:sp>
        <p:nvSpPr>
          <p:cNvPr id="9" name="Eingebuchteter Pfeil nach rechts 8"/>
          <p:cNvSpPr/>
          <p:nvPr/>
        </p:nvSpPr>
        <p:spPr>
          <a:xfrm>
            <a:off x="25400" y="5637076"/>
            <a:ext cx="660400" cy="320948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>
                <a:latin typeface="Times"/>
                <a:cs typeface="Times"/>
              </a:rPr>
              <a:t>Digital </a:t>
            </a:r>
            <a:r>
              <a:rPr lang="de-DE" sz="2800" b="0" dirty="0" err="1">
                <a:latin typeface="Times"/>
                <a:cs typeface="Times"/>
              </a:rPr>
              <a:t>Object</a:t>
            </a:r>
            <a:r>
              <a:rPr lang="de-DE" sz="2800" b="0" dirty="0">
                <a:latin typeface="Times"/>
                <a:cs typeface="Times"/>
              </a:rPr>
              <a:t> Identifier - DOI</a:t>
            </a:r>
          </a:p>
        </p:txBody>
      </p:sp>
    </p:spTree>
    <p:extLst>
      <p:ext uri="{BB962C8B-B14F-4D97-AF65-F5344CB8AC3E}">
        <p14:creationId xmlns:p14="http://schemas.microsoft.com/office/powerpoint/2010/main" val="3268667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7"/>
          <p:cNvGrpSpPr>
            <a:grpSpLocks/>
          </p:cNvGrpSpPr>
          <p:nvPr/>
        </p:nvGrpSpPr>
        <p:grpSpPr bwMode="auto">
          <a:xfrm>
            <a:off x="6100762" y="3032880"/>
            <a:ext cx="3043238" cy="3055938"/>
            <a:chOff x="5486400" y="906463"/>
            <a:chExt cx="3276600" cy="3236912"/>
          </a:xfrm>
        </p:grpSpPr>
        <p:pic>
          <p:nvPicPr>
            <p:cNvPr id="5" name="Bild 4" descr="404-error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619750" y="1052513"/>
              <a:ext cx="3041650" cy="290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Gerade Verbindung 5"/>
            <p:cNvCxnSpPr/>
            <p:nvPr/>
          </p:nvCxnSpPr>
          <p:spPr>
            <a:xfrm rot="5400000">
              <a:off x="5455822" y="937041"/>
              <a:ext cx="3236912" cy="3175755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>
              <a:off x="5486400" y="906463"/>
              <a:ext cx="3276600" cy="3236912"/>
            </a:xfrm>
            <a:prstGeom prst="line">
              <a:avLst/>
            </a:pr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hteck 10"/>
          <p:cNvSpPr>
            <a:spLocks noChangeArrowheads="1"/>
          </p:cNvSpPr>
          <p:nvPr/>
        </p:nvSpPr>
        <p:spPr bwMode="auto">
          <a:xfrm>
            <a:off x="288014" y="1162888"/>
            <a:ext cx="8210550" cy="269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74" tIns="53636" rIns="107274" bIns="53636">
            <a:spAutoFit/>
          </a:bodyPr>
          <a:lstStyle/>
          <a:p>
            <a:r>
              <a:rPr lang="de-DE" sz="2400" dirty="0" err="1" smtClean="0">
                <a:latin typeface="Times New Roman"/>
                <a:cs typeface="Times New Roman"/>
              </a:rPr>
              <a:t>Is</a:t>
            </a:r>
            <a:r>
              <a:rPr lang="de-DE" sz="2400" dirty="0" smtClean="0">
                <a:latin typeface="Times New Roman"/>
                <a:cs typeface="Times New Roman"/>
              </a:rPr>
              <a:t> </a:t>
            </a:r>
            <a:r>
              <a:rPr lang="de-DE" sz="2400" dirty="0">
                <a:latin typeface="Times New Roman"/>
                <a:cs typeface="Times New Roman"/>
              </a:rPr>
              <a:t>a </a:t>
            </a:r>
            <a:r>
              <a:rPr lang="de-DE" sz="2400" dirty="0" err="1">
                <a:latin typeface="Times New Roman"/>
                <a:cs typeface="Times New Roman"/>
              </a:rPr>
              <a:t>character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string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used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to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uniquely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identify</a:t>
            </a:r>
            <a:r>
              <a:rPr lang="de-DE" sz="2400" dirty="0">
                <a:latin typeface="Times New Roman"/>
                <a:cs typeface="Times New Roman"/>
              </a:rPr>
              <a:t> an electronic </a:t>
            </a:r>
            <a:r>
              <a:rPr lang="de-DE" sz="2400" dirty="0" err="1">
                <a:latin typeface="Times New Roman"/>
                <a:cs typeface="Times New Roman"/>
              </a:rPr>
              <a:t>document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object</a:t>
            </a:r>
            <a:r>
              <a:rPr lang="de-DE" sz="2400" dirty="0">
                <a:latin typeface="Times New Roman"/>
                <a:cs typeface="Times New Roman"/>
              </a:rPr>
              <a:t>. </a:t>
            </a:r>
          </a:p>
          <a:p>
            <a:endParaRPr lang="de-DE" sz="2400" dirty="0">
              <a:latin typeface="Times New Roman"/>
              <a:cs typeface="Times New Roman"/>
            </a:endParaRPr>
          </a:p>
          <a:p>
            <a:r>
              <a:rPr lang="de-DE" sz="2400" dirty="0">
                <a:latin typeface="Times New Roman"/>
                <a:cs typeface="Times New Roman"/>
              </a:rPr>
              <a:t>The DOI </a:t>
            </a:r>
            <a:r>
              <a:rPr lang="de-DE" sz="2400" dirty="0" err="1" smtClean="0">
                <a:latin typeface="Times New Roman"/>
                <a:cs typeface="Times New Roman"/>
              </a:rPr>
              <a:t>of</a:t>
            </a:r>
            <a:r>
              <a:rPr lang="de-DE" sz="2400" dirty="0" smtClean="0">
                <a:latin typeface="Times New Roman"/>
                <a:cs typeface="Times New Roman"/>
              </a:rPr>
              <a:t> a </a:t>
            </a:r>
            <a:r>
              <a:rPr lang="de-DE" sz="2400" dirty="0" err="1">
                <a:latin typeface="Times New Roman"/>
                <a:cs typeface="Times New Roman"/>
              </a:rPr>
              <a:t>document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is</a:t>
            </a:r>
            <a:r>
              <a:rPr lang="de-DE" sz="2400" dirty="0">
                <a:latin typeface="Times New Roman"/>
                <a:cs typeface="Times New Roman"/>
              </a:rPr>
              <a:t> permanent, </a:t>
            </a:r>
            <a:r>
              <a:rPr lang="de-DE" sz="2400" dirty="0" err="1">
                <a:latin typeface="Times New Roman"/>
                <a:cs typeface="Times New Roman"/>
              </a:rPr>
              <a:t>whereas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its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location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and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other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metadata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may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change</a:t>
            </a:r>
            <a:endParaRPr lang="de-DE" sz="2400" dirty="0">
              <a:latin typeface="Times New Roman"/>
              <a:cs typeface="Times New Roman"/>
            </a:endParaRPr>
          </a:p>
          <a:p>
            <a:endParaRPr lang="de-DE" sz="2400" dirty="0">
              <a:latin typeface="Times New Roman"/>
              <a:cs typeface="Times New Roman"/>
            </a:endParaRPr>
          </a:p>
          <a:p>
            <a:r>
              <a:rPr lang="de-DE" sz="2400" dirty="0">
                <a:latin typeface="Times New Roman"/>
                <a:cs typeface="Times New Roman"/>
              </a:rPr>
              <a:t>Is </a:t>
            </a:r>
            <a:r>
              <a:rPr lang="de-DE" sz="2400" dirty="0" err="1">
                <a:latin typeface="Times New Roman"/>
                <a:cs typeface="Times New Roman"/>
              </a:rPr>
              <a:t>resolved</a:t>
            </a:r>
            <a:r>
              <a:rPr lang="de-DE" sz="2400" dirty="0">
                <a:latin typeface="Times New Roman"/>
                <a:cs typeface="Times New Roman"/>
              </a:rPr>
              <a:t> </a:t>
            </a:r>
            <a:r>
              <a:rPr lang="de-DE" sz="2400" dirty="0" err="1">
                <a:latin typeface="Times New Roman"/>
                <a:cs typeface="Times New Roman"/>
              </a:rPr>
              <a:t>by</a:t>
            </a:r>
            <a:r>
              <a:rPr lang="de-DE" sz="2400" dirty="0">
                <a:latin typeface="Times New Roman"/>
                <a:cs typeface="Times New Roman"/>
              </a:rPr>
              <a:t> a </a:t>
            </a:r>
            <a:r>
              <a:rPr lang="de-DE" sz="2400" dirty="0" err="1">
                <a:latin typeface="Times New Roman"/>
                <a:cs typeface="Times New Roman"/>
              </a:rPr>
              <a:t>doi-resolver</a:t>
            </a:r>
            <a:r>
              <a:rPr lang="de-DE" sz="2400" dirty="0">
                <a:latin typeface="Times New Roman"/>
                <a:cs typeface="Times New Roman"/>
              </a:rPr>
              <a:t>: </a:t>
            </a:r>
            <a:r>
              <a:rPr lang="de-DE" sz="2400" dirty="0">
                <a:solidFill>
                  <a:srgbClr val="FF0000"/>
                </a:solidFill>
                <a:latin typeface="Times New Roman"/>
                <a:cs typeface="Times New Roman"/>
              </a:rPr>
              <a:t>http://dx.doi.org/</a:t>
            </a:r>
          </a:p>
        </p:txBody>
      </p:sp>
      <p:sp>
        <p:nvSpPr>
          <p:cNvPr id="9" name="Textfeld 7"/>
          <p:cNvSpPr txBox="1">
            <a:spLocks noChangeArrowheads="1"/>
          </p:cNvSpPr>
          <p:nvPr/>
        </p:nvSpPr>
        <p:spPr bwMode="auto">
          <a:xfrm>
            <a:off x="304097" y="3910202"/>
            <a:ext cx="1364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 err="1">
                <a:latin typeface="Times"/>
                <a:cs typeface="Times"/>
              </a:rPr>
              <a:t>Example</a:t>
            </a:r>
            <a:r>
              <a:rPr lang="de-DE" sz="2400" dirty="0">
                <a:latin typeface="Times"/>
                <a:cs typeface="Times"/>
              </a:rPr>
              <a:t>:</a:t>
            </a:r>
          </a:p>
        </p:txBody>
      </p:sp>
      <p:sp>
        <p:nvSpPr>
          <p:cNvPr id="10" name="Textfeld 8"/>
          <p:cNvSpPr txBox="1">
            <a:spLocks noChangeArrowheads="1"/>
          </p:cNvSpPr>
          <p:nvPr/>
        </p:nvSpPr>
        <p:spPr bwMode="auto">
          <a:xfrm>
            <a:off x="154890" y="5969688"/>
            <a:ext cx="5793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>
                <a:latin typeface="Times"/>
                <a:cs typeface="Times"/>
                <a:hlinkClick r:id="rId3"/>
              </a:rPr>
              <a:t>http://dx.doi.org/10.1594/PANGAEA.737668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11" name="Textfeld 8"/>
          <p:cNvSpPr txBox="1">
            <a:spLocks noChangeArrowheads="1"/>
          </p:cNvSpPr>
          <p:nvPr/>
        </p:nvSpPr>
        <p:spPr bwMode="auto">
          <a:xfrm>
            <a:off x="1305809" y="4422965"/>
            <a:ext cx="4191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dirty="0">
                <a:latin typeface="Times"/>
                <a:cs typeface="Times"/>
              </a:rPr>
              <a:t>doi:10.1594/PANGAEA.737668</a:t>
            </a:r>
          </a:p>
        </p:txBody>
      </p:sp>
      <p:sp>
        <p:nvSpPr>
          <p:cNvPr id="12" name="Pfeil nach unten 11"/>
          <p:cNvSpPr/>
          <p:nvPr/>
        </p:nvSpPr>
        <p:spPr>
          <a:xfrm>
            <a:off x="3184541" y="4990322"/>
            <a:ext cx="216024" cy="64807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2000"/>
          </a:p>
        </p:txBody>
      </p:sp>
      <p:sp>
        <p:nvSpPr>
          <p:cNvPr id="13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>
                <a:latin typeface="Times"/>
                <a:cs typeface="Times"/>
              </a:rPr>
              <a:t>Digital </a:t>
            </a:r>
            <a:r>
              <a:rPr lang="de-DE" sz="2800" b="0" dirty="0" err="1">
                <a:latin typeface="Times"/>
                <a:cs typeface="Times"/>
              </a:rPr>
              <a:t>Object</a:t>
            </a:r>
            <a:r>
              <a:rPr lang="de-DE" sz="2800" b="0" dirty="0">
                <a:latin typeface="Times"/>
                <a:cs typeface="Times"/>
              </a:rPr>
              <a:t> Identifier - DOI</a:t>
            </a:r>
          </a:p>
        </p:txBody>
      </p:sp>
      <p:grpSp>
        <p:nvGrpSpPr>
          <p:cNvPr id="14" name="Gruppierung 13"/>
          <p:cNvGrpSpPr/>
          <p:nvPr/>
        </p:nvGrpSpPr>
        <p:grpSpPr>
          <a:xfrm>
            <a:off x="154890" y="3784600"/>
            <a:ext cx="5793473" cy="2923921"/>
            <a:chOff x="154890" y="3784600"/>
            <a:chExt cx="5793473" cy="2923921"/>
          </a:xfrm>
          <a:effectLst/>
        </p:grpSpPr>
        <p:sp>
          <p:nvSpPr>
            <p:cNvPr id="3" name="Rechteck 2"/>
            <p:cNvSpPr/>
            <p:nvPr/>
          </p:nvSpPr>
          <p:spPr>
            <a:xfrm>
              <a:off x="154890" y="3784600"/>
              <a:ext cx="5793473" cy="2923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" name="Bild 1" descr="Bildschirmfoto 2014-07-23 um 3.41.30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038" y="3856531"/>
              <a:ext cx="4292747" cy="28519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4501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868967" y="2013741"/>
            <a:ext cx="7727346" cy="42270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Pangaea is an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o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pen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a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ccess </a:t>
            </a:r>
            <a:r>
              <a:rPr lang="en-US" sz="2400" b="1" dirty="0">
                <a:solidFill>
                  <a:srgbClr val="FF0000"/>
                </a:solidFill>
                <a:latin typeface="Times"/>
                <a:cs typeface="Times"/>
              </a:rPr>
              <a:t>data library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 </a:t>
            </a:r>
            <a:r>
              <a:rPr lang="en-US" sz="2400" dirty="0">
                <a:latin typeface="Times"/>
                <a:cs typeface="Times"/>
              </a:rPr>
              <a:t>for </a:t>
            </a: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earth system research</a:t>
            </a:r>
            <a:r>
              <a:rPr lang="en-US" sz="2400" dirty="0">
                <a:latin typeface="Times"/>
                <a:cs typeface="Times"/>
              </a:rPr>
              <a:t>. Data are stored </a:t>
            </a:r>
            <a:r>
              <a:rPr lang="en-US" sz="2400" dirty="0" err="1">
                <a:solidFill>
                  <a:srgbClr val="FF0000"/>
                </a:solidFill>
                <a:latin typeface="Times"/>
                <a:cs typeface="Times"/>
              </a:rPr>
              <a:t>georeferenced</a:t>
            </a:r>
            <a:r>
              <a:rPr lang="en-US" sz="2400" dirty="0">
                <a:latin typeface="Times"/>
                <a:cs typeface="Times"/>
              </a:rPr>
              <a:t> in space and time in a relational database and a tape archive</a:t>
            </a:r>
            <a:r>
              <a:rPr lang="en-US" sz="2400" dirty="0" smtClean="0">
                <a:latin typeface="Times"/>
                <a:cs typeface="Times"/>
              </a:rPr>
              <a:t>.</a:t>
            </a:r>
          </a:p>
          <a:p>
            <a:pPr>
              <a:lnSpc>
                <a:spcPct val="140000"/>
              </a:lnSpc>
            </a:pPr>
            <a:endParaRPr lang="en-US" sz="2400" dirty="0">
              <a:latin typeface="Times"/>
              <a:cs typeface="Times"/>
            </a:endParaRPr>
          </a:p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The data content is accessible on the </a:t>
            </a:r>
            <a:r>
              <a:rPr lang="en-US" sz="2400" dirty="0" smtClean="0">
                <a:latin typeface="Times"/>
                <a:cs typeface="Times"/>
              </a:rPr>
              <a:t>internet </a:t>
            </a:r>
            <a:r>
              <a:rPr lang="en-US" sz="2400" dirty="0">
                <a:latin typeface="Times"/>
                <a:cs typeface="Times"/>
              </a:rPr>
              <a:t>via a search engine, a data warehouse and web services.</a:t>
            </a:r>
          </a:p>
          <a:p>
            <a:pPr>
              <a:lnSpc>
                <a:spcPct val="140000"/>
              </a:lnSpc>
            </a:pPr>
            <a:endParaRPr lang="en-US" sz="2400" dirty="0">
              <a:latin typeface="Times"/>
              <a:cs typeface="Times"/>
            </a:endParaRPr>
          </a:p>
          <a:p>
            <a:pPr>
              <a:lnSpc>
                <a:spcPct val="140000"/>
              </a:lnSpc>
            </a:pPr>
            <a:r>
              <a:rPr lang="en-US" sz="2400" dirty="0">
                <a:latin typeface="Times"/>
                <a:cs typeface="Times"/>
              </a:rPr>
              <a:t>The system is open to any scientist or project to archive and publish data.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364937" y="1025622"/>
            <a:ext cx="6249988" cy="892175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40000"/>
              </a:lnSpc>
            </a:pPr>
            <a:r>
              <a:rPr lang="en-US" sz="2800" dirty="0" smtClean="0">
                <a:latin typeface="Times"/>
                <a:cs typeface="Times"/>
              </a:rPr>
              <a:t>What is PANGAEA</a:t>
            </a:r>
            <a:r>
              <a:rPr lang="en-US" sz="2800" baseline="32000" dirty="0" smtClean="0">
                <a:latin typeface="Times"/>
                <a:cs typeface="Times"/>
              </a:rPr>
              <a:t>®</a:t>
            </a:r>
            <a:r>
              <a:rPr lang="en-US" sz="2800" dirty="0" smtClean="0">
                <a:latin typeface="Times"/>
                <a:cs typeface="Times"/>
              </a:rPr>
              <a:t> ?</a:t>
            </a:r>
            <a:endParaRPr lang="en-US" sz="2800" dirty="0" smtClean="0">
              <a:latin typeface="Times"/>
              <a:ea typeface="ヒラギノ明朝 ProN W6" charset="-128"/>
              <a:cs typeface="Times"/>
            </a:endParaRPr>
          </a:p>
        </p:txBody>
      </p:sp>
      <p:pic>
        <p:nvPicPr>
          <p:cNvPr id="6" name="Bild 5" descr="Pangaea-Log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7" y="144870"/>
            <a:ext cx="1814916" cy="126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56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197" y="3617673"/>
            <a:ext cx="2763937" cy="2083583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08" y="1741387"/>
            <a:ext cx="4306455" cy="1334688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840123" y="7409215"/>
            <a:ext cx="6930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latin typeface="Times New Roman"/>
                <a:cs typeface="Times New Roman"/>
              </a:rPr>
              <a:t>Both institutions have committed to long-term operate </a:t>
            </a:r>
            <a:r>
              <a:rPr lang="en-US" sz="2000" i="1" dirty="0" smtClean="0">
                <a:latin typeface="Times New Roman"/>
                <a:cs typeface="Times New Roman"/>
              </a:rPr>
              <a:t>PANGAEA</a:t>
            </a:r>
            <a:endParaRPr lang="de-DE" dirty="0"/>
          </a:p>
        </p:txBody>
      </p:sp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PANGAEA </a:t>
            </a:r>
            <a:r>
              <a:rPr lang="de-DE" sz="2800" b="0" dirty="0" err="1" smtClean="0">
                <a:latin typeface="Times"/>
                <a:cs typeface="Times"/>
              </a:rPr>
              <a:t>hosts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3" name="Bild 12" descr="AWI_Logo_Farbe_CMYK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163" y="2032468"/>
            <a:ext cx="4373036" cy="778899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82" y="3910278"/>
            <a:ext cx="3406269" cy="157212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06331" y="5991264"/>
            <a:ext cx="8277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Times"/>
                <a:cs typeface="Times"/>
              </a:rPr>
              <a:t>Both institutions have committed to long-term operate </a:t>
            </a:r>
            <a:r>
              <a:rPr lang="en-US" sz="2400" i="1" dirty="0" smtClean="0">
                <a:latin typeface="Times"/>
                <a:cs typeface="Times"/>
              </a:rPr>
              <a:t>PANGAEA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2805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21"/>
          <p:cNvGrpSpPr>
            <a:grpSpLocks/>
          </p:cNvGrpSpPr>
          <p:nvPr/>
        </p:nvGrpSpPr>
        <p:grpSpPr bwMode="auto">
          <a:xfrm>
            <a:off x="3456915" y="4690759"/>
            <a:ext cx="2263775" cy="1139825"/>
            <a:chOff x="3723680" y="4348758"/>
            <a:chExt cx="2263676" cy="1138535"/>
          </a:xfrm>
        </p:grpSpPr>
        <p:sp>
          <p:nvSpPr>
            <p:cNvPr id="6" name="Rectangle 1"/>
            <p:cNvSpPr>
              <a:spLocks/>
            </p:cNvSpPr>
            <p:nvPr/>
          </p:nvSpPr>
          <p:spPr bwMode="auto">
            <a:xfrm>
              <a:off x="3723680" y="4348758"/>
              <a:ext cx="2263676" cy="1138535"/>
            </a:xfrm>
            <a:prstGeom prst="rect">
              <a:avLst/>
            </a:prstGeom>
            <a:noFill/>
            <a:ln w="63500">
              <a:solidFill>
                <a:srgbClr val="FF7D83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de-DE">
                <a:latin typeface="Calisto MT" charset="0"/>
              </a:endParaRPr>
            </a:p>
          </p:txBody>
        </p:sp>
        <p:sp>
          <p:nvSpPr>
            <p:cNvPr id="7" name="Rectangle 5"/>
            <p:cNvSpPr>
              <a:spLocks/>
            </p:cNvSpPr>
            <p:nvPr/>
          </p:nvSpPr>
          <p:spPr bwMode="auto">
            <a:xfrm>
              <a:off x="3839766" y="4473773"/>
              <a:ext cx="2022574" cy="892969"/>
            </a:xfrm>
            <a:prstGeom prst="rect">
              <a:avLst/>
            </a:prstGeom>
            <a:solidFill>
              <a:srgbClr val="9EFFA7"/>
            </a:solidFill>
            <a:ln w="635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de-DE">
                <a:latin typeface="Calisto MT" charset="0"/>
              </a:endParaRPr>
            </a:p>
          </p:txBody>
        </p:sp>
        <p:sp>
          <p:nvSpPr>
            <p:cNvPr id="8" name="Rectangle 8"/>
            <p:cNvSpPr>
              <a:spLocks/>
            </p:cNvSpPr>
            <p:nvPr/>
          </p:nvSpPr>
          <p:spPr bwMode="auto">
            <a:xfrm>
              <a:off x="4309691" y="4581225"/>
              <a:ext cx="897643" cy="5226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3400" b="1" dirty="0">
                  <a:solidFill>
                    <a:srgbClr val="525252"/>
                  </a:solidFill>
                  <a:latin typeface="Times"/>
                  <a:cs typeface="Times"/>
                  <a:sym typeface="Comic Sans MS" charset="0"/>
                </a:rPr>
                <a:t>Data</a:t>
              </a:r>
            </a:p>
          </p:txBody>
        </p:sp>
      </p:grpSp>
      <p:grpSp>
        <p:nvGrpSpPr>
          <p:cNvPr id="9" name="Gruppierung 25"/>
          <p:cNvGrpSpPr>
            <a:grpSpLocks/>
          </p:cNvGrpSpPr>
          <p:nvPr/>
        </p:nvGrpSpPr>
        <p:grpSpPr bwMode="auto">
          <a:xfrm>
            <a:off x="813728" y="1343480"/>
            <a:ext cx="7571628" cy="4866516"/>
            <a:chOff x="1080492" y="1000125"/>
            <a:chExt cx="7572375" cy="4866680"/>
          </a:xfrm>
        </p:grpSpPr>
        <p:grpSp>
          <p:nvGrpSpPr>
            <p:cNvPr id="10" name="Gruppierung 23"/>
            <p:cNvGrpSpPr>
              <a:grpSpLocks/>
            </p:cNvGrpSpPr>
            <p:nvPr/>
          </p:nvGrpSpPr>
          <p:grpSpPr bwMode="auto">
            <a:xfrm>
              <a:off x="1080492" y="1000125"/>
              <a:ext cx="7572375" cy="4866680"/>
              <a:chOff x="1080492" y="1000125"/>
              <a:chExt cx="7572375" cy="4866680"/>
            </a:xfrm>
          </p:grpSpPr>
          <p:sp>
            <p:nvSpPr>
              <p:cNvPr id="12" name="AutoShape 19"/>
              <p:cNvSpPr>
                <a:spLocks/>
              </p:cNvSpPr>
              <p:nvPr/>
            </p:nvSpPr>
            <p:spPr bwMode="auto">
              <a:xfrm>
                <a:off x="3053953" y="4643437"/>
                <a:ext cx="541363" cy="544711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0" y="7193"/>
                    </a:moveTo>
                    <a:lnTo>
                      <a:pt x="0" y="14407"/>
                    </a:lnTo>
                    <a:lnTo>
                      <a:pt x="12960" y="14407"/>
                    </a:lnTo>
                    <a:lnTo>
                      <a:pt x="12960" y="21600"/>
                    </a:lnTo>
                    <a:lnTo>
                      <a:pt x="21600" y="10800"/>
                    </a:lnTo>
                    <a:lnTo>
                      <a:pt x="12960" y="0"/>
                    </a:lnTo>
                    <a:lnTo>
                      <a:pt x="12960" y="7193"/>
                    </a:lnTo>
                    <a:close/>
                    <a:moveTo>
                      <a:pt x="0" y="7193"/>
                    </a:moveTo>
                  </a:path>
                </a:pathLst>
              </a:custGeom>
              <a:solidFill>
                <a:schemeClr val="accent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de-DE"/>
              </a:p>
            </p:txBody>
          </p:sp>
          <p:grpSp>
            <p:nvGrpSpPr>
              <p:cNvPr id="13" name="Gruppierung 22"/>
              <p:cNvGrpSpPr>
                <a:grpSpLocks/>
              </p:cNvGrpSpPr>
              <p:nvPr/>
            </p:nvGrpSpPr>
            <p:grpSpPr bwMode="auto">
              <a:xfrm>
                <a:off x="1080492" y="1000125"/>
                <a:ext cx="7572375" cy="4866680"/>
                <a:chOff x="1080492" y="1000125"/>
                <a:chExt cx="7572375" cy="4866680"/>
              </a:xfrm>
            </p:grpSpPr>
            <p:sp>
              <p:nvSpPr>
                <p:cNvPr id="14" name="Rectangle 3"/>
                <p:cNvSpPr>
                  <a:spLocks/>
                </p:cNvSpPr>
                <p:nvPr/>
              </p:nvSpPr>
              <p:spPr bwMode="auto">
                <a:xfrm>
                  <a:off x="3857625" y="1000125"/>
                  <a:ext cx="2022574" cy="892969"/>
                </a:xfrm>
                <a:prstGeom prst="rect">
                  <a:avLst/>
                </a:prstGeom>
                <a:solidFill>
                  <a:srgbClr val="C5E9FF"/>
                </a:solidFill>
                <a:ln w="635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15" name="Rectangle 4"/>
                <p:cNvSpPr>
                  <a:spLocks/>
                </p:cNvSpPr>
                <p:nvPr/>
              </p:nvSpPr>
              <p:spPr bwMode="auto">
                <a:xfrm>
                  <a:off x="3848695" y="2705695"/>
                  <a:ext cx="2022574" cy="892969"/>
                </a:xfrm>
                <a:prstGeom prst="rect">
                  <a:avLst/>
                </a:prstGeom>
                <a:solidFill>
                  <a:srgbClr val="FFCDAB"/>
                </a:solidFill>
                <a:ln w="635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16" name="Rectangle 6"/>
                <p:cNvSpPr>
                  <a:spLocks/>
                </p:cNvSpPr>
                <p:nvPr/>
              </p:nvSpPr>
              <p:spPr bwMode="auto">
                <a:xfrm>
                  <a:off x="4069705" y="1098342"/>
                  <a:ext cx="1347783" cy="52323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sz="3400" b="1" dirty="0">
                      <a:solidFill>
                        <a:srgbClr val="525252"/>
                      </a:solidFill>
                      <a:latin typeface="Times"/>
                      <a:cs typeface="Times"/>
                      <a:sym typeface="Comic Sans MS" charset="0"/>
                    </a:rPr>
                    <a:t>Project</a:t>
                  </a:r>
                </a:p>
              </p:txBody>
            </p:sp>
            <p:sp>
              <p:nvSpPr>
                <p:cNvPr id="17" name="Rectangle 7"/>
                <p:cNvSpPr>
                  <a:spLocks/>
                </p:cNvSpPr>
                <p:nvPr/>
              </p:nvSpPr>
              <p:spPr bwMode="auto">
                <a:xfrm>
                  <a:off x="4259461" y="2812842"/>
                  <a:ext cx="1090150" cy="52323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sz="3400" b="1" dirty="0">
                      <a:solidFill>
                        <a:srgbClr val="525252"/>
                      </a:solidFill>
                      <a:latin typeface="Times"/>
                      <a:cs typeface="Times"/>
                      <a:sym typeface="Comic Sans MS" charset="0"/>
                    </a:rPr>
                    <a:t>Event</a:t>
                  </a:r>
                </a:p>
              </p:txBody>
            </p:sp>
            <p:sp>
              <p:nvSpPr>
                <p:cNvPr id="18" name="Rectangle 9"/>
                <p:cNvSpPr>
                  <a:spLocks/>
                </p:cNvSpPr>
                <p:nvPr/>
              </p:nvSpPr>
              <p:spPr bwMode="auto">
                <a:xfrm>
                  <a:off x="1080492" y="5143500"/>
                  <a:ext cx="1830586" cy="723305"/>
                </a:xfrm>
                <a:prstGeom prst="rect">
                  <a:avLst/>
                </a:prstGeom>
                <a:solidFill>
                  <a:srgbClr val="717272"/>
                </a:solidFill>
                <a:ln w="25400">
                  <a:solidFill>
                    <a:srgbClr val="434244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19" name="Rectangle 10"/>
                <p:cNvSpPr>
                  <a:spLocks/>
                </p:cNvSpPr>
                <p:nvPr/>
              </p:nvSpPr>
              <p:spPr bwMode="auto">
                <a:xfrm>
                  <a:off x="6822281" y="5134570"/>
                  <a:ext cx="1830586" cy="723305"/>
                </a:xfrm>
                <a:prstGeom prst="rect">
                  <a:avLst/>
                </a:prstGeom>
                <a:solidFill>
                  <a:srgbClr val="717272"/>
                </a:solidFill>
                <a:ln w="25400">
                  <a:solidFill>
                    <a:srgbClr val="434244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20" name="Rectangle 11"/>
                <p:cNvSpPr>
                  <a:spLocks/>
                </p:cNvSpPr>
                <p:nvPr/>
              </p:nvSpPr>
              <p:spPr bwMode="auto">
                <a:xfrm>
                  <a:off x="1080492" y="3991570"/>
                  <a:ext cx="1830586" cy="723305"/>
                </a:xfrm>
                <a:prstGeom prst="rect">
                  <a:avLst/>
                </a:prstGeom>
                <a:solidFill>
                  <a:srgbClr val="717272"/>
                </a:solidFill>
                <a:ln w="25400">
                  <a:solidFill>
                    <a:srgbClr val="434244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21" name="Rectangle 12"/>
                <p:cNvSpPr>
                  <a:spLocks/>
                </p:cNvSpPr>
                <p:nvPr/>
              </p:nvSpPr>
              <p:spPr bwMode="auto">
                <a:xfrm>
                  <a:off x="6822281" y="3964781"/>
                  <a:ext cx="1830586" cy="723305"/>
                </a:xfrm>
                <a:prstGeom prst="rect">
                  <a:avLst/>
                </a:prstGeom>
                <a:solidFill>
                  <a:srgbClr val="717272"/>
                </a:solidFill>
                <a:ln w="25400">
                  <a:solidFill>
                    <a:srgbClr val="434244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>
                    <a:latin typeface="Calisto MT" charset="0"/>
                  </a:endParaRPr>
                </a:p>
              </p:txBody>
            </p:sp>
            <p:sp>
              <p:nvSpPr>
                <p:cNvPr id="22" name="Rectangle 13"/>
                <p:cNvSpPr>
                  <a:spLocks/>
                </p:cNvSpPr>
                <p:nvPr/>
              </p:nvSpPr>
              <p:spPr bwMode="auto">
                <a:xfrm>
                  <a:off x="6969621" y="4121804"/>
                  <a:ext cx="718216" cy="27700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dirty="0">
                      <a:solidFill>
                        <a:srgbClr val="EFEFEF"/>
                      </a:solidFill>
                      <a:latin typeface="Times"/>
                      <a:cs typeface="Times"/>
                    </a:rPr>
                    <a:t>Method</a:t>
                  </a:r>
                </a:p>
              </p:txBody>
            </p:sp>
            <p:sp>
              <p:nvSpPr>
                <p:cNvPr id="23" name="Rectangle 14"/>
                <p:cNvSpPr>
                  <a:spLocks/>
                </p:cNvSpPr>
                <p:nvPr/>
              </p:nvSpPr>
              <p:spPr bwMode="auto">
                <a:xfrm>
                  <a:off x="6969621" y="5282663"/>
                  <a:ext cx="936246" cy="27700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dirty="0">
                      <a:solidFill>
                        <a:srgbClr val="EFEFEF"/>
                      </a:solidFill>
                      <a:latin typeface="Times"/>
                      <a:cs typeface="Times"/>
                    </a:rPr>
                    <a:t>Parameter</a:t>
                  </a:r>
                </a:p>
              </p:txBody>
            </p:sp>
            <p:sp>
              <p:nvSpPr>
                <p:cNvPr id="24" name="Rectangle 15"/>
                <p:cNvSpPr>
                  <a:spLocks/>
                </p:cNvSpPr>
                <p:nvPr/>
              </p:nvSpPr>
              <p:spPr bwMode="auto">
                <a:xfrm>
                  <a:off x="1250156" y="5291594"/>
                  <a:ext cx="935482" cy="27700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dirty="0">
                      <a:solidFill>
                        <a:srgbClr val="EFEFEF"/>
                      </a:solidFill>
                      <a:latin typeface="Times"/>
                      <a:cs typeface="Times"/>
                    </a:rPr>
                    <a:t>Reference</a:t>
                  </a:r>
                </a:p>
              </p:txBody>
            </p:sp>
            <p:sp>
              <p:nvSpPr>
                <p:cNvPr id="25" name="Rectangle 16"/>
                <p:cNvSpPr>
                  <a:spLocks/>
                </p:cNvSpPr>
                <p:nvPr/>
              </p:nvSpPr>
              <p:spPr bwMode="auto">
                <a:xfrm>
                  <a:off x="1250156" y="4112875"/>
                  <a:ext cx="666915" cy="27700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dirty="0">
                      <a:solidFill>
                        <a:srgbClr val="EFEFEF"/>
                      </a:solidFill>
                      <a:latin typeface="Times"/>
                      <a:cs typeface="Times"/>
                    </a:rPr>
                    <a:t>Author</a:t>
                  </a:r>
                </a:p>
              </p:txBody>
            </p:sp>
            <p:sp>
              <p:nvSpPr>
                <p:cNvPr id="26" name="AutoShape 17"/>
                <p:cNvSpPr>
                  <a:spLocks/>
                </p:cNvSpPr>
                <p:nvPr/>
              </p:nvSpPr>
              <p:spPr bwMode="auto">
                <a:xfrm rot="16200000" flipH="1">
                  <a:off x="4642880" y="1936068"/>
                  <a:ext cx="410766" cy="751210"/>
                </a:xfrm>
                <a:custGeom>
                  <a:avLst/>
                  <a:gdLst>
                    <a:gd name="T0" fmla="*/ 2147483647 w 21600"/>
                    <a:gd name="T1" fmla="*/ 2147483647 h 21600"/>
                    <a:gd name="T2" fmla="*/ 0 60000 65536"/>
                    <a:gd name="T3" fmla="*/ 0 w 21600"/>
                    <a:gd name="T4" fmla="*/ 0 h 21600"/>
                    <a:gd name="T5" fmla="*/ 21600 w 21600"/>
                    <a:gd name="T6" fmla="*/ 21600 h 21600"/>
                  </a:gdLst>
                  <a:ahLst/>
                  <a:cxnLst>
                    <a:cxn ang="T2">
                      <a:pos x="T0" y="T1"/>
                    </a:cxn>
                  </a:cxnLst>
                  <a:rect l="T3" t="T4" r="T5" b="T6"/>
                  <a:pathLst>
                    <a:path w="21600" h="21600">
                      <a:moveTo>
                        <a:pt x="0" y="7193"/>
                      </a:moveTo>
                      <a:lnTo>
                        <a:pt x="0" y="14407"/>
                      </a:lnTo>
                      <a:lnTo>
                        <a:pt x="12960" y="14407"/>
                      </a:lnTo>
                      <a:lnTo>
                        <a:pt x="12960" y="21600"/>
                      </a:lnTo>
                      <a:lnTo>
                        <a:pt x="21600" y="10800"/>
                      </a:lnTo>
                      <a:lnTo>
                        <a:pt x="12960" y="0"/>
                      </a:lnTo>
                      <a:lnTo>
                        <a:pt x="12960" y="7193"/>
                      </a:lnTo>
                      <a:close/>
                      <a:moveTo>
                        <a:pt x="0" y="7193"/>
                      </a:moveTo>
                    </a:path>
                  </a:pathLst>
                </a:custGeom>
                <a:solidFill>
                  <a:schemeClr val="accent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/>
                </a:p>
              </p:txBody>
            </p:sp>
            <p:sp>
              <p:nvSpPr>
                <p:cNvPr id="27" name="AutoShape 18"/>
                <p:cNvSpPr>
                  <a:spLocks/>
                </p:cNvSpPr>
                <p:nvPr/>
              </p:nvSpPr>
              <p:spPr bwMode="auto">
                <a:xfrm rot="16200000" flipH="1">
                  <a:off x="4642880" y="3588060"/>
                  <a:ext cx="410766" cy="751210"/>
                </a:xfrm>
                <a:custGeom>
                  <a:avLst/>
                  <a:gdLst>
                    <a:gd name="T0" fmla="*/ 2147483647 w 21600"/>
                    <a:gd name="T1" fmla="*/ 2147483647 h 21600"/>
                    <a:gd name="T2" fmla="*/ 0 60000 65536"/>
                    <a:gd name="T3" fmla="*/ 0 w 21600"/>
                    <a:gd name="T4" fmla="*/ 0 h 21600"/>
                    <a:gd name="T5" fmla="*/ 21600 w 21600"/>
                    <a:gd name="T6" fmla="*/ 21600 h 21600"/>
                  </a:gdLst>
                  <a:ahLst/>
                  <a:cxnLst>
                    <a:cxn ang="T2">
                      <a:pos x="T0" y="T1"/>
                    </a:cxn>
                  </a:cxnLst>
                  <a:rect l="T3" t="T4" r="T5" b="T6"/>
                  <a:pathLst>
                    <a:path w="21600" h="21600">
                      <a:moveTo>
                        <a:pt x="0" y="7193"/>
                      </a:moveTo>
                      <a:lnTo>
                        <a:pt x="0" y="14407"/>
                      </a:lnTo>
                      <a:lnTo>
                        <a:pt x="12960" y="14407"/>
                      </a:lnTo>
                      <a:lnTo>
                        <a:pt x="12960" y="21600"/>
                      </a:lnTo>
                      <a:lnTo>
                        <a:pt x="21600" y="10800"/>
                      </a:lnTo>
                      <a:lnTo>
                        <a:pt x="12960" y="0"/>
                      </a:lnTo>
                      <a:lnTo>
                        <a:pt x="12960" y="7193"/>
                      </a:lnTo>
                      <a:close/>
                      <a:moveTo>
                        <a:pt x="0" y="7193"/>
                      </a:moveTo>
                    </a:path>
                  </a:pathLst>
                </a:custGeom>
                <a:solidFill>
                  <a:schemeClr val="accent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/>
                </a:p>
              </p:txBody>
            </p:sp>
            <p:sp>
              <p:nvSpPr>
                <p:cNvPr id="28" name="AutoShape 20"/>
                <p:cNvSpPr>
                  <a:spLocks/>
                </p:cNvSpPr>
                <p:nvPr/>
              </p:nvSpPr>
              <p:spPr bwMode="auto">
                <a:xfrm flipH="1">
                  <a:off x="6134695" y="4643437"/>
                  <a:ext cx="541363" cy="544711"/>
                </a:xfrm>
                <a:custGeom>
                  <a:avLst/>
                  <a:gdLst>
                    <a:gd name="T0" fmla="*/ 2147483647 w 21600"/>
                    <a:gd name="T1" fmla="*/ 2147483647 h 21600"/>
                    <a:gd name="T2" fmla="*/ 0 60000 65536"/>
                    <a:gd name="T3" fmla="*/ 0 w 21600"/>
                    <a:gd name="T4" fmla="*/ 0 h 21600"/>
                    <a:gd name="T5" fmla="*/ 21600 w 21600"/>
                    <a:gd name="T6" fmla="*/ 21600 h 21600"/>
                  </a:gdLst>
                  <a:ahLst/>
                  <a:cxnLst>
                    <a:cxn ang="T2">
                      <a:pos x="T0" y="T1"/>
                    </a:cxn>
                  </a:cxnLst>
                  <a:rect l="T3" t="T4" r="T5" b="T6"/>
                  <a:pathLst>
                    <a:path w="21600" h="21600">
                      <a:moveTo>
                        <a:pt x="0" y="7193"/>
                      </a:moveTo>
                      <a:lnTo>
                        <a:pt x="0" y="14407"/>
                      </a:lnTo>
                      <a:lnTo>
                        <a:pt x="12960" y="14407"/>
                      </a:lnTo>
                      <a:lnTo>
                        <a:pt x="12960" y="21600"/>
                      </a:lnTo>
                      <a:lnTo>
                        <a:pt x="21600" y="10800"/>
                      </a:lnTo>
                      <a:lnTo>
                        <a:pt x="12960" y="0"/>
                      </a:lnTo>
                      <a:lnTo>
                        <a:pt x="12960" y="7193"/>
                      </a:lnTo>
                      <a:close/>
                      <a:moveTo>
                        <a:pt x="0" y="7193"/>
                      </a:moveTo>
                    </a:path>
                  </a:pathLst>
                </a:custGeom>
                <a:solidFill>
                  <a:schemeClr val="accent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de-DE"/>
                </a:p>
              </p:txBody>
            </p:sp>
          </p:grpSp>
        </p:grpSp>
        <p:sp>
          <p:nvSpPr>
            <p:cNvPr id="11" name="Textfeld 24"/>
            <p:cNvSpPr txBox="1">
              <a:spLocks noChangeArrowheads="1"/>
            </p:cNvSpPr>
            <p:nvPr/>
          </p:nvSpPr>
          <p:spPr bwMode="auto">
            <a:xfrm>
              <a:off x="6822281" y="1000125"/>
              <a:ext cx="1711495" cy="584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3200" dirty="0" err="1" smtClean="0">
                  <a:latin typeface="Times" charset="0"/>
                </a:rPr>
                <a:t>Metadata</a:t>
              </a:r>
              <a:endParaRPr lang="de-DE" sz="3200" dirty="0">
                <a:latin typeface="Times" charset="0"/>
              </a:endParaRPr>
            </a:p>
          </p:txBody>
        </p:sp>
      </p:grpSp>
      <p:sp>
        <p:nvSpPr>
          <p:cNvPr id="2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model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470146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/>
          </p:cNvSpPr>
          <p:nvPr/>
        </p:nvSpPr>
        <p:spPr bwMode="auto">
          <a:xfrm>
            <a:off x="2574925" y="3598911"/>
            <a:ext cx="4429125" cy="54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4446588" algn="l"/>
              </a:tabLst>
            </a:pPr>
            <a:r>
              <a:rPr lang="en-US" sz="2800" b="1" dirty="0">
                <a:solidFill>
                  <a:srgbClr val="6991FF"/>
                </a:solidFill>
                <a:latin typeface="Times"/>
                <a:cs typeface="Times"/>
                <a:sym typeface="Comic Sans MS" charset="0"/>
              </a:rPr>
              <a:t>123.4</a:t>
            </a:r>
            <a:r>
              <a:rPr lang="en-US" sz="2800" b="1" dirty="0">
                <a:solidFill>
                  <a:srgbClr val="FBFFF8"/>
                </a:solidFill>
                <a:latin typeface="Times"/>
                <a:cs typeface="Times"/>
                <a:sym typeface="Comic Sans MS" charset="0"/>
              </a:rPr>
              <a:t>   </a:t>
            </a:r>
            <a:r>
              <a:rPr lang="en-US" sz="2800" b="1" dirty="0">
                <a:solidFill>
                  <a:srgbClr val="4EFF5C"/>
                </a:solidFill>
                <a:latin typeface="Times"/>
                <a:cs typeface="Times"/>
                <a:sym typeface="Comic Sans MS" charset="0"/>
              </a:rPr>
              <a:t>text</a:t>
            </a:r>
          </a:p>
        </p:txBody>
      </p:sp>
      <p:grpSp>
        <p:nvGrpSpPr>
          <p:cNvPr id="6" name="Gruppierung 5"/>
          <p:cNvGrpSpPr/>
          <p:nvPr/>
        </p:nvGrpSpPr>
        <p:grpSpPr>
          <a:xfrm>
            <a:off x="228600" y="1113948"/>
            <a:ext cx="8548688" cy="5343284"/>
            <a:chOff x="228600" y="838200"/>
            <a:chExt cx="8548688" cy="534328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56013" y="1371600"/>
              <a:ext cx="1648499" cy="10946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8" name="Rectangle 3"/>
            <p:cNvSpPr>
              <a:spLocks/>
            </p:cNvSpPr>
            <p:nvPr/>
          </p:nvSpPr>
          <p:spPr bwMode="auto">
            <a:xfrm>
              <a:off x="3554413" y="2644806"/>
              <a:ext cx="1825019" cy="2934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4000"/>
                </a:lnSpc>
              </a:pPr>
              <a:r>
                <a:rPr lang="en-US" sz="2200" dirty="0" smtClean="0">
                  <a:solidFill>
                    <a:srgbClr val="332F24"/>
                  </a:solidFill>
                  <a:latin typeface="Times"/>
                  <a:cs typeface="Times"/>
                </a:rPr>
                <a:t>parameter [unit</a:t>
              </a: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]</a:t>
              </a:r>
            </a:p>
          </p:txBody>
        </p:sp>
        <p:sp>
          <p:nvSpPr>
            <p:cNvPr id="9" name="Rectangle 4"/>
            <p:cNvSpPr>
              <a:spLocks/>
            </p:cNvSpPr>
            <p:nvPr/>
          </p:nvSpPr>
          <p:spPr bwMode="auto">
            <a:xfrm>
              <a:off x="4060825" y="838200"/>
              <a:ext cx="1085850" cy="431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"/>
                  <a:cs typeface="Times"/>
                  <a:sym typeface="Didot" charset="0"/>
                </a:rPr>
                <a:t>what ?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6888" y="1382713"/>
              <a:ext cx="1178981" cy="12542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1" name="Rectangle 6"/>
            <p:cNvSpPr>
              <a:spLocks/>
            </p:cNvSpPr>
            <p:nvPr/>
          </p:nvSpPr>
          <p:spPr bwMode="auto">
            <a:xfrm>
              <a:off x="228600" y="2628661"/>
              <a:ext cx="2009775" cy="3195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>
                <a:lnSpc>
                  <a:spcPct val="84000"/>
                </a:lnSpc>
                <a:tabLst>
                  <a:tab pos="749300" algn="l"/>
                  <a:tab pos="2025650" algn="l"/>
                </a:tabLst>
              </a:pPr>
              <a:r>
                <a:rPr lang="en-US" sz="2200" dirty="0" smtClean="0">
                  <a:solidFill>
                    <a:srgbClr val="332F24"/>
                  </a:solidFill>
                  <a:latin typeface="Times"/>
                  <a:cs typeface="Times"/>
                </a:rPr>
                <a:t>date/time or age</a:t>
              </a:r>
              <a:endParaRPr lang="en-US" sz="2200" dirty="0">
                <a:solidFill>
                  <a:srgbClr val="332F24"/>
                </a:solidFill>
                <a:latin typeface="Times"/>
                <a:cs typeface="Times"/>
              </a:endParaRPr>
            </a:p>
          </p:txBody>
        </p:sp>
        <p:sp>
          <p:nvSpPr>
            <p:cNvPr id="12" name="Rectangle 7"/>
            <p:cNvSpPr>
              <a:spLocks/>
            </p:cNvSpPr>
            <p:nvPr/>
          </p:nvSpPr>
          <p:spPr bwMode="auto">
            <a:xfrm>
              <a:off x="681038" y="838200"/>
              <a:ext cx="1133475" cy="431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"/>
                  <a:cs typeface="Times"/>
                  <a:sym typeface="Didot" charset="0"/>
                </a:rPr>
                <a:t>when ?</a:t>
              </a: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2876" y="4708525"/>
              <a:ext cx="1175262" cy="11762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4" name="Rectangle 9"/>
            <p:cNvSpPr>
              <a:spLocks/>
            </p:cNvSpPr>
            <p:nvPr/>
          </p:nvSpPr>
          <p:spPr bwMode="auto">
            <a:xfrm>
              <a:off x="1814513" y="4708550"/>
              <a:ext cx="1065696" cy="57779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latitude</a:t>
              </a:r>
            </a:p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longitude</a:t>
              </a:r>
            </a:p>
          </p:txBody>
        </p:sp>
        <p:sp>
          <p:nvSpPr>
            <p:cNvPr id="15" name="Rectangle 10"/>
            <p:cNvSpPr>
              <a:spLocks/>
            </p:cNvSpPr>
            <p:nvPr/>
          </p:nvSpPr>
          <p:spPr bwMode="auto">
            <a:xfrm>
              <a:off x="1814513" y="5603659"/>
              <a:ext cx="2060585" cy="57779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ice, water, air, </a:t>
              </a:r>
            </a:p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sediment, object...</a:t>
              </a:r>
            </a:p>
          </p:txBody>
        </p:sp>
        <p:sp>
          <p:nvSpPr>
            <p:cNvPr id="16" name="Rectangle 11"/>
            <p:cNvSpPr>
              <a:spLocks/>
            </p:cNvSpPr>
            <p:nvPr/>
          </p:nvSpPr>
          <p:spPr bwMode="auto">
            <a:xfrm>
              <a:off x="228600" y="4037013"/>
              <a:ext cx="1238250" cy="431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"/>
                  <a:cs typeface="Times"/>
                  <a:sym typeface="Didot" charset="0"/>
                </a:rPr>
                <a:t>where ?</a:t>
              </a:r>
            </a:p>
          </p:txBody>
        </p:sp>
        <p:pic>
          <p:nvPicPr>
            <p:cNvPr id="17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661150" y="4252913"/>
              <a:ext cx="554345" cy="13096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8" name="Rectangle 13"/>
            <p:cNvSpPr>
              <a:spLocks/>
            </p:cNvSpPr>
            <p:nvPr/>
          </p:nvSpPr>
          <p:spPr bwMode="auto">
            <a:xfrm>
              <a:off x="7589838" y="4276725"/>
              <a:ext cx="958850" cy="431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"/>
                  <a:cs typeface="Times"/>
                  <a:sym typeface="Didot" charset="0"/>
                </a:rPr>
                <a:t>who ?</a:t>
              </a:r>
            </a:p>
          </p:txBody>
        </p:sp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88129" y="4468813"/>
              <a:ext cx="1605424" cy="154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20" name="Rectangle 16"/>
            <p:cNvSpPr>
              <a:spLocks/>
            </p:cNvSpPr>
            <p:nvPr/>
          </p:nvSpPr>
          <p:spPr bwMode="auto">
            <a:xfrm>
              <a:off x="7405688" y="5603634"/>
              <a:ext cx="1371600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investigator</a:t>
              </a:r>
            </a:p>
            <a:p>
              <a:pPr>
                <a:lnSpc>
                  <a:spcPct val="84000"/>
                </a:lnSpc>
              </a:pPr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reference</a:t>
              </a:r>
            </a:p>
          </p:txBody>
        </p:sp>
        <p:sp>
          <p:nvSpPr>
            <p:cNvPr id="21" name="Rectangle 17"/>
            <p:cNvSpPr>
              <a:spLocks/>
            </p:cNvSpPr>
            <p:nvPr/>
          </p:nvSpPr>
          <p:spPr bwMode="auto">
            <a:xfrm>
              <a:off x="7004050" y="838200"/>
              <a:ext cx="955675" cy="431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"/>
                  <a:cs typeface="Times"/>
                  <a:sym typeface="Didot" charset="0"/>
                </a:rPr>
                <a:t>how ?</a:t>
              </a:r>
            </a:p>
          </p:txBody>
        </p:sp>
        <p:pic>
          <p:nvPicPr>
            <p:cNvPr id="22" name="Picture 1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68232" y="1382713"/>
              <a:ext cx="878218" cy="10810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23" name="Rectangle 19"/>
            <p:cNvSpPr>
              <a:spLocks/>
            </p:cNvSpPr>
            <p:nvPr/>
          </p:nvSpPr>
          <p:spPr bwMode="auto">
            <a:xfrm>
              <a:off x="7028744" y="2595354"/>
              <a:ext cx="846248" cy="33855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200" dirty="0">
                  <a:solidFill>
                    <a:srgbClr val="332F24"/>
                  </a:solidFill>
                  <a:latin typeface="Times"/>
                  <a:cs typeface="Times"/>
                </a:rPr>
                <a:t>method</a:t>
              </a:r>
            </a:p>
          </p:txBody>
        </p:sp>
      </p:grpSp>
      <p:pic>
        <p:nvPicPr>
          <p:cNvPr id="24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87876" y="3485929"/>
            <a:ext cx="1094978" cy="8718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model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1032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At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the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beginning</a:t>
            </a:r>
            <a:r>
              <a:rPr lang="de-DE" sz="2800" b="0" dirty="0" smtClean="0">
                <a:latin typeface="Times"/>
                <a:cs typeface="Times"/>
              </a:rPr>
              <a:t> ...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439672" y="654150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484249" y="1442393"/>
            <a:ext cx="3253114" cy="1343221"/>
            <a:chOff x="370295" y="1210038"/>
            <a:chExt cx="3253114" cy="1343221"/>
          </a:xfrm>
        </p:grpSpPr>
        <p:pic>
          <p:nvPicPr>
            <p:cNvPr id="7" name="Bild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295" y="1210038"/>
              <a:ext cx="3253114" cy="1343221"/>
            </a:xfrm>
            <a:prstGeom prst="rect">
              <a:avLst/>
            </a:prstGeom>
          </p:spPr>
        </p:pic>
        <p:pic>
          <p:nvPicPr>
            <p:cNvPr id="8" name="Bild 7" descr="f4849a2957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902" y="1504882"/>
              <a:ext cx="1361627" cy="1021220"/>
            </a:xfrm>
            <a:prstGeom prst="rect">
              <a:avLst/>
            </a:prstGeom>
          </p:spPr>
        </p:pic>
      </p:grpSp>
      <p:sp>
        <p:nvSpPr>
          <p:cNvPr id="6" name="Textfeld 5"/>
          <p:cNvSpPr txBox="1"/>
          <p:nvPr/>
        </p:nvSpPr>
        <p:spPr>
          <a:xfrm>
            <a:off x="2966223" y="937256"/>
            <a:ext cx="2498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>
                <a:latin typeface="Times"/>
                <a:cs typeface="Times"/>
              </a:rPr>
              <a:t>...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your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thesis</a:t>
            </a:r>
            <a:endParaRPr lang="de-DE" sz="2800" dirty="0">
              <a:latin typeface="Times"/>
              <a:cs typeface="Times"/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3896351" y="4620338"/>
            <a:ext cx="4623205" cy="1879024"/>
            <a:chOff x="3896351" y="4620338"/>
            <a:chExt cx="4623205" cy="1879024"/>
          </a:xfrm>
        </p:grpSpPr>
        <p:sp>
          <p:nvSpPr>
            <p:cNvPr id="34" name="Textfeld 33"/>
            <p:cNvSpPr txBox="1"/>
            <p:nvPr/>
          </p:nvSpPr>
          <p:spPr>
            <a:xfrm>
              <a:off x="5044501" y="4620338"/>
              <a:ext cx="34750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dirty="0" smtClean="0">
                  <a:latin typeface="Times"/>
                  <a:cs typeface="Times"/>
                </a:rPr>
                <a:t>... all </a:t>
              </a:r>
              <a:r>
                <a:rPr lang="de-DE" sz="2800" dirty="0" err="1" smtClean="0">
                  <a:latin typeface="Times"/>
                  <a:cs typeface="Times"/>
                </a:rPr>
                <a:t>comes</a:t>
              </a:r>
              <a:r>
                <a:rPr lang="de-DE" sz="2800" dirty="0" smtClean="0">
                  <a:latin typeface="Times"/>
                  <a:cs typeface="Times"/>
                </a:rPr>
                <a:t> </a:t>
              </a:r>
              <a:r>
                <a:rPr lang="de-DE" sz="2800" dirty="0" err="1" smtClean="0">
                  <a:latin typeface="Times"/>
                  <a:cs typeface="Times"/>
                </a:rPr>
                <a:t>to</a:t>
              </a:r>
              <a:r>
                <a:rPr lang="de-DE" sz="2800" dirty="0" smtClean="0">
                  <a:latin typeface="Times"/>
                  <a:cs typeface="Times"/>
                </a:rPr>
                <a:t> an end?</a:t>
              </a:r>
              <a:endParaRPr lang="de-DE" sz="2800" dirty="0">
                <a:latin typeface="Times"/>
                <a:cs typeface="Times"/>
              </a:endParaRPr>
            </a:p>
          </p:txBody>
        </p:sp>
        <p:grpSp>
          <p:nvGrpSpPr>
            <p:cNvPr id="53" name="Gruppierung 52"/>
            <p:cNvGrpSpPr/>
            <p:nvPr/>
          </p:nvGrpSpPr>
          <p:grpSpPr>
            <a:xfrm>
              <a:off x="3896351" y="5156141"/>
              <a:ext cx="4239982" cy="1343221"/>
              <a:chOff x="3896351" y="5156141"/>
              <a:chExt cx="4239982" cy="1343221"/>
            </a:xfrm>
          </p:grpSpPr>
          <p:grpSp>
            <p:nvGrpSpPr>
              <p:cNvPr id="52" name="Gruppierung 51"/>
              <p:cNvGrpSpPr/>
              <p:nvPr/>
            </p:nvGrpSpPr>
            <p:grpSpPr>
              <a:xfrm>
                <a:off x="3896351" y="5156141"/>
                <a:ext cx="4239982" cy="1343221"/>
                <a:chOff x="3896351" y="5156141"/>
                <a:chExt cx="4239982" cy="1343221"/>
              </a:xfrm>
            </p:grpSpPr>
            <p:pic>
              <p:nvPicPr>
                <p:cNvPr id="37" name="Bild 3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83219" y="5156141"/>
                  <a:ext cx="3253114" cy="1343221"/>
                </a:xfrm>
                <a:prstGeom prst="rect">
                  <a:avLst/>
                </a:prstGeom>
              </p:spPr>
            </p:pic>
            <p:sp>
              <p:nvSpPr>
                <p:cNvPr id="43" name="Pfeil nach rechts 42"/>
                <p:cNvSpPr/>
                <p:nvPr/>
              </p:nvSpPr>
              <p:spPr>
                <a:xfrm>
                  <a:off x="3896351" y="5862590"/>
                  <a:ext cx="872694" cy="266416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pic>
            <p:nvPicPr>
              <p:cNvPr id="41" name="Bild 40" descr="200235995-00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25831" y="5282132"/>
                <a:ext cx="1156690" cy="1156690"/>
              </a:xfrm>
              <a:prstGeom prst="rect">
                <a:avLst/>
              </a:prstGeom>
            </p:spPr>
          </p:pic>
        </p:grpSp>
      </p:grpSp>
      <p:grpSp>
        <p:nvGrpSpPr>
          <p:cNvPr id="48" name="Gruppierung 47"/>
          <p:cNvGrpSpPr/>
          <p:nvPr/>
        </p:nvGrpSpPr>
        <p:grpSpPr>
          <a:xfrm>
            <a:off x="3896351" y="1440944"/>
            <a:ext cx="4239982" cy="1344670"/>
            <a:chOff x="3896351" y="1440944"/>
            <a:chExt cx="4239982" cy="134467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4883219" y="1440944"/>
              <a:ext cx="3253114" cy="1344670"/>
              <a:chOff x="4883219" y="1440944"/>
              <a:chExt cx="3253114" cy="1344670"/>
            </a:xfrm>
          </p:grpSpPr>
          <p:pic>
            <p:nvPicPr>
              <p:cNvPr id="12" name="Bild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83219" y="1440944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17" name="Bild 16" descr="skd188257sdc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2909" y="1735788"/>
                <a:ext cx="1133424" cy="1049826"/>
              </a:xfrm>
              <a:prstGeom prst="rect">
                <a:avLst/>
              </a:prstGeom>
            </p:spPr>
          </p:pic>
        </p:grpSp>
        <p:sp>
          <p:nvSpPr>
            <p:cNvPr id="42" name="Pfeil nach rechts 41"/>
            <p:cNvSpPr/>
            <p:nvPr/>
          </p:nvSpPr>
          <p:spPr>
            <a:xfrm>
              <a:off x="3896351" y="2202375"/>
              <a:ext cx="872694" cy="26641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0" name="Gruppierung 49"/>
          <p:cNvGrpSpPr/>
          <p:nvPr/>
        </p:nvGrpSpPr>
        <p:grpSpPr>
          <a:xfrm>
            <a:off x="484249" y="3182938"/>
            <a:ext cx="4284796" cy="1343221"/>
            <a:chOff x="484249" y="3182938"/>
            <a:chExt cx="4284796" cy="1343221"/>
          </a:xfrm>
        </p:grpSpPr>
        <p:grpSp>
          <p:nvGrpSpPr>
            <p:cNvPr id="26" name="Gruppierung 25"/>
            <p:cNvGrpSpPr/>
            <p:nvPr/>
          </p:nvGrpSpPr>
          <p:grpSpPr>
            <a:xfrm>
              <a:off x="484249" y="3182938"/>
              <a:ext cx="3253114" cy="1343221"/>
              <a:chOff x="324391" y="3280629"/>
              <a:chExt cx="3253114" cy="1343221"/>
            </a:xfrm>
          </p:grpSpPr>
          <p:pic>
            <p:nvPicPr>
              <p:cNvPr id="23" name="Bild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324391" y="3280629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24" name="Bild 23" descr="BES_089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391" y="3489278"/>
                <a:ext cx="1595280" cy="1101966"/>
              </a:xfrm>
              <a:prstGeom prst="rect">
                <a:avLst/>
              </a:prstGeom>
            </p:spPr>
          </p:pic>
          <p:sp>
            <p:nvSpPr>
              <p:cNvPr id="25" name="Textfeld 24"/>
              <p:cNvSpPr txBox="1"/>
              <p:nvPr/>
            </p:nvSpPr>
            <p:spPr>
              <a:xfrm rot="19581043">
                <a:off x="634008" y="3682964"/>
                <a:ext cx="8386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b="1" dirty="0" smtClean="0">
                    <a:ln w="17780" cmpd="sng">
                      <a:solidFill>
                        <a:srgbClr val="FFFFFF"/>
                      </a:solidFill>
                      <a:prstDash val="solid"/>
                      <a:miter lim="800000"/>
                    </a:ln>
                    <a:gradFill rotWithShape="1">
                      <a:gsLst>
                        <a:gs pos="0">
                          <a:srgbClr val="000000">
                            <a:tint val="92000"/>
                            <a:shade val="100000"/>
                            <a:satMod val="150000"/>
                          </a:srgbClr>
                        </a:gs>
                        <a:gs pos="49000">
                          <a:srgbClr val="000000">
                            <a:tint val="89000"/>
                            <a:shade val="90000"/>
                            <a:satMod val="150000"/>
                          </a:srgbClr>
                        </a:gs>
                        <a:gs pos="50000">
                          <a:srgbClr val="000000">
                            <a:tint val="100000"/>
                            <a:shade val="75000"/>
                            <a:satMod val="150000"/>
                          </a:srgbClr>
                        </a:gs>
                        <a:gs pos="95000">
                          <a:srgbClr val="000000">
                            <a:shade val="47000"/>
                            <a:satMod val="150000"/>
                          </a:srgbClr>
                        </a:gs>
                        <a:gs pos="100000">
                          <a:srgbClr val="000000">
                            <a:shade val="39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outerShdw blurRad="50800" algn="tl" rotWithShape="0">
                        <a:srgbClr val="000000"/>
                      </a:outerShdw>
                    </a:effectLst>
                    <a:latin typeface="Times"/>
                    <a:cs typeface="Times"/>
                  </a:rPr>
                  <a:t>Data</a:t>
                </a:r>
                <a:endParaRPr lang="de-DE" sz="2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Times"/>
                  <a:cs typeface="Times"/>
                </a:endParaRPr>
              </a:p>
            </p:txBody>
          </p:sp>
        </p:grpSp>
        <p:sp>
          <p:nvSpPr>
            <p:cNvPr id="44" name="Pfeil nach rechts 43"/>
            <p:cNvSpPr/>
            <p:nvPr/>
          </p:nvSpPr>
          <p:spPr>
            <a:xfrm flipH="1">
              <a:off x="3896351" y="3766782"/>
              <a:ext cx="872694" cy="26641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4883219" y="2308941"/>
            <a:ext cx="4077612" cy="2217218"/>
            <a:chOff x="4883219" y="2308941"/>
            <a:chExt cx="4077612" cy="2217218"/>
          </a:xfrm>
        </p:grpSpPr>
        <p:grpSp>
          <p:nvGrpSpPr>
            <p:cNvPr id="27" name="Gruppierung 26"/>
            <p:cNvGrpSpPr/>
            <p:nvPr/>
          </p:nvGrpSpPr>
          <p:grpSpPr>
            <a:xfrm>
              <a:off x="4883219" y="3182938"/>
              <a:ext cx="3253114" cy="1343221"/>
              <a:chOff x="5044501" y="3128229"/>
              <a:chExt cx="3253114" cy="1343221"/>
            </a:xfrm>
          </p:grpSpPr>
          <p:pic>
            <p:nvPicPr>
              <p:cNvPr id="20" name="Bild 1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5044501" y="3128229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22" name="Bild 21" descr="ae48e05817.jp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4501" y="3153173"/>
                <a:ext cx="1291634" cy="1291634"/>
              </a:xfrm>
              <a:prstGeom prst="rect">
                <a:avLst/>
              </a:prstGeom>
            </p:spPr>
          </p:pic>
        </p:grpSp>
        <p:sp>
          <p:nvSpPr>
            <p:cNvPr id="45" name="Nach links gekrümmter Pfeil 44"/>
            <p:cNvSpPr/>
            <p:nvPr/>
          </p:nvSpPr>
          <p:spPr>
            <a:xfrm>
              <a:off x="8519556" y="2308941"/>
              <a:ext cx="441275" cy="1527453"/>
            </a:xfrm>
            <a:prstGeom prst="curved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uppierung 50"/>
          <p:cNvGrpSpPr/>
          <p:nvPr/>
        </p:nvGrpSpPr>
        <p:grpSpPr>
          <a:xfrm>
            <a:off x="79996" y="3856611"/>
            <a:ext cx="3657367" cy="2630168"/>
            <a:chOff x="79996" y="3856611"/>
            <a:chExt cx="3657367" cy="2630168"/>
          </a:xfrm>
        </p:grpSpPr>
        <p:grpSp>
          <p:nvGrpSpPr>
            <p:cNvPr id="47" name="Gruppierung 46"/>
            <p:cNvGrpSpPr/>
            <p:nvPr/>
          </p:nvGrpSpPr>
          <p:grpSpPr>
            <a:xfrm>
              <a:off x="484249" y="5143558"/>
              <a:ext cx="3253114" cy="1343221"/>
              <a:chOff x="484249" y="5143558"/>
              <a:chExt cx="3253114" cy="1343221"/>
            </a:xfrm>
          </p:grpSpPr>
          <p:pic>
            <p:nvPicPr>
              <p:cNvPr id="29" name="Bild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4249" y="5143558"/>
                <a:ext cx="3253114" cy="1343221"/>
              </a:xfrm>
              <a:prstGeom prst="rect">
                <a:avLst/>
              </a:prstGeom>
            </p:spPr>
          </p:pic>
          <p:pic>
            <p:nvPicPr>
              <p:cNvPr id="31" name="Bild 30" descr="Bildschirmfoto 2014-07-14 um 4.36.08 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74430">
                <a:off x="1924441" y="5246707"/>
                <a:ext cx="826447" cy="1074194"/>
              </a:xfrm>
              <a:prstGeom prst="rect">
                <a:avLst/>
              </a:prstGeom>
            </p:spPr>
          </p:pic>
          <p:pic>
            <p:nvPicPr>
              <p:cNvPr id="32" name="Bild 31" descr="Bildschirmfoto 2014-07-14 um 4.36.31 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8722" y="5246707"/>
                <a:ext cx="802724" cy="1074193"/>
              </a:xfrm>
              <a:prstGeom prst="rect">
                <a:avLst/>
              </a:prstGeom>
            </p:spPr>
          </p:pic>
          <p:pic>
            <p:nvPicPr>
              <p:cNvPr id="33" name="Bild 32" descr="Bildschirmfoto 2014-07-14 um 4.37.03 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53352">
                <a:off x="2845853" y="5246706"/>
                <a:ext cx="809632" cy="1074194"/>
              </a:xfrm>
              <a:prstGeom prst="rect">
                <a:avLst/>
              </a:prstGeom>
            </p:spPr>
          </p:pic>
        </p:grpSp>
        <p:sp>
          <p:nvSpPr>
            <p:cNvPr id="46" name="Nach links gekrümmter Pfeil 45"/>
            <p:cNvSpPr/>
            <p:nvPr/>
          </p:nvSpPr>
          <p:spPr>
            <a:xfrm flipH="1">
              <a:off x="79996" y="3856611"/>
              <a:ext cx="441275" cy="1527453"/>
            </a:xfrm>
            <a:prstGeom prst="curved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658628" y="3052560"/>
            <a:ext cx="6220834" cy="1143440"/>
            <a:chOff x="1658628" y="3052560"/>
            <a:chExt cx="6220834" cy="1143440"/>
          </a:xfrm>
        </p:grpSpPr>
        <p:sp>
          <p:nvSpPr>
            <p:cNvPr id="59" name="Rechteck 58"/>
            <p:cNvSpPr/>
            <p:nvPr/>
          </p:nvSpPr>
          <p:spPr>
            <a:xfrm rot="19591453">
              <a:off x="1658628" y="3052560"/>
              <a:ext cx="6220834" cy="114344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Textfeld 57"/>
            <p:cNvSpPr txBox="1"/>
            <p:nvPr/>
          </p:nvSpPr>
          <p:spPr>
            <a:xfrm rot="19540318">
              <a:off x="2125778" y="3273940"/>
              <a:ext cx="51858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b="1" dirty="0" err="1" smtClean="0">
                  <a:solidFill>
                    <a:srgbClr val="FF0000"/>
                  </a:solidFill>
                </a:rPr>
                <a:t>What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about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your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 </a:t>
              </a:r>
              <a:r>
                <a:rPr lang="de-DE" sz="3600" b="1" dirty="0" err="1" smtClean="0">
                  <a:solidFill>
                    <a:srgbClr val="FF0000"/>
                  </a:solidFill>
                </a:rPr>
                <a:t>data</a:t>
              </a:r>
              <a:r>
                <a:rPr lang="de-DE" sz="3600" b="1" dirty="0" smtClean="0">
                  <a:solidFill>
                    <a:srgbClr val="FF0000"/>
                  </a:solidFill>
                </a:rPr>
                <a:t>?</a:t>
              </a:r>
              <a:endParaRPr lang="de-DE" sz="3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3" name="Bild 2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185333" y="1845733"/>
            <a:ext cx="1490134" cy="143934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1185333" y="2167467"/>
            <a:ext cx="1718734" cy="220133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046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4-07-24 um 10.56.01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3" y="1092595"/>
            <a:ext cx="8060266" cy="547330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PANGAEA </a:t>
            </a:r>
            <a:r>
              <a:rPr lang="de-DE" sz="2800" b="0" dirty="0" err="1" smtClean="0">
                <a:latin typeface="Times"/>
                <a:cs typeface="Times"/>
              </a:rPr>
              <a:t>linked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with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Elsevier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51210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157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2-02-09 um 12.08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001" y="1232940"/>
            <a:ext cx="5482997" cy="4962960"/>
          </a:xfrm>
          <a:prstGeom prst="rect">
            <a:avLst/>
          </a:prstGeom>
        </p:spPr>
      </p:pic>
      <p:pic>
        <p:nvPicPr>
          <p:cNvPr id="5" name="Bild 4" descr="Bildschirmfoto 2013-01-09 um 11.35.13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2" y="1090888"/>
            <a:ext cx="4685238" cy="173937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47522" y="4142322"/>
            <a:ext cx="261254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easy </a:t>
            </a:r>
            <a:r>
              <a:rPr lang="de-DE" sz="2400" dirty="0" err="1" smtClean="0">
                <a:latin typeface="Times"/>
                <a:cs typeface="Times"/>
              </a:rPr>
              <a:t>download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and</a:t>
            </a:r>
            <a:endParaRPr lang="de-DE" sz="2400" dirty="0" smtClean="0">
              <a:latin typeface="Times"/>
              <a:cs typeface="Times"/>
            </a:endParaRPr>
          </a:p>
          <a:p>
            <a:r>
              <a:rPr lang="de-DE" sz="2400" dirty="0" err="1" smtClean="0">
                <a:latin typeface="Times"/>
                <a:cs typeface="Times"/>
              </a:rPr>
              <a:t>usage</a:t>
            </a:r>
            <a:r>
              <a:rPr lang="de-DE" sz="2400" dirty="0" smtClean="0">
                <a:latin typeface="Times"/>
                <a:cs typeface="Times"/>
              </a:rPr>
              <a:t> in </a:t>
            </a:r>
            <a:r>
              <a:rPr lang="de-DE" sz="2400" dirty="0" err="1" smtClean="0">
                <a:latin typeface="Times"/>
                <a:cs typeface="Times"/>
              </a:rPr>
              <a:t>various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applications</a:t>
            </a:r>
            <a:endParaRPr lang="de-DE" sz="2400" dirty="0">
              <a:latin typeface="Times"/>
              <a:cs typeface="Times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9251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128721" y="2565993"/>
            <a:ext cx="6526120" cy="1995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 err="1" smtClean="0">
                <a:latin typeface="Times"/>
                <a:cs typeface="Times"/>
              </a:rPr>
              <a:t>What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kind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data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can</a:t>
            </a:r>
            <a:r>
              <a:rPr lang="de-DE" sz="2800" dirty="0" smtClean="0">
                <a:latin typeface="Times"/>
                <a:cs typeface="Times"/>
              </a:rPr>
              <a:t> I </a:t>
            </a:r>
            <a:r>
              <a:rPr lang="de-DE" sz="2800" dirty="0" err="1" smtClean="0">
                <a:latin typeface="Times"/>
                <a:cs typeface="Times"/>
              </a:rPr>
              <a:t>found</a:t>
            </a:r>
            <a:r>
              <a:rPr lang="de-DE" sz="2800" dirty="0" smtClean="0">
                <a:latin typeface="Times"/>
                <a:cs typeface="Times"/>
              </a:rPr>
              <a:t>  - </a:t>
            </a:r>
          </a:p>
          <a:p>
            <a:pPr algn="ctr">
              <a:lnSpc>
                <a:spcPct val="150000"/>
              </a:lnSpc>
            </a:pPr>
            <a:r>
              <a:rPr lang="de-DE" sz="2800" dirty="0" err="1" smtClean="0">
                <a:latin typeface="Times"/>
                <a:cs typeface="Times"/>
              </a:rPr>
              <a:t>what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kind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data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can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be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published</a:t>
            </a:r>
            <a:r>
              <a:rPr lang="de-DE" sz="2800" dirty="0" smtClean="0">
                <a:latin typeface="Times"/>
                <a:cs typeface="Times"/>
              </a:rPr>
              <a:t>/</a:t>
            </a:r>
            <a:r>
              <a:rPr lang="de-DE" sz="2800" dirty="0" err="1" smtClean="0">
                <a:latin typeface="Times"/>
                <a:cs typeface="Times"/>
              </a:rPr>
              <a:t>archived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de-DE" sz="2800" dirty="0" smtClean="0">
                <a:latin typeface="Times"/>
                <a:cs typeface="Times"/>
              </a:rPr>
              <a:t>in PANGAEA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75694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475" y="1143121"/>
            <a:ext cx="7408664" cy="5173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variety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31973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"/>
          <p:cNvGraphicFramePr>
            <a:graphicFrameLocks noGrp="1"/>
          </p:cNvGraphicFramePr>
          <p:nvPr/>
        </p:nvGraphicFramePr>
        <p:xfrm>
          <a:off x="901700" y="1741488"/>
          <a:ext cx="7340600" cy="4014789"/>
        </p:xfrm>
        <a:graphic>
          <a:graphicData uri="http://schemas.openxmlformats.org/drawingml/2006/table">
            <a:tbl>
              <a:tblPr/>
              <a:tblGrid>
                <a:gridCol w="2446338"/>
                <a:gridCol w="2446337"/>
                <a:gridCol w="2447925"/>
              </a:tblGrid>
              <a:tr h="665163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International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27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EU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National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BSRN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OMARC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rcom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  <a:tr h="655638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JGOFS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CarboOcean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SIRRO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WOCE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EurOceans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HISTRA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EPICA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HERMES/Hermione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ARCOD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7F1A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IODP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72CF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EPOCA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4798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BCF4D"/>
                          </a:solidFill>
                          <a:effectLst/>
                          <a:latin typeface="Comic Sans MS" charset="0"/>
                          <a:ea typeface="ＭＳ Ｐゴシック" charset="-128"/>
                          <a:sym typeface="Comic Sans MS" charset="0"/>
                        </a:rPr>
                        <a:t>DFG/BMBF</a:t>
                      </a:r>
                    </a:p>
                  </a:txBody>
                  <a:tcPr marL="35719" marR="35719" marT="35719" marB="35719" anchor="ctr" horzOverflow="overflow">
                    <a:lnL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6363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</a:tr>
            </a:tbl>
          </a:graphicData>
        </a:graphic>
      </p:graphicFrame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1189920" y="2578447"/>
            <a:ext cx="7063296" cy="2999259"/>
            <a:chOff x="239" y="523"/>
            <a:chExt cx="6327" cy="2687"/>
          </a:xfrm>
          <a:solidFill>
            <a:schemeClr val="bg1">
              <a:alpha val="49000"/>
            </a:schemeClr>
          </a:solidFill>
        </p:grpSpPr>
        <p:sp>
          <p:nvSpPr>
            <p:cNvPr id="7" name="Rectangle 67"/>
            <p:cNvSpPr>
              <a:spLocks/>
            </p:cNvSpPr>
            <p:nvPr/>
          </p:nvSpPr>
          <p:spPr bwMode="auto">
            <a:xfrm rot="1200000">
              <a:off x="537" y="523"/>
              <a:ext cx="1057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Radiation</a:t>
              </a:r>
            </a:p>
          </p:txBody>
        </p:sp>
        <p:sp>
          <p:nvSpPr>
            <p:cNvPr id="8" name="Rectangle 68"/>
            <p:cNvSpPr>
              <a:spLocks/>
            </p:cNvSpPr>
            <p:nvPr/>
          </p:nvSpPr>
          <p:spPr bwMode="auto">
            <a:xfrm rot="1200000">
              <a:off x="602" y="2324"/>
              <a:ext cx="921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Ice cores</a:t>
              </a:r>
            </a:p>
          </p:txBody>
        </p:sp>
        <p:sp>
          <p:nvSpPr>
            <p:cNvPr id="9" name="Rectangle 69"/>
            <p:cNvSpPr>
              <a:spLocks/>
            </p:cNvSpPr>
            <p:nvPr/>
          </p:nvSpPr>
          <p:spPr bwMode="auto">
            <a:xfrm rot="1200000">
              <a:off x="239" y="2920"/>
              <a:ext cx="1666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Marine geology</a:t>
              </a:r>
            </a:p>
          </p:txBody>
        </p:sp>
        <p:sp>
          <p:nvSpPr>
            <p:cNvPr id="10" name="Rectangle 70"/>
            <p:cNvSpPr>
              <a:spLocks/>
            </p:cNvSpPr>
            <p:nvPr/>
          </p:nvSpPr>
          <p:spPr bwMode="auto">
            <a:xfrm rot="1200000">
              <a:off x="2594" y="1574"/>
              <a:ext cx="1333" cy="579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Ocean</a:t>
              </a:r>
            </a:p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acidification</a:t>
              </a:r>
            </a:p>
          </p:txBody>
        </p:sp>
        <p:sp>
          <p:nvSpPr>
            <p:cNvPr id="11" name="Rectangle 71"/>
            <p:cNvSpPr>
              <a:spLocks/>
            </p:cNvSpPr>
            <p:nvPr/>
          </p:nvSpPr>
          <p:spPr bwMode="auto">
            <a:xfrm rot="1200000">
              <a:off x="4929" y="1124"/>
              <a:ext cx="1060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Tree rings</a:t>
              </a:r>
            </a:p>
          </p:txBody>
        </p:sp>
        <p:sp>
          <p:nvSpPr>
            <p:cNvPr id="12" name="Rectangle 72"/>
            <p:cNvSpPr>
              <a:spLocks/>
            </p:cNvSpPr>
            <p:nvPr/>
          </p:nvSpPr>
          <p:spPr bwMode="auto">
            <a:xfrm rot="1200000">
              <a:off x="4835" y="2185"/>
              <a:ext cx="1287" cy="579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Data</a:t>
              </a:r>
            </a:p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archaeology</a:t>
              </a:r>
            </a:p>
          </p:txBody>
        </p:sp>
        <p:sp>
          <p:nvSpPr>
            <p:cNvPr id="13" name="Rectangle 73"/>
            <p:cNvSpPr>
              <a:spLocks/>
            </p:cNvSpPr>
            <p:nvPr/>
          </p:nvSpPr>
          <p:spPr bwMode="auto">
            <a:xfrm rot="1200000">
              <a:off x="294" y="1680"/>
              <a:ext cx="1539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Oceanography</a:t>
              </a:r>
            </a:p>
          </p:txBody>
        </p:sp>
        <p:sp>
          <p:nvSpPr>
            <p:cNvPr id="14" name="Rectangle 74"/>
            <p:cNvSpPr>
              <a:spLocks/>
            </p:cNvSpPr>
            <p:nvPr/>
          </p:nvSpPr>
          <p:spPr bwMode="auto">
            <a:xfrm rot="1200000">
              <a:off x="4391" y="530"/>
              <a:ext cx="2175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Marine environment</a:t>
              </a:r>
            </a:p>
          </p:txBody>
        </p:sp>
        <p:sp>
          <p:nvSpPr>
            <p:cNvPr id="15" name="Rectangle 75"/>
            <p:cNvSpPr>
              <a:spLocks/>
            </p:cNvSpPr>
            <p:nvPr/>
          </p:nvSpPr>
          <p:spPr bwMode="auto">
            <a:xfrm rot="1200000">
              <a:off x="2929" y="532"/>
              <a:ext cx="668" cy="29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defTabSz="5363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>
                  <a:solidFill>
                    <a:srgbClr val="FF081A"/>
                  </a:solidFill>
                  <a:latin typeface="+mn-lt"/>
                  <a:ea typeface="Cochin" charset="0"/>
                  <a:cs typeface="Cochin" charset="0"/>
                </a:rPr>
                <a:t>Pollen</a:t>
              </a:r>
            </a:p>
          </p:txBody>
        </p:sp>
      </p:grpSp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Major Projects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026131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254698" y="1907824"/>
            <a:ext cx="4062412" cy="396398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1037" indent="-457200">
              <a:lnSpc>
                <a:spcPct val="130000"/>
              </a:lnSpc>
              <a:buSzPct val="77000"/>
              <a:buFont typeface="Wingdings" charset="2"/>
              <a:buChar char="v"/>
            </a:pPr>
            <a:r>
              <a:rPr lang="en-US" sz="2600" dirty="0" smtClean="0"/>
              <a:t>  </a:t>
            </a:r>
            <a:r>
              <a:rPr lang="en-US" sz="2800" dirty="0" smtClean="0">
                <a:latin typeface="Times"/>
                <a:cs typeface="Times"/>
              </a:rPr>
              <a:t>Sediment cores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Seismic profile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Faunal distribution</a:t>
            </a:r>
          </a:p>
          <a:p>
            <a:pPr marL="681037" indent="-457200">
              <a:lnSpc>
                <a:spcPct val="13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Geological map</a:t>
            </a: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390065" y="1109121"/>
            <a:ext cx="4046681" cy="54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err="1" smtClean="0">
                <a:solidFill>
                  <a:srgbClr val="2F2B20"/>
                </a:solidFill>
                <a:latin typeface="Calisto MT" charset="0"/>
              </a:rPr>
              <a:t>Geoscientific</a:t>
            </a:r>
            <a:r>
              <a:rPr lang="en-US" sz="2800" dirty="0" smtClean="0">
                <a:latin typeface="Calisto MT" charset="0"/>
              </a:rPr>
              <a:t> </a:t>
            </a:r>
            <a:r>
              <a:rPr lang="en-US" sz="2800" dirty="0">
                <a:solidFill>
                  <a:srgbClr val="2F2B20"/>
                </a:solidFill>
                <a:latin typeface="Calisto MT" charset="0"/>
              </a:rPr>
              <a:t>Research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4031" y="1198563"/>
            <a:ext cx="3081337" cy="16192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7618" y="2270126"/>
            <a:ext cx="3232150" cy="2160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1068" y="3225801"/>
            <a:ext cx="1133475" cy="3230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4881" y="4394201"/>
            <a:ext cx="1973262" cy="2136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08749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189411" y="2532006"/>
            <a:ext cx="4937125" cy="37417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1037" indent="-457200">
              <a:lnSpc>
                <a:spcPct val="120000"/>
              </a:lnSpc>
              <a:buSzPct val="77000"/>
              <a:buFont typeface="Wingdings" charset="2"/>
              <a:buChar char="v"/>
            </a:pPr>
            <a:r>
              <a:rPr lang="en-US" sz="2600" dirty="0" smtClean="0"/>
              <a:t>  </a:t>
            </a:r>
            <a:r>
              <a:rPr lang="en-US" sz="2800" dirty="0" smtClean="0">
                <a:latin typeface="Times"/>
                <a:cs typeface="Times"/>
              </a:rPr>
              <a:t>Images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Distributed samples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Hydrographic profiles</a:t>
            </a:r>
          </a:p>
          <a:p>
            <a:pPr marL="681037" indent="-457200">
              <a:lnSpc>
                <a:spcPct val="120000"/>
              </a:lnSpc>
              <a:spcBef>
                <a:spcPts val="3650"/>
              </a:spcBef>
              <a:buSzPct val="77000"/>
              <a:buFont typeface="Wingdings" charset="2"/>
              <a:buChar char="v"/>
            </a:pPr>
            <a:r>
              <a:rPr lang="en-US" sz="2800" dirty="0" smtClean="0">
                <a:latin typeface="Times"/>
                <a:cs typeface="Times"/>
              </a:rPr>
              <a:t>  Times Series</a:t>
            </a: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28884" y="1036628"/>
            <a:ext cx="4618065" cy="54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smtClean="0">
                <a:solidFill>
                  <a:srgbClr val="2F2B20"/>
                </a:solidFill>
                <a:latin typeface="Times"/>
                <a:cs typeface="Times"/>
              </a:rPr>
              <a:t>Environmental</a:t>
            </a:r>
            <a:r>
              <a:rPr lang="en-US" sz="2800" dirty="0" smtClean="0">
                <a:latin typeface="Times"/>
                <a:cs typeface="Times"/>
              </a:rPr>
              <a:t> </a:t>
            </a:r>
            <a:r>
              <a:rPr lang="en-US" sz="2800" dirty="0">
                <a:solidFill>
                  <a:srgbClr val="2F2B20"/>
                </a:solidFill>
                <a:latin typeface="Times"/>
                <a:cs typeface="Times"/>
              </a:rPr>
              <a:t>Research</a:t>
            </a:r>
          </a:p>
        </p:txBody>
      </p:sp>
      <p:pic>
        <p:nvPicPr>
          <p:cNvPr id="6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2638" y="5634304"/>
            <a:ext cx="5368925" cy="79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4363" y="1665231"/>
            <a:ext cx="2625725" cy="173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37528" y="2232292"/>
            <a:ext cx="2654300" cy="194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56151" y="4178567"/>
            <a:ext cx="2362200" cy="1169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467065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2974798" y="1070565"/>
            <a:ext cx="3132902" cy="544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tabLst>
                <a:tab pos="749300" algn="l"/>
                <a:tab pos="7356475" algn="l"/>
              </a:tabLst>
            </a:pPr>
            <a:r>
              <a:rPr lang="en-US" sz="2800" dirty="0" smtClean="0">
                <a:solidFill>
                  <a:srgbClr val="2F2B20"/>
                </a:solidFill>
                <a:latin typeface="Times"/>
                <a:cs typeface="Times"/>
              </a:rPr>
              <a:t>Antarctic</a:t>
            </a:r>
            <a:r>
              <a:rPr lang="en-US" sz="2800" dirty="0" smtClean="0">
                <a:latin typeface="Times"/>
                <a:cs typeface="Times"/>
              </a:rPr>
              <a:t> </a:t>
            </a:r>
            <a:r>
              <a:rPr lang="en-US" sz="2800" dirty="0">
                <a:solidFill>
                  <a:srgbClr val="2F2B20"/>
                </a:solidFill>
                <a:latin typeface="Times"/>
                <a:cs typeface="Times"/>
              </a:rPr>
              <a:t>Research</a:t>
            </a:r>
          </a:p>
        </p:txBody>
      </p:sp>
      <p:pic>
        <p:nvPicPr>
          <p:cNvPr id="5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188" y="1700802"/>
            <a:ext cx="1446212" cy="14462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6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8425" y="1691277"/>
            <a:ext cx="1455738" cy="14557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/>
          </p:cNvSpPr>
          <p:nvPr/>
        </p:nvSpPr>
        <p:spPr bwMode="auto">
          <a:xfrm>
            <a:off x="561975" y="3262902"/>
            <a:ext cx="223669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Southern Ocean Atlas</a:t>
            </a:r>
          </a:p>
        </p:txBody>
      </p:sp>
      <p:sp>
        <p:nvSpPr>
          <p:cNvPr id="8" name="Rectangle 5"/>
          <p:cNvSpPr>
            <a:spLocks/>
          </p:cNvSpPr>
          <p:nvPr/>
        </p:nvSpPr>
        <p:spPr bwMode="auto">
          <a:xfrm>
            <a:off x="6199188" y="3262902"/>
            <a:ext cx="2208387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Sediments and Rocks</a:t>
            </a: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3592513" y="3235915"/>
            <a:ext cx="150294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Ozone profiles</a:t>
            </a:r>
          </a:p>
        </p:txBody>
      </p:sp>
      <p:pic>
        <p:nvPicPr>
          <p:cNvPr id="10" name="Picture 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2238" y="3950290"/>
            <a:ext cx="1438275" cy="14366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11" name="Picture 8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5188" y="3948702"/>
            <a:ext cx="1438275" cy="14366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2" name="Rectangle 9"/>
          <p:cNvSpPr>
            <a:spLocks/>
          </p:cNvSpPr>
          <p:nvPr/>
        </p:nvSpPr>
        <p:spPr bwMode="auto">
          <a:xfrm>
            <a:off x="6146800" y="5433015"/>
            <a:ext cx="247138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>
                <a:solidFill>
                  <a:srgbClr val="2F2B20"/>
                </a:solidFill>
                <a:latin typeface="Times"/>
                <a:cs typeface="Times"/>
              </a:rPr>
              <a:t>EPICA</a:t>
            </a:r>
          </a:p>
          <a:p>
            <a:pPr>
              <a:tabLst>
                <a:tab pos="749300" algn="l"/>
              </a:tabLst>
            </a:pPr>
            <a:r>
              <a:rPr lang="en-US" sz="2000">
                <a:solidFill>
                  <a:srgbClr val="2F2B20"/>
                </a:solidFill>
                <a:latin typeface="Times"/>
                <a:cs typeface="Times"/>
              </a:rPr>
              <a:t>European Project for</a:t>
            </a:r>
          </a:p>
          <a:p>
            <a:pPr>
              <a:tabLst>
                <a:tab pos="749300" algn="l"/>
              </a:tabLst>
            </a:pPr>
            <a:r>
              <a:rPr lang="en-US" sz="2000">
                <a:solidFill>
                  <a:srgbClr val="2F2B20"/>
                </a:solidFill>
                <a:latin typeface="Times"/>
                <a:cs typeface="Times"/>
              </a:rPr>
              <a:t>Ice Coring in Antarctica</a:t>
            </a:r>
          </a:p>
        </p:txBody>
      </p:sp>
      <p:sp>
        <p:nvSpPr>
          <p:cNvPr id="13" name="Rectangle 10"/>
          <p:cNvSpPr>
            <a:spLocks/>
          </p:cNvSpPr>
          <p:nvPr/>
        </p:nvSpPr>
        <p:spPr bwMode="auto">
          <a:xfrm>
            <a:off x="669925" y="5415552"/>
            <a:ext cx="2180084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CRP</a:t>
            </a:r>
          </a:p>
          <a:p>
            <a:pPr>
              <a:tabLst>
                <a:tab pos="749300" algn="l"/>
              </a:tabLst>
            </a:pPr>
            <a:r>
              <a:rPr lang="en-US" sz="2000" dirty="0">
                <a:solidFill>
                  <a:srgbClr val="2F2B20"/>
                </a:solidFill>
                <a:latin typeface="Times"/>
                <a:cs typeface="Times"/>
              </a:rPr>
              <a:t>Cape Roberts Project</a:t>
            </a:r>
          </a:p>
        </p:txBody>
      </p:sp>
      <p:sp>
        <p:nvSpPr>
          <p:cNvPr id="14" name="Rectangle 11"/>
          <p:cNvSpPr>
            <a:spLocks/>
          </p:cNvSpPr>
          <p:nvPr/>
        </p:nvSpPr>
        <p:spPr bwMode="auto">
          <a:xfrm>
            <a:off x="3335338" y="5415552"/>
            <a:ext cx="2142188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>
                <a:solidFill>
                  <a:srgbClr val="2F2B20"/>
                </a:solidFill>
                <a:latin typeface="Times"/>
                <a:cs typeface="Times"/>
              </a:rPr>
              <a:t>Archive of</a:t>
            </a:r>
          </a:p>
          <a:p>
            <a:pPr>
              <a:tabLst>
                <a:tab pos="749300" algn="l"/>
              </a:tabLst>
            </a:pPr>
            <a:r>
              <a:rPr lang="en-US" sz="2000">
                <a:solidFill>
                  <a:srgbClr val="2F2B20"/>
                </a:solidFill>
                <a:latin typeface="Times"/>
                <a:cs typeface="Times"/>
              </a:rPr>
              <a:t>Underwater Imaging</a:t>
            </a:r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62325" y="3916952"/>
            <a:ext cx="1884363" cy="1506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6" name="Picture 13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11475" y="1700802"/>
            <a:ext cx="3146425" cy="1436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1091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39" y="1753419"/>
            <a:ext cx="5383583" cy="4104426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Don‘t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loose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your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data</a:t>
            </a:r>
            <a:r>
              <a:rPr lang="de-DE" sz="2800" b="0" dirty="0" smtClean="0">
                <a:latin typeface="Times"/>
                <a:cs typeface="Times"/>
              </a:rPr>
              <a:t> ...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235130" y="1753419"/>
            <a:ext cx="25787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>
                <a:latin typeface="Times"/>
                <a:cs typeface="Times"/>
              </a:rPr>
              <a:t>NASA lost </a:t>
            </a:r>
            <a:r>
              <a:rPr lang="de-DE" sz="2800" dirty="0" err="1" smtClean="0">
                <a:latin typeface="Times"/>
                <a:cs typeface="Times"/>
              </a:rPr>
              <a:t>tapes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r>
              <a:rPr lang="de-DE" sz="2800" dirty="0" err="1" smtClean="0">
                <a:latin typeface="Times"/>
                <a:cs typeface="Times"/>
              </a:rPr>
              <a:t>of</a:t>
            </a:r>
            <a:r>
              <a:rPr lang="de-DE" sz="2800" dirty="0" smtClean="0">
                <a:latin typeface="Times"/>
                <a:cs typeface="Times"/>
              </a:rPr>
              <a:t> </a:t>
            </a:r>
            <a:r>
              <a:rPr lang="de-DE" sz="2800" dirty="0" err="1" smtClean="0">
                <a:latin typeface="Times"/>
                <a:cs typeface="Times"/>
              </a:rPr>
              <a:t>first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  <a:p>
            <a:r>
              <a:rPr lang="de-DE" sz="2800" dirty="0" err="1" smtClean="0">
                <a:latin typeface="Times"/>
                <a:cs typeface="Times"/>
              </a:rPr>
              <a:t>moon-landing</a:t>
            </a:r>
            <a:r>
              <a:rPr lang="de-DE" sz="2800" dirty="0" smtClean="0">
                <a:latin typeface="Times"/>
                <a:cs typeface="Time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488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1825625" y="827088"/>
            <a:ext cx="0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0799" dir="2519992" algn="ctr" rotWithShape="0">
              <a:srgbClr val="2F2B20">
                <a:alpha val="79999"/>
              </a:srgbClr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endParaRPr lang="en-US" sz="3400" dirty="0">
              <a:latin typeface="Calisto MT" charset="0"/>
            </a:endParaRPr>
          </a:p>
        </p:txBody>
      </p:sp>
      <p:sp>
        <p:nvSpPr>
          <p:cNvPr id="5" name="Rectangle 2">
            <a:hlinkClick r:id="rId2"/>
          </p:cNvPr>
          <p:cNvSpPr>
            <a:spLocks/>
          </p:cNvSpPr>
          <p:nvPr/>
        </p:nvSpPr>
        <p:spPr bwMode="auto">
          <a:xfrm>
            <a:off x="3449638" y="6534150"/>
            <a:ext cx="1976437" cy="168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100">
                <a:solidFill>
                  <a:srgbClr val="E6E6E6"/>
                </a:solidFill>
                <a:latin typeface="Calisto MT" charset="0"/>
                <a:hlinkClick r:id="rId2"/>
              </a:rPr>
              <a:t>doi:10.1594/PANGAEA.269619</a:t>
            </a:r>
            <a:endParaRPr lang="en-US" sz="1100">
              <a:solidFill>
                <a:srgbClr val="E6E6E6"/>
              </a:solidFill>
              <a:latin typeface="Calisto MT" charset="0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350633" y="1541462"/>
            <a:ext cx="6357937" cy="4992688"/>
            <a:chOff x="0" y="0"/>
            <a:chExt cx="5696" cy="4472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" y="40"/>
              <a:ext cx="5616" cy="439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8" name="Picture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5696" cy="44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9" name="Textfeld 6"/>
          <p:cNvSpPr txBox="1">
            <a:spLocks noChangeArrowheads="1"/>
          </p:cNvSpPr>
          <p:nvPr/>
        </p:nvSpPr>
        <p:spPr bwMode="auto">
          <a:xfrm>
            <a:off x="2276703" y="974398"/>
            <a:ext cx="45057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Meteorological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observations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Examples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293308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377919" y="1097735"/>
            <a:ext cx="2920090" cy="214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Search engine </a:t>
            </a:r>
            <a:endParaRPr lang="en-US" sz="2400" dirty="0" smtClean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	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works </a:t>
            </a: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like </a:t>
            </a: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Google</a:t>
            </a:r>
            <a:endParaRPr lang="en-US" sz="2400" dirty="0">
              <a:latin typeface="Times"/>
              <a:ea typeface="Helvetica" charset="0"/>
              <a:cs typeface="Times"/>
              <a:sym typeface="Helvetica" charset="0"/>
            </a:endParaRPr>
          </a:p>
          <a:p>
            <a:pPr>
              <a:lnSpc>
                <a:spcPct val="190000"/>
              </a:lnSpc>
              <a:buSzPct val="66000"/>
            </a:pPr>
            <a:r>
              <a:rPr lang="en-US" sz="2400" dirty="0" err="1" smtClean="0">
                <a:latin typeface="Times"/>
                <a:ea typeface="Helvetica" charset="0"/>
                <a:cs typeface="Times"/>
                <a:sym typeface="Helvetica" charset="0"/>
              </a:rPr>
              <a:t>www.pangaea.de</a:t>
            </a:r>
            <a:endParaRPr lang="en-US" sz="2400" dirty="0">
              <a:latin typeface="Times"/>
              <a:ea typeface="ヒラギノ角ゴ ProN W3" charset="-128"/>
              <a:cs typeface="Times"/>
              <a:sym typeface="Helvetica" charset="0"/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0" name="Eingebuchteter Richtungspfeil 9"/>
          <p:cNvSpPr/>
          <p:nvPr/>
        </p:nvSpPr>
        <p:spPr>
          <a:xfrm>
            <a:off x="511606" y="2247703"/>
            <a:ext cx="390783" cy="192182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Bild 12" descr="Bildschirmfoto 2014-07-22 um 4.45.2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54" y="1454980"/>
            <a:ext cx="5178448" cy="4199398"/>
          </a:xfrm>
          <a:prstGeom prst="rect">
            <a:avLst/>
          </a:prstGeom>
        </p:spPr>
      </p:pic>
      <p:pic>
        <p:nvPicPr>
          <p:cNvPr id="12" name="Bild 11" descr="Bildschirmfoto 2013-01-10 um 10.27.04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0" y="1097735"/>
            <a:ext cx="8213883" cy="498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8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5481681" y="1240727"/>
            <a:ext cx="3475366" cy="144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buSzPct val="66000"/>
            </a:pP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Web service  </a:t>
            </a:r>
          </a:p>
          <a:p>
            <a:pPr>
              <a:lnSpc>
                <a:spcPct val="190000"/>
              </a:lnSpc>
              <a:buSzPct val="66000"/>
            </a:pPr>
            <a:r>
              <a:rPr lang="en-US" sz="2400" dirty="0" smtClean="0">
                <a:latin typeface="Times"/>
                <a:ea typeface="Helvetica" charset="0"/>
                <a:cs typeface="Times"/>
                <a:sym typeface="Helvetica" charset="0"/>
              </a:rPr>
              <a:t>	exchange </a:t>
            </a:r>
            <a:r>
              <a:rPr lang="en-US" sz="2400" dirty="0">
                <a:latin typeface="Times"/>
                <a:ea typeface="Helvetica" charset="0"/>
                <a:cs typeface="Times"/>
                <a:sym typeface="Helvetica" charset="0"/>
              </a:rPr>
              <a:t>with portals </a:t>
            </a:r>
          </a:p>
        </p:txBody>
      </p:sp>
      <p:pic>
        <p:nvPicPr>
          <p:cNvPr id="5" name="Bild 4" descr="Bildschirmfoto 2012-02-09 um 1.34.00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20" y="1034318"/>
            <a:ext cx="5018425" cy="2307172"/>
          </a:xfrm>
          <a:prstGeom prst="rect">
            <a:avLst/>
          </a:prstGeom>
        </p:spPr>
      </p:pic>
      <p:sp>
        <p:nvSpPr>
          <p:cNvPr id="6" name="Eingebuchteter Richtungspfeil 5"/>
          <p:cNvSpPr/>
          <p:nvPr/>
        </p:nvSpPr>
        <p:spPr>
          <a:xfrm>
            <a:off x="5523456" y="2382101"/>
            <a:ext cx="390783" cy="192182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access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9" name="Bild 8" descr="Bildschirmfoto 2014-07-22 um 4.49.1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360" y="3567917"/>
            <a:ext cx="7631663" cy="291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36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10 um 10.29.1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03" y="1579240"/>
            <a:ext cx="8658034" cy="508805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371896" y="1014769"/>
            <a:ext cx="455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search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i="1" dirty="0" err="1" smtClean="0"/>
              <a:t>Globobulimina</a:t>
            </a:r>
            <a:r>
              <a:rPr lang="de-DE" sz="2400" i="1" dirty="0" smtClean="0"/>
              <a:t> </a:t>
            </a:r>
            <a:r>
              <a:rPr lang="de-DE" sz="2400" i="1" dirty="0" err="1" smtClean="0"/>
              <a:t>affinis</a:t>
            </a:r>
            <a:endParaRPr lang="de-DE" sz="2400" i="1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522788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10 um 10.14.33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59" y="1573996"/>
            <a:ext cx="7709767" cy="499660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186902" y="1032473"/>
            <a:ext cx="4748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Times"/>
                <a:cs typeface="Times"/>
              </a:rPr>
              <a:t>search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for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i="1" dirty="0" err="1">
                <a:latin typeface="Times"/>
                <a:cs typeface="Times"/>
              </a:rPr>
              <a:t>Globobulimina</a:t>
            </a:r>
            <a:r>
              <a:rPr lang="de-DE" sz="2400" i="1" dirty="0">
                <a:latin typeface="Times"/>
                <a:cs typeface="Times"/>
              </a:rPr>
              <a:t> </a:t>
            </a:r>
            <a:r>
              <a:rPr lang="de-DE" sz="2400" i="1" dirty="0" err="1" smtClean="0">
                <a:latin typeface="Times"/>
                <a:cs typeface="Times"/>
              </a:rPr>
              <a:t>affinis</a:t>
            </a:r>
            <a:endParaRPr lang="de-DE" sz="2400" i="1" dirty="0">
              <a:latin typeface="Times"/>
              <a:cs typeface="Times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648859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16"/>
          <p:cNvGrpSpPr/>
          <p:nvPr/>
        </p:nvGrpSpPr>
        <p:grpSpPr>
          <a:xfrm>
            <a:off x="684995" y="1855889"/>
            <a:ext cx="8148885" cy="4065947"/>
            <a:chOff x="133945" y="2242939"/>
            <a:chExt cx="9092875" cy="4536958"/>
          </a:xfrm>
        </p:grpSpPr>
        <p:pic>
          <p:nvPicPr>
            <p:cNvPr id="5" name="Picture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53557" y="3198416"/>
              <a:ext cx="2223492" cy="2035969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grpSp>
          <p:nvGrpSpPr>
            <p:cNvPr id="6" name="Group 2"/>
            <p:cNvGrpSpPr>
              <a:grpSpLocks/>
            </p:cNvGrpSpPr>
            <p:nvPr/>
          </p:nvGrpSpPr>
          <p:grpSpPr bwMode="auto">
            <a:xfrm>
              <a:off x="133945" y="2242939"/>
              <a:ext cx="3178969" cy="4080867"/>
              <a:chOff x="0" y="0"/>
              <a:chExt cx="2848" cy="3656"/>
            </a:xfrm>
          </p:grpSpPr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t="3528" b="3551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6" name="Picture 4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5"/>
            <p:cNvSpPr>
              <a:spLocks/>
            </p:cNvSpPr>
            <p:nvPr/>
          </p:nvSpPr>
          <p:spPr bwMode="auto">
            <a:xfrm>
              <a:off x="176261" y="6367781"/>
              <a:ext cx="3136652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Globigerina </a:t>
              </a:r>
              <a:r>
                <a:rPr lang="en-US" sz="2400" i="1" dirty="0" err="1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bulloides</a:t>
              </a:r>
              <a:endParaRPr lang="en-US" sz="2400" i="1" dirty="0">
                <a:solidFill>
                  <a:srgbClr val="000000"/>
                </a:solidFill>
                <a:latin typeface="Times"/>
                <a:ea typeface="Cochin" charset="0"/>
                <a:cs typeface="Times"/>
              </a:endParaRPr>
            </a:p>
          </p:txBody>
        </p:sp>
        <p:sp>
          <p:nvSpPr>
            <p:cNvPr id="8" name="AutoShape 7"/>
            <p:cNvSpPr>
              <a:spLocks/>
            </p:cNvSpPr>
            <p:nvPr/>
          </p:nvSpPr>
          <p:spPr bwMode="auto">
            <a:xfrm>
              <a:off x="4268391" y="3799483"/>
              <a:ext cx="596057" cy="728886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7193"/>
                  </a:moveTo>
                  <a:lnTo>
                    <a:pt x="0" y="14407"/>
                  </a:lnTo>
                  <a:lnTo>
                    <a:pt x="12960" y="14407"/>
                  </a:lnTo>
                  <a:lnTo>
                    <a:pt x="12960" y="21600"/>
                  </a:lnTo>
                  <a:lnTo>
                    <a:pt x="21600" y="10800"/>
                  </a:lnTo>
                  <a:lnTo>
                    <a:pt x="12960" y="0"/>
                  </a:lnTo>
                  <a:lnTo>
                    <a:pt x="12960" y="7193"/>
                  </a:lnTo>
                  <a:close/>
                  <a:moveTo>
                    <a:pt x="0" y="7193"/>
                  </a:moveTo>
                </a:path>
              </a:pathLst>
            </a:custGeom>
            <a:solidFill>
              <a:schemeClr val="accent1"/>
            </a:soli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5831086" y="2242939"/>
              <a:ext cx="3178969" cy="4080867"/>
              <a:chOff x="0" y="0"/>
              <a:chExt cx="2848" cy="3656"/>
            </a:xfrm>
          </p:grpSpPr>
          <p:pic>
            <p:nvPicPr>
              <p:cNvPr id="13" name="Picture 9"/>
              <p:cNvPicPr>
                <a:picLocks noChangeAspect="1" noChangeArrowheads="1"/>
              </p:cNvPicPr>
              <p:nvPr/>
            </p:nvPicPr>
            <p:blipFill>
              <a:blip r:embed="rId5"/>
              <a:srcRect l="2368" r="2469"/>
              <a:stretch>
                <a:fillRect/>
              </a:stretch>
            </p:blipFill>
            <p:spPr bwMode="auto">
              <a:xfrm>
                <a:off x="136" y="136"/>
                <a:ext cx="2570" cy="33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  <p:pic>
            <p:nvPicPr>
              <p:cNvPr id="14" name="Picture 10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848" cy="36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1"/>
            <p:cNvSpPr>
              <a:spLocks/>
            </p:cNvSpPr>
            <p:nvPr/>
          </p:nvSpPr>
          <p:spPr bwMode="auto">
            <a:xfrm>
              <a:off x="5831086" y="6367779"/>
              <a:ext cx="3395734" cy="4121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Distribution map (</a:t>
              </a:r>
              <a:r>
                <a:rPr lang="en-US" sz="2400" dirty="0">
                  <a:solidFill>
                    <a:srgbClr val="000000"/>
                  </a:solidFill>
                  <a:latin typeface="Times"/>
                  <a:ea typeface="Cochin" charset="0"/>
                  <a:cs typeface="Times"/>
                </a:rPr>
                <a:t>ODV)</a:t>
              </a:r>
            </a:p>
          </p:txBody>
        </p:sp>
        <p:sp>
          <p:nvSpPr>
            <p:cNvPr id="11" name="AutoShape 12"/>
            <p:cNvSpPr>
              <a:spLocks/>
            </p:cNvSpPr>
            <p:nvPr/>
          </p:nvSpPr>
          <p:spPr bwMode="auto">
            <a:xfrm>
              <a:off x="3929062" y="5194102"/>
              <a:ext cx="1437680" cy="856134"/>
            </a:xfrm>
            <a:prstGeom prst="diamond">
              <a:avLst/>
            </a:prstGeom>
            <a:solidFill>
              <a:srgbClr val="CF5E3E"/>
            </a:solidFill>
            <a:ln w="50800" cap="flat">
              <a:solidFill>
                <a:srgbClr val="6C70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3"/>
            <p:cNvSpPr>
              <a:spLocks/>
            </p:cNvSpPr>
            <p:nvPr/>
          </p:nvSpPr>
          <p:spPr bwMode="auto">
            <a:xfrm>
              <a:off x="3929063" y="5235461"/>
              <a:ext cx="1437679" cy="81477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00" dirty="0" err="1">
                  <a:solidFill>
                    <a:srgbClr val="E1E7FF"/>
                  </a:solidFill>
                  <a:ea typeface="Cochin" charset="0"/>
                  <a:cs typeface="Cochin" charset="0"/>
                </a:rPr>
                <a:t>Pan2Applic</a:t>
              </a:r>
              <a:endParaRPr lang="en-US" sz="1300" dirty="0">
                <a:solidFill>
                  <a:srgbClr val="E1E7FF"/>
                </a:solidFill>
                <a:ea typeface="Cochin" charset="0"/>
                <a:cs typeface="Cochin" charset="0"/>
              </a:endParaRPr>
            </a:p>
          </p:txBody>
        </p:sp>
      </p:grpSp>
      <p:sp>
        <p:nvSpPr>
          <p:cNvPr id="19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Warehouse - </a:t>
            </a:r>
            <a:r>
              <a:rPr lang="de-DE" sz="2800" b="0" dirty="0" err="1" smtClean="0">
                <a:latin typeface="Times"/>
                <a:cs typeface="Times"/>
              </a:rPr>
              <a:t>Compilation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84485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650" y="1006960"/>
            <a:ext cx="6097958" cy="56754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9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30200" y="1685601"/>
            <a:ext cx="3381605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Data </a:t>
            </a:r>
            <a:r>
              <a:rPr lang="de-DE" sz="2400" dirty="0" err="1" smtClean="0">
                <a:latin typeface="Times"/>
                <a:cs typeface="Times"/>
              </a:rPr>
              <a:t>provided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by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a</a:t>
            </a:r>
            <a:r>
              <a:rPr lang="de-DE" sz="2400" dirty="0" err="1" smtClean="0">
                <a:latin typeface="Times"/>
                <a:cs typeface="Times"/>
              </a:rPr>
              <a:t>uthor</a:t>
            </a:r>
            <a:r>
              <a:rPr lang="de-DE" sz="2400" dirty="0" smtClean="0">
                <a:latin typeface="Times"/>
                <a:cs typeface="Times"/>
              </a:rPr>
              <a:t>/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principle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investigator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>
                <a:latin typeface="Times"/>
                <a:cs typeface="Times"/>
              </a:rPr>
              <a:t>D</a:t>
            </a:r>
            <a:r>
              <a:rPr lang="de-DE" sz="2400" dirty="0" err="1" smtClean="0">
                <a:latin typeface="Times"/>
                <a:cs typeface="Times"/>
              </a:rPr>
              <a:t>uring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manuscript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preparation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or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submission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can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be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password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protected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until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paper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is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published</a:t>
            </a:r>
            <a:endParaRPr lang="de-DE" sz="2000" dirty="0"/>
          </a:p>
          <a:p>
            <a:endParaRPr lang="de-DE" sz="2000" dirty="0"/>
          </a:p>
        </p:txBody>
      </p:sp>
      <p:pic>
        <p:nvPicPr>
          <p:cNvPr id="6" name="Bild 5" descr="Bildschirmfoto 2011-09-20 um 2.07.53 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59" y="1382543"/>
            <a:ext cx="4504796" cy="4202845"/>
          </a:xfrm>
          <a:prstGeom prst="rect">
            <a:avLst/>
          </a:prstGeom>
        </p:spPr>
      </p:pic>
      <p:sp>
        <p:nvSpPr>
          <p:cNvPr id="7" name="Rechteckiger Pfeil 6"/>
          <p:cNvSpPr/>
          <p:nvPr/>
        </p:nvSpPr>
        <p:spPr>
          <a:xfrm flipV="1">
            <a:off x="3178592" y="4133667"/>
            <a:ext cx="1921933" cy="1171775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0000" dist="1143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err="1" smtClean="0">
                <a:latin typeface="Times"/>
                <a:cs typeface="Times"/>
              </a:rPr>
              <a:t>Submit</a:t>
            </a:r>
            <a:r>
              <a:rPr lang="de-DE" sz="2800" b="0" dirty="0" smtClean="0">
                <a:latin typeface="Times"/>
                <a:cs typeface="Times"/>
              </a:rPr>
              <a:t> Data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1" name="Rechteck 10">
            <a:hlinkClick r:id="rId4"/>
          </p:cNvPr>
          <p:cNvSpPr/>
          <p:nvPr/>
        </p:nvSpPr>
        <p:spPr>
          <a:xfrm>
            <a:off x="5213803" y="4921550"/>
            <a:ext cx="584882" cy="21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064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69900" y="1028343"/>
            <a:ext cx="8216900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latin typeface="Times"/>
                <a:cs typeface="Times"/>
              </a:rPr>
              <a:t>Your</a:t>
            </a:r>
            <a:r>
              <a:rPr lang="de-DE" sz="2400" b="1" dirty="0">
                <a:latin typeface="Times"/>
                <a:cs typeface="Times"/>
              </a:rPr>
              <a:t> </a:t>
            </a:r>
            <a:r>
              <a:rPr lang="de-DE" sz="2400" b="1" dirty="0" err="1">
                <a:latin typeface="Times"/>
                <a:cs typeface="Times"/>
              </a:rPr>
              <a:t>benefit</a:t>
            </a:r>
            <a:r>
              <a:rPr lang="de-DE" sz="2400" dirty="0">
                <a:latin typeface="Times"/>
                <a:cs typeface="Times"/>
              </a:rPr>
              <a:t>:</a:t>
            </a:r>
          </a:p>
          <a:p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err="1" smtClean="0">
                <a:latin typeface="Times"/>
                <a:cs typeface="Times"/>
              </a:rPr>
              <a:t>citeable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, </a:t>
            </a:r>
            <a:r>
              <a:rPr lang="de-DE" sz="2400" dirty="0" err="1" smtClean="0">
                <a:latin typeface="Times"/>
                <a:cs typeface="Times"/>
              </a:rPr>
              <a:t>can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be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cross-referenced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with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journal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articles</a:t>
            </a: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 in </a:t>
            </a:r>
            <a:r>
              <a:rPr lang="de-DE" sz="2400" dirty="0" err="1" smtClean="0">
                <a:latin typeface="Times"/>
                <a:cs typeface="Times"/>
              </a:rPr>
              <a:t>portals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and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catalogues</a:t>
            </a:r>
            <a:r>
              <a:rPr lang="de-DE" sz="2400" dirty="0" smtClean="0">
                <a:latin typeface="Times"/>
                <a:cs typeface="Times"/>
              </a:rPr>
              <a:t>, </a:t>
            </a:r>
            <a:r>
              <a:rPr lang="de-DE" sz="2400" dirty="0" err="1" smtClean="0">
                <a:latin typeface="Times"/>
                <a:cs typeface="Times"/>
              </a:rPr>
              <a:t>linked</a:t>
            </a:r>
            <a:r>
              <a:rPr lang="de-DE" sz="2400" dirty="0" smtClean="0">
                <a:latin typeface="Times"/>
                <a:cs typeface="Times"/>
              </a:rPr>
              <a:t> in </a:t>
            </a:r>
            <a:r>
              <a:rPr lang="de-DE" sz="2400" dirty="0" err="1" smtClean="0">
                <a:latin typeface="Times"/>
                <a:cs typeface="Times"/>
              </a:rPr>
              <a:t>ePic</a:t>
            </a: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>
                <a:latin typeface="Times"/>
                <a:cs typeface="Times"/>
              </a:rPr>
              <a:t>open </a:t>
            </a:r>
            <a:r>
              <a:rPr lang="de-DE" sz="2400" dirty="0" err="1" smtClean="0">
                <a:latin typeface="Times"/>
                <a:cs typeface="Times"/>
              </a:rPr>
              <a:t>access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to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data</a:t>
            </a: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 smtClean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>
                <a:latin typeface="Times"/>
                <a:cs typeface="Times"/>
              </a:rPr>
              <a:t>in </a:t>
            </a:r>
            <a:r>
              <a:rPr lang="de-DE" sz="2400" dirty="0" err="1">
                <a:latin typeface="Times"/>
                <a:cs typeface="Times"/>
              </a:rPr>
              <a:t>several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widely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accepted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machine</a:t>
            </a:r>
            <a:r>
              <a:rPr lang="de-DE" sz="2400" dirty="0" err="1" smtClean="0">
                <a:latin typeface="Times"/>
                <a:cs typeface="Times"/>
              </a:rPr>
              <a:t>-readable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formats</a:t>
            </a: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err="1" smtClean="0">
                <a:latin typeface="Times"/>
                <a:cs typeface="Times"/>
              </a:rPr>
              <a:t>persistant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identifier</a:t>
            </a:r>
            <a:r>
              <a:rPr lang="de-DE" sz="2400" dirty="0">
                <a:latin typeface="Times"/>
                <a:cs typeface="Times"/>
              </a:rPr>
              <a:t> (DOI)</a:t>
            </a: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r>
              <a:rPr lang="de-DE" sz="2400" dirty="0" err="1" smtClean="0">
                <a:latin typeface="Times"/>
                <a:cs typeface="Times"/>
              </a:rPr>
              <a:t>quality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assurance</a:t>
            </a:r>
            <a:r>
              <a:rPr lang="de-DE" sz="2400" dirty="0">
                <a:latin typeface="Times"/>
                <a:cs typeface="Times"/>
              </a:rPr>
              <a:t> on </a:t>
            </a:r>
            <a:r>
              <a:rPr lang="de-DE" sz="2400" dirty="0" err="1">
                <a:latin typeface="Times"/>
                <a:cs typeface="Times"/>
              </a:rPr>
              <a:t>metadata</a:t>
            </a:r>
            <a:endParaRPr lang="de-DE" sz="2400" dirty="0">
              <a:latin typeface="Times"/>
              <a:cs typeface="Times"/>
            </a:endParaRPr>
          </a:p>
          <a:p>
            <a:pPr marL="342900" indent="-342900">
              <a:buFont typeface="Wingdings" charset="2"/>
              <a:buChar char="v"/>
            </a:pPr>
            <a:endParaRPr lang="de-DE" sz="2400" dirty="0">
              <a:latin typeface="Times"/>
              <a:cs typeface="Times"/>
            </a:endParaRPr>
          </a:p>
          <a:p>
            <a:r>
              <a:rPr lang="de-DE" sz="2400" dirty="0">
                <a:latin typeface="Times"/>
                <a:cs typeface="Times"/>
              </a:rPr>
              <a:t>	</a:t>
            </a:r>
          </a:p>
        </p:txBody>
      </p:sp>
      <p:pic>
        <p:nvPicPr>
          <p:cNvPr id="3" name="Bild 2" descr="Bildschirmfoto 2013-01-16 um 7.51.5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360" y="2285728"/>
            <a:ext cx="1711468" cy="405130"/>
          </a:xfrm>
          <a:prstGeom prst="rect">
            <a:avLst/>
          </a:prstGeom>
        </p:spPr>
      </p:pic>
      <p:pic>
        <p:nvPicPr>
          <p:cNvPr id="5" name="Bild 4" descr="Bildschirmfoto 2013-01-16 um 7.51.48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85" y="2641962"/>
            <a:ext cx="4365480" cy="23150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3622885" y="2285728"/>
            <a:ext cx="4365480" cy="686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67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490237" y="4724400"/>
            <a:ext cx="574087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latin typeface="Times"/>
                <a:cs typeface="Times"/>
              </a:rPr>
              <a:t>We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are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looking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forward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to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archive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Your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.</a:t>
            </a:r>
          </a:p>
          <a:p>
            <a:pPr algn="ctr"/>
            <a:endParaRPr lang="de-DE" sz="2400" dirty="0">
              <a:latin typeface="Times"/>
              <a:cs typeface="Times"/>
            </a:endParaRPr>
          </a:p>
          <a:p>
            <a:pPr algn="ctr"/>
            <a:r>
              <a:rPr lang="de-DE" sz="2400" dirty="0" err="1" smtClean="0">
                <a:latin typeface="Times"/>
                <a:cs typeface="Times"/>
              </a:rPr>
              <a:t>Thank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Y</a:t>
            </a:r>
            <a:r>
              <a:rPr lang="de-DE" sz="2400" dirty="0" err="1" smtClean="0">
                <a:latin typeface="Times"/>
                <a:cs typeface="Times"/>
              </a:rPr>
              <a:t>ou</a:t>
            </a:r>
            <a:endParaRPr lang="de-DE" sz="2400" dirty="0">
              <a:latin typeface="Times"/>
              <a:cs typeface="Times"/>
            </a:endParaRPr>
          </a:p>
        </p:txBody>
      </p:sp>
      <p:pic>
        <p:nvPicPr>
          <p:cNvPr id="5" name="Bild 4" descr="Pangaea-Logo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170" y="1285066"/>
            <a:ext cx="3123008" cy="217368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218700" y="3591867"/>
            <a:ext cx="2283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latin typeface="Times"/>
                <a:cs typeface="Times"/>
              </a:rPr>
              <a:t>www.pangaea.de</a:t>
            </a:r>
            <a:endParaRPr lang="de-DE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660125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64959"/>
            <a:ext cx="5045431" cy="3363621"/>
          </a:xfrm>
          <a:prstGeom prst="rect">
            <a:avLst/>
          </a:prstGeom>
          <a:noFill/>
          <a:ln w="25400" cap="flat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...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the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data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6" name="Bild 5" descr="Bildschirmfoto 2014-07-15 um 11.05.03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16" y="1001748"/>
            <a:ext cx="5735484" cy="1026282"/>
          </a:xfrm>
          <a:prstGeom prst="rect">
            <a:avLst/>
          </a:prstGeom>
        </p:spPr>
      </p:pic>
      <p:pic>
        <p:nvPicPr>
          <p:cNvPr id="7" name="Bild 6" descr="Bildschirmfoto 2014-07-15 um 11.04.45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135" y="1909097"/>
            <a:ext cx="2422143" cy="416232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17770" y="1285240"/>
            <a:ext cx="273885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 smtClean="0">
                <a:solidFill>
                  <a:srgbClr val="FF0000"/>
                </a:solidFill>
              </a:rPr>
              <a:t>minimum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 err="1" smtClean="0">
                <a:solidFill>
                  <a:srgbClr val="FF0000"/>
                </a:solidFill>
              </a:rPr>
              <a:t>period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de-DE" sz="2800" dirty="0" err="1" smtClean="0">
                <a:solidFill>
                  <a:srgbClr val="FF0000"/>
                </a:solidFill>
              </a:rPr>
              <a:t>of</a:t>
            </a:r>
            <a:r>
              <a:rPr lang="de-DE" sz="2800" dirty="0" smtClean="0">
                <a:solidFill>
                  <a:srgbClr val="FF0000"/>
                </a:solidFill>
              </a:rPr>
              <a:t> 10 </a:t>
            </a:r>
            <a:r>
              <a:rPr lang="de-DE" sz="2800" dirty="0" err="1" smtClean="0">
                <a:solidFill>
                  <a:srgbClr val="FF0000"/>
                </a:solidFill>
              </a:rPr>
              <a:t>years</a:t>
            </a:r>
            <a:endParaRPr lang="de-DE" sz="2800" dirty="0" smtClean="0">
              <a:solidFill>
                <a:srgbClr val="FF0000"/>
              </a:solidFill>
            </a:endParaRPr>
          </a:p>
          <a:p>
            <a:endParaRPr lang="de-DE" sz="2800" dirty="0">
              <a:solidFill>
                <a:srgbClr val="FF0000"/>
              </a:solidFill>
            </a:endParaRPr>
          </a:p>
          <a:p>
            <a:r>
              <a:rPr lang="de-DE" sz="2800" dirty="0" smtClean="0">
                <a:solidFill>
                  <a:srgbClr val="FF0000"/>
                </a:solidFill>
              </a:rPr>
              <a:t>open </a:t>
            </a:r>
            <a:r>
              <a:rPr lang="de-DE" sz="2800" dirty="0" err="1" smtClean="0">
                <a:solidFill>
                  <a:srgbClr val="FF0000"/>
                </a:solidFill>
              </a:rPr>
              <a:t>access</a:t>
            </a:r>
            <a:endParaRPr lang="de-D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25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0224" y="1364535"/>
            <a:ext cx="3457732" cy="47155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sharing</a:t>
            </a:r>
            <a:r>
              <a:rPr lang="de-DE" sz="2800" b="0" dirty="0" smtClean="0">
                <a:latin typeface="Times"/>
                <a:cs typeface="Times"/>
              </a:rPr>
              <a:t> – </a:t>
            </a:r>
            <a:r>
              <a:rPr lang="de-DE" sz="2800" b="0" dirty="0" err="1" smtClean="0">
                <a:latin typeface="Times"/>
                <a:cs typeface="Times"/>
              </a:rPr>
              <a:t>why</a:t>
            </a:r>
            <a:r>
              <a:rPr lang="de-DE" sz="2800" b="0" dirty="0" smtClean="0">
                <a:latin typeface="Times"/>
                <a:cs typeface="Times"/>
              </a:rPr>
              <a:t>?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411405" y="4397375"/>
            <a:ext cx="4459416" cy="97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7274" tIns="53636" rIns="107274" bIns="53636">
            <a:spAutoFit/>
          </a:bodyPr>
          <a:lstStyle/>
          <a:p>
            <a:r>
              <a:rPr lang="de-DE" sz="2800" dirty="0">
                <a:latin typeface="Times"/>
                <a:cs typeface="Times"/>
              </a:rPr>
              <a:t>Nature: </a:t>
            </a:r>
          </a:p>
          <a:p>
            <a:r>
              <a:rPr lang="de-DE" sz="2800" dirty="0" err="1">
                <a:latin typeface="Times"/>
                <a:cs typeface="Times"/>
              </a:rPr>
              <a:t>Vol</a:t>
            </a:r>
            <a:r>
              <a:rPr lang="de-DE" sz="2800" dirty="0">
                <a:latin typeface="Times"/>
                <a:cs typeface="Times"/>
              </a:rPr>
              <a:t> 461, 10 September 2009</a:t>
            </a:r>
          </a:p>
        </p:txBody>
      </p:sp>
      <p:sp>
        <p:nvSpPr>
          <p:cNvPr id="7" name="Textfeld 4"/>
          <p:cNvSpPr txBox="1">
            <a:spLocks noChangeArrowheads="1"/>
          </p:cNvSpPr>
          <p:nvPr/>
        </p:nvSpPr>
        <p:spPr bwMode="auto">
          <a:xfrm>
            <a:off x="411405" y="5499100"/>
            <a:ext cx="32332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800" dirty="0">
                <a:latin typeface="Times"/>
                <a:cs typeface="Times"/>
                <a:hlinkClick r:id="rId3"/>
              </a:rPr>
              <a:t>doi:10.1038/461145a</a:t>
            </a:r>
            <a:endParaRPr lang="de-DE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028784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sharing</a:t>
            </a:r>
            <a:r>
              <a:rPr lang="de-DE" sz="2800" b="0" dirty="0" smtClean="0">
                <a:latin typeface="Times"/>
                <a:cs typeface="Times"/>
              </a:rPr>
              <a:t> – </a:t>
            </a:r>
            <a:r>
              <a:rPr lang="de-DE" sz="2800" b="0" dirty="0" err="1" smtClean="0">
                <a:latin typeface="Times"/>
                <a:cs typeface="Times"/>
              </a:rPr>
              <a:t>why</a:t>
            </a:r>
            <a:r>
              <a:rPr lang="de-DE" sz="2800" b="0" dirty="0" smtClean="0">
                <a:latin typeface="Times"/>
                <a:cs typeface="Times"/>
              </a:rPr>
              <a:t>?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10" name="Bild 9" descr="Bildschirmfoto 2014-07-15 um 11.29.39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1" y="1020027"/>
            <a:ext cx="6233169" cy="4412176"/>
          </a:xfrm>
          <a:prstGeom prst="rect">
            <a:avLst/>
          </a:prstGeom>
        </p:spPr>
      </p:pic>
      <p:grpSp>
        <p:nvGrpSpPr>
          <p:cNvPr id="13" name="Gruppierung 12"/>
          <p:cNvGrpSpPr/>
          <p:nvPr/>
        </p:nvGrpSpPr>
        <p:grpSpPr>
          <a:xfrm>
            <a:off x="3533193" y="1184328"/>
            <a:ext cx="5355846" cy="3653961"/>
            <a:chOff x="3533193" y="1137521"/>
            <a:chExt cx="5355846" cy="3653961"/>
          </a:xfrm>
        </p:grpSpPr>
        <p:pic>
          <p:nvPicPr>
            <p:cNvPr id="11" name="Bild 10" descr="Bildschirmfoto 2014-07-15 um 11.28.55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3193" y="1137521"/>
              <a:ext cx="5355846" cy="1848665"/>
            </a:xfrm>
            <a:prstGeom prst="rect">
              <a:avLst/>
            </a:prstGeom>
          </p:spPr>
        </p:pic>
        <p:sp>
          <p:nvSpPr>
            <p:cNvPr id="12" name="Eingebuchteter Richtungspfeil 11"/>
            <p:cNvSpPr/>
            <p:nvPr/>
          </p:nvSpPr>
          <p:spPr>
            <a:xfrm rot="17962603">
              <a:off x="4744454" y="3646776"/>
              <a:ext cx="1662728" cy="626683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pic>
        <p:nvPicPr>
          <p:cNvPr id="7" name="Bild 6" descr="Bildschirmfoto 2014-01-02 um 1.59.28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784599"/>
            <a:ext cx="7810500" cy="272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06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7" name="Bild 6" descr="Bildschirmfoto 2014-07-16 um 2.10.41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4" y="1108436"/>
            <a:ext cx="6052462" cy="4516852"/>
          </a:xfrm>
          <a:prstGeom prst="rect">
            <a:avLst/>
          </a:prstGeom>
        </p:spPr>
      </p:pic>
      <p:pic>
        <p:nvPicPr>
          <p:cNvPr id="8" name="Bild 7" descr="Bildschirmfoto 2014-07-16 um 2.10.58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143" y="5495625"/>
            <a:ext cx="4602644" cy="98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09 um 10.40.26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64" y="1325996"/>
            <a:ext cx="7435273" cy="4929909"/>
          </a:xfrm>
          <a:prstGeom prst="rect">
            <a:avLst/>
          </a:prstGeom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74528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3-01-09 um 10.50.20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00" y="1102279"/>
            <a:ext cx="3962756" cy="584072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50223" y="1226656"/>
            <a:ext cx="36195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100 </a:t>
            </a:r>
            <a:r>
              <a:rPr lang="de-DE" b="1" dirty="0" err="1" smtClean="0"/>
              <a:t>pages</a:t>
            </a:r>
            <a:r>
              <a:rPr lang="de-DE" b="1" dirty="0" smtClean="0"/>
              <a:t> </a:t>
            </a:r>
            <a:r>
              <a:rPr lang="de-DE" dirty="0" smtClean="0"/>
              <a:t>in a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endParaRPr lang="de-DE" dirty="0" smtClean="0"/>
          </a:p>
          <a:p>
            <a:r>
              <a:rPr lang="de-DE" dirty="0" err="1" smtClean="0"/>
              <a:t>converted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excle</a:t>
            </a:r>
            <a:r>
              <a:rPr lang="de-DE" dirty="0" smtClean="0"/>
              <a:t> </a:t>
            </a:r>
            <a:r>
              <a:rPr lang="de-DE" dirty="0" err="1" smtClean="0"/>
              <a:t>sheet</a:t>
            </a:r>
            <a:r>
              <a:rPr lang="de-DE" dirty="0" smtClean="0"/>
              <a:t> </a:t>
            </a:r>
            <a:r>
              <a:rPr lang="de-DE" dirty="0" err="1" smtClean="0"/>
              <a:t>before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err="1"/>
              <a:t>H</a:t>
            </a:r>
            <a:r>
              <a:rPr lang="de-DE" dirty="0" err="1" smtClean="0"/>
              <a:t>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back </a:t>
            </a:r>
            <a:r>
              <a:rPr lang="de-DE" dirty="0" err="1" smtClean="0"/>
              <a:t>into</a:t>
            </a:r>
            <a:r>
              <a:rPr lang="de-DE" dirty="0" smtClean="0"/>
              <a:t> Excel?</a:t>
            </a:r>
          </a:p>
          <a:p>
            <a:endParaRPr lang="de-DE" dirty="0"/>
          </a:p>
          <a:p>
            <a:r>
              <a:rPr lang="de-DE" dirty="0" err="1"/>
              <a:t>A</a:t>
            </a:r>
            <a:r>
              <a:rPr lang="de-DE" dirty="0" err="1" smtClean="0"/>
              <a:t>sk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author</a:t>
            </a:r>
            <a:r>
              <a:rPr lang="de-DE" dirty="0" smtClean="0"/>
              <a:t>?</a:t>
            </a:r>
          </a:p>
          <a:p>
            <a:r>
              <a:rPr lang="de-DE" dirty="0"/>
              <a:t>	</a:t>
            </a:r>
            <a:r>
              <a:rPr lang="de-DE" dirty="0" err="1" smtClean="0"/>
              <a:t>e-mail</a:t>
            </a:r>
            <a:r>
              <a:rPr lang="de-DE" dirty="0" smtClean="0"/>
              <a:t> </a:t>
            </a:r>
            <a:r>
              <a:rPr lang="de-DE" dirty="0" err="1" smtClean="0"/>
              <a:t>addresse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-</a:t>
            </a:r>
            <a:r>
              <a:rPr lang="de-DE" dirty="0" err="1" smtClean="0"/>
              <a:t>to</a:t>
            </a:r>
            <a:r>
              <a:rPr lang="de-DE" dirty="0" smtClean="0"/>
              <a:t>-date?</a:t>
            </a:r>
          </a:p>
          <a:p>
            <a:endParaRPr lang="de-DE" dirty="0"/>
          </a:p>
          <a:p>
            <a:r>
              <a:rPr lang="de-DE" dirty="0" smtClean="0"/>
              <a:t>Transfer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excle</a:t>
            </a:r>
            <a:r>
              <a:rPr lang="de-DE" dirty="0" smtClean="0"/>
              <a:t>? </a:t>
            </a:r>
          </a:p>
          <a:p>
            <a:r>
              <a:rPr lang="de-DE" dirty="0" smtClean="0"/>
              <a:t>	Loss </a:t>
            </a:r>
            <a:r>
              <a:rPr lang="de-DE" dirty="0" err="1" smtClean="0"/>
              <a:t>of</a:t>
            </a:r>
            <a:r>
              <a:rPr lang="de-DE" dirty="0" smtClean="0"/>
              <a:t> time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scientist</a:t>
            </a:r>
            <a:r>
              <a:rPr lang="de-DE" dirty="0" smtClean="0"/>
              <a:t> 	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incorrect</a:t>
            </a:r>
            <a:r>
              <a:rPr lang="de-DE" dirty="0" smtClean="0"/>
              <a:t> </a:t>
            </a:r>
            <a:r>
              <a:rPr lang="de-DE" dirty="0" err="1" smtClean="0"/>
              <a:t>transfer</a:t>
            </a:r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42185" y="392685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archive</a:t>
            </a:r>
            <a:r>
              <a:rPr lang="de-DE" sz="2800" b="0" dirty="0" smtClean="0">
                <a:latin typeface="Times"/>
                <a:cs typeface="Times"/>
              </a:rPr>
              <a:t> - Journal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422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Microsoft Macintosh PowerPoint</Application>
  <PresentationFormat>Bildschirmpräsentation (4:3)</PresentationFormat>
  <Paragraphs>213</Paragraphs>
  <Slides>39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0" baseType="lpstr">
      <vt:lpstr>Office-Design</vt:lpstr>
      <vt:lpstr>PowerPoint-Präsentation</vt:lpstr>
      <vt:lpstr>At the beginning ...</vt:lpstr>
      <vt:lpstr>Don‘t loose your data ...</vt:lpstr>
      <vt:lpstr>... archive the data</vt:lpstr>
      <vt:lpstr>Data sharing – why?</vt:lpstr>
      <vt:lpstr>Data sharing – why?</vt:lpstr>
      <vt:lpstr>PowerPoint-Präsentation</vt:lpstr>
      <vt:lpstr>PowerPoint-Präsentation</vt:lpstr>
      <vt:lpstr>PowerPoint-Präsentation</vt:lpstr>
      <vt:lpstr>Data bases/archives - NOAA</vt:lpstr>
      <vt:lpstr>Data base/archive - NOAA</vt:lpstr>
      <vt:lpstr>Data base</vt:lpstr>
      <vt:lpstr>Data repository</vt:lpstr>
      <vt:lpstr>Digital Object Identifier - DOI</vt:lpstr>
      <vt:lpstr>Digital Object Identifier - DOI</vt:lpstr>
      <vt:lpstr>PowerPoint-Präsentation</vt:lpstr>
      <vt:lpstr>PANGAEA hosts</vt:lpstr>
      <vt:lpstr>Data model</vt:lpstr>
      <vt:lpstr>Data model</vt:lpstr>
      <vt:lpstr>Data in PANGAEA</vt:lpstr>
      <vt:lpstr>PANGAEA linked with Elsevier</vt:lpstr>
      <vt:lpstr>Data in PANGAEA</vt:lpstr>
      <vt:lpstr>Data in PANGAEA</vt:lpstr>
      <vt:lpstr>PowerPoint-Präsentation</vt:lpstr>
      <vt:lpstr>Data variety</vt:lpstr>
      <vt:lpstr>Major Projects</vt:lpstr>
      <vt:lpstr>Examples</vt:lpstr>
      <vt:lpstr>Examples</vt:lpstr>
      <vt:lpstr>Examples</vt:lpstr>
      <vt:lpstr>Examples</vt:lpstr>
      <vt:lpstr>Data access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AWI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Yves Nowak</dc:creator>
  <cp:lastModifiedBy>Stefanie Schumacher</cp:lastModifiedBy>
  <cp:revision>111</cp:revision>
  <cp:lastPrinted>2014-07-28T12:26:57Z</cp:lastPrinted>
  <dcterms:created xsi:type="dcterms:W3CDTF">2013-05-22T13:17:02Z</dcterms:created>
  <dcterms:modified xsi:type="dcterms:W3CDTF">2014-07-28T12:27:23Z</dcterms:modified>
</cp:coreProperties>
</file>