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2808525" cy="30279975"/>
  <p:notesSz cx="6858000" cy="9144000"/>
  <p:defaultTextStyle>
    <a:defPPr>
      <a:defRPr lang="de-DE"/>
    </a:defPPr>
    <a:lvl1pPr marL="0" algn="l" defTabSz="3986601" rtl="0" eaLnBrk="1" latinLnBrk="0" hangingPunct="1">
      <a:defRPr sz="7800" kern="1200">
        <a:solidFill>
          <a:schemeClr val="tx1"/>
        </a:solidFill>
        <a:latin typeface="+mn-lt"/>
        <a:ea typeface="+mn-ea"/>
        <a:cs typeface="+mn-cs"/>
      </a:defRPr>
    </a:lvl1pPr>
    <a:lvl2pPr marL="1993301" algn="l" defTabSz="3986601" rtl="0" eaLnBrk="1" latinLnBrk="0" hangingPunct="1">
      <a:defRPr sz="7800" kern="1200">
        <a:solidFill>
          <a:schemeClr val="tx1"/>
        </a:solidFill>
        <a:latin typeface="+mn-lt"/>
        <a:ea typeface="+mn-ea"/>
        <a:cs typeface="+mn-cs"/>
      </a:defRPr>
    </a:lvl2pPr>
    <a:lvl3pPr marL="3986601" algn="l" defTabSz="3986601" rtl="0" eaLnBrk="1" latinLnBrk="0" hangingPunct="1">
      <a:defRPr sz="7800" kern="1200">
        <a:solidFill>
          <a:schemeClr val="tx1"/>
        </a:solidFill>
        <a:latin typeface="+mn-lt"/>
        <a:ea typeface="+mn-ea"/>
        <a:cs typeface="+mn-cs"/>
      </a:defRPr>
    </a:lvl3pPr>
    <a:lvl4pPr marL="5979902" algn="l" defTabSz="3986601" rtl="0" eaLnBrk="1" latinLnBrk="0" hangingPunct="1">
      <a:defRPr sz="7800" kern="1200">
        <a:solidFill>
          <a:schemeClr val="tx1"/>
        </a:solidFill>
        <a:latin typeface="+mn-lt"/>
        <a:ea typeface="+mn-ea"/>
        <a:cs typeface="+mn-cs"/>
      </a:defRPr>
    </a:lvl4pPr>
    <a:lvl5pPr marL="7973202" algn="l" defTabSz="3986601" rtl="0" eaLnBrk="1" latinLnBrk="0" hangingPunct="1">
      <a:defRPr sz="7800" kern="1200">
        <a:solidFill>
          <a:schemeClr val="tx1"/>
        </a:solidFill>
        <a:latin typeface="+mn-lt"/>
        <a:ea typeface="+mn-ea"/>
        <a:cs typeface="+mn-cs"/>
      </a:defRPr>
    </a:lvl5pPr>
    <a:lvl6pPr marL="9966503" algn="l" defTabSz="3986601" rtl="0" eaLnBrk="1" latinLnBrk="0" hangingPunct="1">
      <a:defRPr sz="7800" kern="1200">
        <a:solidFill>
          <a:schemeClr val="tx1"/>
        </a:solidFill>
        <a:latin typeface="+mn-lt"/>
        <a:ea typeface="+mn-ea"/>
        <a:cs typeface="+mn-cs"/>
      </a:defRPr>
    </a:lvl6pPr>
    <a:lvl7pPr marL="11959803" algn="l" defTabSz="3986601" rtl="0" eaLnBrk="1" latinLnBrk="0" hangingPunct="1">
      <a:defRPr sz="7800" kern="1200">
        <a:solidFill>
          <a:schemeClr val="tx1"/>
        </a:solidFill>
        <a:latin typeface="+mn-lt"/>
        <a:ea typeface="+mn-ea"/>
        <a:cs typeface="+mn-cs"/>
      </a:defRPr>
    </a:lvl7pPr>
    <a:lvl8pPr marL="13953104" algn="l" defTabSz="3986601" rtl="0" eaLnBrk="1" latinLnBrk="0" hangingPunct="1">
      <a:defRPr sz="7800" kern="1200">
        <a:solidFill>
          <a:schemeClr val="tx1"/>
        </a:solidFill>
        <a:latin typeface="+mn-lt"/>
        <a:ea typeface="+mn-ea"/>
        <a:cs typeface="+mn-cs"/>
      </a:defRPr>
    </a:lvl8pPr>
    <a:lvl9pPr marL="15946404" algn="l" defTabSz="3986601" rtl="0" eaLnBrk="1" latinLnBrk="0" hangingPunct="1">
      <a:defRPr sz="7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37">
          <p15:clr>
            <a:srgbClr val="A4A3A4"/>
          </p15:clr>
        </p15:guide>
        <p15:guide id="2" pos="1348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inn Mielck" initials="FM"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50" autoAdjust="0"/>
    <p:restoredTop sz="94660"/>
  </p:normalViewPr>
  <p:slideViewPr>
    <p:cSldViewPr>
      <p:cViewPr varScale="1">
        <p:scale>
          <a:sx n="30" d="100"/>
          <a:sy n="30" d="100"/>
        </p:scale>
        <p:origin x="1056" y="108"/>
      </p:cViewPr>
      <p:guideLst>
        <p:guide orient="horz" pos="9537"/>
        <p:guide pos="1348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AB66BC-D43E-429E-8235-FF455CCDA9B7}" type="datetimeFigureOut">
              <a:rPr lang="de-DE" smtClean="0"/>
              <a:t>04.10.2017</a:t>
            </a:fld>
            <a:endParaRPr lang="de-DE"/>
          </a:p>
        </p:txBody>
      </p:sp>
      <p:sp>
        <p:nvSpPr>
          <p:cNvPr id="4" name="Folienbildplatzhalter 3"/>
          <p:cNvSpPr>
            <a:spLocks noGrp="1" noRot="1" noChangeAspect="1"/>
          </p:cNvSpPr>
          <p:nvPr>
            <p:ph type="sldImg" idx="2"/>
          </p:nvPr>
        </p:nvSpPr>
        <p:spPr>
          <a:xfrm>
            <a:off x="1247775" y="1143000"/>
            <a:ext cx="436245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E0EB8D-12EF-4BD0-B11D-4C78AABDB11A}" type="slidenum">
              <a:rPr lang="de-DE" smtClean="0"/>
              <a:t>‹Nr.›</a:t>
            </a:fld>
            <a:endParaRPr lang="de-DE"/>
          </a:p>
        </p:txBody>
      </p:sp>
    </p:spTree>
    <p:extLst>
      <p:ext uri="{BB962C8B-B14F-4D97-AF65-F5344CB8AC3E}">
        <p14:creationId xmlns:p14="http://schemas.microsoft.com/office/powerpoint/2010/main" val="1541968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39E0EB8D-12EF-4BD0-B11D-4C78AABDB11A}" type="slidenum">
              <a:rPr lang="de-DE" smtClean="0"/>
              <a:t>1</a:t>
            </a:fld>
            <a:endParaRPr lang="de-DE"/>
          </a:p>
        </p:txBody>
      </p:sp>
    </p:spTree>
    <p:extLst>
      <p:ext uri="{BB962C8B-B14F-4D97-AF65-F5344CB8AC3E}">
        <p14:creationId xmlns:p14="http://schemas.microsoft.com/office/powerpoint/2010/main" val="1572706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3210640" y="9406425"/>
            <a:ext cx="36387247" cy="6490569"/>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6421279" y="17158652"/>
            <a:ext cx="29965968" cy="7738216"/>
          </a:xfrm>
        </p:spPr>
        <p:txBody>
          <a:bodyPr/>
          <a:lstStyle>
            <a:lvl1pPr marL="0" indent="0" algn="ctr">
              <a:buNone/>
              <a:defRPr>
                <a:solidFill>
                  <a:schemeClr val="tx1">
                    <a:tint val="75000"/>
                  </a:schemeClr>
                </a:solidFill>
              </a:defRPr>
            </a:lvl1pPr>
            <a:lvl2pPr marL="1993301" indent="0" algn="ctr">
              <a:buNone/>
              <a:defRPr>
                <a:solidFill>
                  <a:schemeClr val="tx1">
                    <a:tint val="75000"/>
                  </a:schemeClr>
                </a:solidFill>
              </a:defRPr>
            </a:lvl2pPr>
            <a:lvl3pPr marL="3986601" indent="0" algn="ctr">
              <a:buNone/>
              <a:defRPr>
                <a:solidFill>
                  <a:schemeClr val="tx1">
                    <a:tint val="75000"/>
                  </a:schemeClr>
                </a:solidFill>
              </a:defRPr>
            </a:lvl3pPr>
            <a:lvl4pPr marL="5979902" indent="0" algn="ctr">
              <a:buNone/>
              <a:defRPr>
                <a:solidFill>
                  <a:schemeClr val="tx1">
                    <a:tint val="75000"/>
                  </a:schemeClr>
                </a:solidFill>
              </a:defRPr>
            </a:lvl4pPr>
            <a:lvl5pPr marL="7973202" indent="0" algn="ctr">
              <a:buNone/>
              <a:defRPr>
                <a:solidFill>
                  <a:schemeClr val="tx1">
                    <a:tint val="75000"/>
                  </a:schemeClr>
                </a:solidFill>
              </a:defRPr>
            </a:lvl5pPr>
            <a:lvl6pPr marL="9966503" indent="0" algn="ctr">
              <a:buNone/>
              <a:defRPr>
                <a:solidFill>
                  <a:schemeClr val="tx1">
                    <a:tint val="75000"/>
                  </a:schemeClr>
                </a:solidFill>
              </a:defRPr>
            </a:lvl6pPr>
            <a:lvl7pPr marL="11959803" indent="0" algn="ctr">
              <a:buNone/>
              <a:defRPr>
                <a:solidFill>
                  <a:schemeClr val="tx1">
                    <a:tint val="75000"/>
                  </a:schemeClr>
                </a:solidFill>
              </a:defRPr>
            </a:lvl7pPr>
            <a:lvl8pPr marL="13953104" indent="0" algn="ctr">
              <a:buNone/>
              <a:defRPr>
                <a:solidFill>
                  <a:schemeClr val="tx1">
                    <a:tint val="75000"/>
                  </a:schemeClr>
                </a:solidFill>
              </a:defRPr>
            </a:lvl8pPr>
            <a:lvl9pPr marL="15946404"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1BA50D42-C9CD-4801-B293-61D1F53EC57E}" type="datetimeFigureOut">
              <a:rPr lang="de-DE" smtClean="0"/>
              <a:t>04.10.2017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1BA50D42-C9CD-4801-B293-61D1F53EC57E}" type="datetimeFigureOut">
              <a:rPr lang="de-DE" smtClean="0"/>
              <a:t>04.10.2017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31036181" y="1212609"/>
            <a:ext cx="9631918" cy="25836109"/>
          </a:xfrm>
        </p:spPr>
        <p:txBody>
          <a:bodyPr vert="eaVert"/>
          <a:lstStyle/>
          <a:p>
            <a:r>
              <a:rPr lang="de-DE" smtClean="0"/>
              <a:t>Titel durch Klicken hinzufügen</a:t>
            </a:r>
            <a:endParaRPr lang="de-DE"/>
          </a:p>
        </p:txBody>
      </p:sp>
      <p:sp>
        <p:nvSpPr>
          <p:cNvPr id="3" name="Vertikaler Textplatzhalter 2"/>
          <p:cNvSpPr>
            <a:spLocks noGrp="1"/>
          </p:cNvSpPr>
          <p:nvPr>
            <p:ph type="body" orient="vert" idx="1"/>
          </p:nvPr>
        </p:nvSpPr>
        <p:spPr>
          <a:xfrm>
            <a:off x="2140427" y="1212609"/>
            <a:ext cx="28182279" cy="25836109"/>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1BA50D42-C9CD-4801-B293-61D1F53EC57E}" type="datetimeFigureOut">
              <a:rPr lang="de-DE" smtClean="0"/>
              <a:t>04.10.2017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1BA50D42-C9CD-4801-B293-61D1F53EC57E}" type="datetimeFigureOut">
              <a:rPr lang="de-DE" smtClean="0"/>
              <a:t>04.10.2017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3381580" y="19457694"/>
            <a:ext cx="36387247" cy="6013940"/>
          </a:xfrm>
        </p:spPr>
        <p:txBody>
          <a:bodyPr anchor="t"/>
          <a:lstStyle>
            <a:lvl1pPr algn="l">
              <a:defRPr sz="174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3381580" y="12833947"/>
            <a:ext cx="36387247" cy="6623743"/>
          </a:xfrm>
        </p:spPr>
        <p:txBody>
          <a:bodyPr anchor="b"/>
          <a:lstStyle>
            <a:lvl1pPr marL="0" indent="0">
              <a:buNone/>
              <a:defRPr sz="8700">
                <a:solidFill>
                  <a:schemeClr val="tx1">
                    <a:tint val="75000"/>
                  </a:schemeClr>
                </a:solidFill>
              </a:defRPr>
            </a:lvl1pPr>
            <a:lvl2pPr marL="1993301" indent="0">
              <a:buNone/>
              <a:defRPr sz="7800">
                <a:solidFill>
                  <a:schemeClr val="tx1">
                    <a:tint val="75000"/>
                  </a:schemeClr>
                </a:solidFill>
              </a:defRPr>
            </a:lvl2pPr>
            <a:lvl3pPr marL="3986601" indent="0">
              <a:buNone/>
              <a:defRPr sz="7000">
                <a:solidFill>
                  <a:schemeClr val="tx1">
                    <a:tint val="75000"/>
                  </a:schemeClr>
                </a:solidFill>
              </a:defRPr>
            </a:lvl3pPr>
            <a:lvl4pPr marL="5979902" indent="0">
              <a:buNone/>
              <a:defRPr sz="6100">
                <a:solidFill>
                  <a:schemeClr val="tx1">
                    <a:tint val="75000"/>
                  </a:schemeClr>
                </a:solidFill>
              </a:defRPr>
            </a:lvl4pPr>
            <a:lvl5pPr marL="7973202" indent="0">
              <a:buNone/>
              <a:defRPr sz="6100">
                <a:solidFill>
                  <a:schemeClr val="tx1">
                    <a:tint val="75000"/>
                  </a:schemeClr>
                </a:solidFill>
              </a:defRPr>
            </a:lvl5pPr>
            <a:lvl6pPr marL="9966503" indent="0">
              <a:buNone/>
              <a:defRPr sz="6100">
                <a:solidFill>
                  <a:schemeClr val="tx1">
                    <a:tint val="75000"/>
                  </a:schemeClr>
                </a:solidFill>
              </a:defRPr>
            </a:lvl6pPr>
            <a:lvl7pPr marL="11959803" indent="0">
              <a:buNone/>
              <a:defRPr sz="6100">
                <a:solidFill>
                  <a:schemeClr val="tx1">
                    <a:tint val="75000"/>
                  </a:schemeClr>
                </a:solidFill>
              </a:defRPr>
            </a:lvl7pPr>
            <a:lvl8pPr marL="13953104" indent="0">
              <a:buNone/>
              <a:defRPr sz="6100">
                <a:solidFill>
                  <a:schemeClr val="tx1">
                    <a:tint val="75000"/>
                  </a:schemeClr>
                </a:solidFill>
              </a:defRPr>
            </a:lvl8pPr>
            <a:lvl9pPr marL="15946404" indent="0">
              <a:buNone/>
              <a:defRPr sz="61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fld id="{1BA50D42-C9CD-4801-B293-61D1F53EC57E}" type="datetimeFigureOut">
              <a:rPr lang="de-DE" smtClean="0"/>
              <a:t>04.10.2017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2140427" y="7065334"/>
            <a:ext cx="18907099" cy="19983384"/>
          </a:xfrm>
        </p:spPr>
        <p:txBody>
          <a:bodyPr/>
          <a:lstStyle>
            <a:lvl1pPr>
              <a:defRPr sz="12200"/>
            </a:lvl1pPr>
            <a:lvl2pPr>
              <a:defRPr sz="10500"/>
            </a:lvl2pPr>
            <a:lvl3pPr>
              <a:defRPr sz="8700"/>
            </a:lvl3pPr>
            <a:lvl4pPr>
              <a:defRPr sz="7800"/>
            </a:lvl4pPr>
            <a:lvl5pPr>
              <a:defRPr sz="7800"/>
            </a:lvl5pPr>
            <a:lvl6pPr>
              <a:defRPr sz="7800"/>
            </a:lvl6pPr>
            <a:lvl7pPr>
              <a:defRPr sz="7800"/>
            </a:lvl7pPr>
            <a:lvl8pPr>
              <a:defRPr sz="7800"/>
            </a:lvl8pPr>
            <a:lvl9pPr>
              <a:defRPr sz="7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21760999" y="7065334"/>
            <a:ext cx="18907099" cy="19983384"/>
          </a:xfrm>
        </p:spPr>
        <p:txBody>
          <a:bodyPr/>
          <a:lstStyle>
            <a:lvl1pPr>
              <a:defRPr sz="12200"/>
            </a:lvl1pPr>
            <a:lvl2pPr>
              <a:defRPr sz="10500"/>
            </a:lvl2pPr>
            <a:lvl3pPr>
              <a:defRPr sz="8700"/>
            </a:lvl3pPr>
            <a:lvl4pPr>
              <a:defRPr sz="7800"/>
            </a:lvl4pPr>
            <a:lvl5pPr>
              <a:defRPr sz="7800"/>
            </a:lvl5pPr>
            <a:lvl6pPr>
              <a:defRPr sz="7800"/>
            </a:lvl6pPr>
            <a:lvl7pPr>
              <a:defRPr sz="7800"/>
            </a:lvl7pPr>
            <a:lvl8pPr>
              <a:defRPr sz="7800"/>
            </a:lvl8pPr>
            <a:lvl9pPr>
              <a:defRPr sz="7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1BA50D42-C9CD-4801-B293-61D1F53EC57E}" type="datetimeFigureOut">
              <a:rPr lang="de-DE" smtClean="0"/>
              <a:t>04.10.2017</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2140427" y="6777951"/>
            <a:ext cx="18914531" cy="2824727"/>
          </a:xfrm>
        </p:spPr>
        <p:txBody>
          <a:bodyPr anchor="b"/>
          <a:lstStyle>
            <a:lvl1pPr marL="0" indent="0">
              <a:buNone/>
              <a:defRPr sz="10500" b="1"/>
            </a:lvl1pPr>
            <a:lvl2pPr marL="1993301" indent="0">
              <a:buNone/>
              <a:defRPr sz="8700" b="1"/>
            </a:lvl2pPr>
            <a:lvl3pPr marL="3986601" indent="0">
              <a:buNone/>
              <a:defRPr sz="7800" b="1"/>
            </a:lvl3pPr>
            <a:lvl4pPr marL="5979902" indent="0">
              <a:buNone/>
              <a:defRPr sz="7000" b="1"/>
            </a:lvl4pPr>
            <a:lvl5pPr marL="7973202" indent="0">
              <a:buNone/>
              <a:defRPr sz="7000" b="1"/>
            </a:lvl5pPr>
            <a:lvl6pPr marL="9966503" indent="0">
              <a:buNone/>
              <a:defRPr sz="7000" b="1"/>
            </a:lvl6pPr>
            <a:lvl7pPr marL="11959803" indent="0">
              <a:buNone/>
              <a:defRPr sz="7000" b="1"/>
            </a:lvl7pPr>
            <a:lvl8pPr marL="13953104" indent="0">
              <a:buNone/>
              <a:defRPr sz="7000" b="1"/>
            </a:lvl8pPr>
            <a:lvl9pPr marL="15946404" indent="0">
              <a:buNone/>
              <a:defRPr sz="7000" b="1"/>
            </a:lvl9pPr>
          </a:lstStyle>
          <a:p>
            <a:pPr lvl="0"/>
            <a:r>
              <a:rPr lang="de-DE" smtClean="0"/>
              <a:t>Textmasterformate durch Klicken bearbeiten</a:t>
            </a:r>
          </a:p>
        </p:txBody>
      </p:sp>
      <p:sp>
        <p:nvSpPr>
          <p:cNvPr id="4" name="Inhaltsplatzhalter 3"/>
          <p:cNvSpPr>
            <a:spLocks noGrp="1"/>
          </p:cNvSpPr>
          <p:nvPr>
            <p:ph sz="half" idx="2"/>
          </p:nvPr>
        </p:nvSpPr>
        <p:spPr>
          <a:xfrm>
            <a:off x="2140427" y="9602678"/>
            <a:ext cx="18914531" cy="17446034"/>
          </a:xfrm>
        </p:spPr>
        <p:txBody>
          <a:bodyPr/>
          <a:lstStyle>
            <a:lvl1pPr>
              <a:defRPr sz="10500"/>
            </a:lvl1pPr>
            <a:lvl2pPr>
              <a:defRPr sz="8700"/>
            </a:lvl2pPr>
            <a:lvl3pPr>
              <a:defRPr sz="7800"/>
            </a:lvl3pPr>
            <a:lvl4pPr>
              <a:defRPr sz="7000"/>
            </a:lvl4pPr>
            <a:lvl5pPr>
              <a:defRPr sz="7000"/>
            </a:lvl5pPr>
            <a:lvl6pPr>
              <a:defRPr sz="7000"/>
            </a:lvl6pPr>
            <a:lvl7pPr>
              <a:defRPr sz="7000"/>
            </a:lvl7pPr>
            <a:lvl8pPr>
              <a:defRPr sz="7000"/>
            </a:lvl8pPr>
            <a:lvl9pPr>
              <a:defRPr sz="7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21746138" y="6777951"/>
            <a:ext cx="18921965" cy="2824727"/>
          </a:xfrm>
        </p:spPr>
        <p:txBody>
          <a:bodyPr anchor="b"/>
          <a:lstStyle>
            <a:lvl1pPr marL="0" indent="0">
              <a:buNone/>
              <a:defRPr sz="10500" b="1"/>
            </a:lvl1pPr>
            <a:lvl2pPr marL="1993301" indent="0">
              <a:buNone/>
              <a:defRPr sz="8700" b="1"/>
            </a:lvl2pPr>
            <a:lvl3pPr marL="3986601" indent="0">
              <a:buNone/>
              <a:defRPr sz="7800" b="1"/>
            </a:lvl3pPr>
            <a:lvl4pPr marL="5979902" indent="0">
              <a:buNone/>
              <a:defRPr sz="7000" b="1"/>
            </a:lvl4pPr>
            <a:lvl5pPr marL="7973202" indent="0">
              <a:buNone/>
              <a:defRPr sz="7000" b="1"/>
            </a:lvl5pPr>
            <a:lvl6pPr marL="9966503" indent="0">
              <a:buNone/>
              <a:defRPr sz="7000" b="1"/>
            </a:lvl6pPr>
            <a:lvl7pPr marL="11959803" indent="0">
              <a:buNone/>
              <a:defRPr sz="7000" b="1"/>
            </a:lvl7pPr>
            <a:lvl8pPr marL="13953104" indent="0">
              <a:buNone/>
              <a:defRPr sz="7000" b="1"/>
            </a:lvl8pPr>
            <a:lvl9pPr marL="15946404" indent="0">
              <a:buNone/>
              <a:defRPr sz="7000" b="1"/>
            </a:lvl9pPr>
          </a:lstStyle>
          <a:p>
            <a:pPr lvl="0"/>
            <a:r>
              <a:rPr lang="de-DE" smtClean="0"/>
              <a:t>Textmasterformate durch Klicken bearbeiten</a:t>
            </a:r>
          </a:p>
        </p:txBody>
      </p:sp>
      <p:sp>
        <p:nvSpPr>
          <p:cNvPr id="6" name="Inhaltsplatzhalter 5"/>
          <p:cNvSpPr>
            <a:spLocks noGrp="1"/>
          </p:cNvSpPr>
          <p:nvPr>
            <p:ph sz="quarter" idx="4"/>
          </p:nvPr>
        </p:nvSpPr>
        <p:spPr>
          <a:xfrm>
            <a:off x="21746138" y="9602678"/>
            <a:ext cx="18921965" cy="17446034"/>
          </a:xfrm>
        </p:spPr>
        <p:txBody>
          <a:bodyPr/>
          <a:lstStyle>
            <a:lvl1pPr>
              <a:defRPr sz="10500"/>
            </a:lvl1pPr>
            <a:lvl2pPr>
              <a:defRPr sz="8700"/>
            </a:lvl2pPr>
            <a:lvl3pPr>
              <a:defRPr sz="7800"/>
            </a:lvl3pPr>
            <a:lvl4pPr>
              <a:defRPr sz="7000"/>
            </a:lvl4pPr>
            <a:lvl5pPr>
              <a:defRPr sz="7000"/>
            </a:lvl5pPr>
            <a:lvl6pPr>
              <a:defRPr sz="7000"/>
            </a:lvl6pPr>
            <a:lvl7pPr>
              <a:defRPr sz="7000"/>
            </a:lvl7pPr>
            <a:lvl8pPr>
              <a:defRPr sz="7000"/>
            </a:lvl8pPr>
            <a:lvl9pPr>
              <a:defRPr sz="7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1BA50D42-C9CD-4801-B293-61D1F53EC57E}" type="datetimeFigureOut">
              <a:rPr lang="de-DE" smtClean="0"/>
              <a:t>04.10.2017</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1BA50D42-C9CD-4801-B293-61D1F53EC57E}" type="datetimeFigureOut">
              <a:rPr lang="de-DE" smtClean="0"/>
              <a:t>04.10.2017</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1BA50D42-C9CD-4801-B293-61D1F53EC57E}" type="datetimeFigureOut">
              <a:rPr lang="de-DE" smtClean="0"/>
              <a:t>04.10.2017</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140427" y="1205591"/>
            <a:ext cx="14083711" cy="5130774"/>
          </a:xfrm>
        </p:spPr>
        <p:txBody>
          <a:bodyPr anchor="b"/>
          <a:lstStyle>
            <a:lvl1pPr algn="l">
              <a:defRPr sz="8700" b="1"/>
            </a:lvl1pPr>
          </a:lstStyle>
          <a:p>
            <a:r>
              <a:rPr lang="de-DE" smtClean="0"/>
              <a:t>Titelmasterformat durch Klicken bearbeiten</a:t>
            </a:r>
            <a:endParaRPr lang="de-DE"/>
          </a:p>
        </p:txBody>
      </p:sp>
      <p:sp>
        <p:nvSpPr>
          <p:cNvPr id="3" name="Inhaltsplatzhalter 2"/>
          <p:cNvSpPr>
            <a:spLocks noGrp="1"/>
          </p:cNvSpPr>
          <p:nvPr>
            <p:ph idx="1"/>
          </p:nvPr>
        </p:nvSpPr>
        <p:spPr>
          <a:xfrm>
            <a:off x="16736948" y="1205598"/>
            <a:ext cx="23931154" cy="25843120"/>
          </a:xfrm>
        </p:spPr>
        <p:txBody>
          <a:bodyPr/>
          <a:lstStyle>
            <a:lvl1pPr>
              <a:defRPr sz="14000"/>
            </a:lvl1pPr>
            <a:lvl2pPr>
              <a:defRPr sz="12200"/>
            </a:lvl2pPr>
            <a:lvl3pPr>
              <a:defRPr sz="10500"/>
            </a:lvl3pPr>
            <a:lvl4pPr>
              <a:defRPr sz="8700"/>
            </a:lvl4pPr>
            <a:lvl5pPr>
              <a:defRPr sz="8700"/>
            </a:lvl5pPr>
            <a:lvl6pPr>
              <a:defRPr sz="8700"/>
            </a:lvl6pPr>
            <a:lvl7pPr>
              <a:defRPr sz="8700"/>
            </a:lvl7pPr>
            <a:lvl8pPr>
              <a:defRPr sz="8700"/>
            </a:lvl8pPr>
            <a:lvl9pPr>
              <a:defRPr sz="87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2140427" y="6336372"/>
            <a:ext cx="14083711" cy="20712346"/>
          </a:xfrm>
        </p:spPr>
        <p:txBody>
          <a:bodyPr/>
          <a:lstStyle>
            <a:lvl1pPr marL="0" indent="0">
              <a:buNone/>
              <a:defRPr sz="6100"/>
            </a:lvl1pPr>
            <a:lvl2pPr marL="1993301" indent="0">
              <a:buNone/>
              <a:defRPr sz="5200"/>
            </a:lvl2pPr>
            <a:lvl3pPr marL="3986601" indent="0">
              <a:buNone/>
              <a:defRPr sz="4400"/>
            </a:lvl3pPr>
            <a:lvl4pPr marL="5979902" indent="0">
              <a:buNone/>
              <a:defRPr sz="3900"/>
            </a:lvl4pPr>
            <a:lvl5pPr marL="7973202" indent="0">
              <a:buNone/>
              <a:defRPr sz="3900"/>
            </a:lvl5pPr>
            <a:lvl6pPr marL="9966503" indent="0">
              <a:buNone/>
              <a:defRPr sz="3900"/>
            </a:lvl6pPr>
            <a:lvl7pPr marL="11959803" indent="0">
              <a:buNone/>
              <a:defRPr sz="3900"/>
            </a:lvl7pPr>
            <a:lvl8pPr marL="13953104" indent="0">
              <a:buNone/>
              <a:defRPr sz="3900"/>
            </a:lvl8pPr>
            <a:lvl9pPr marL="15946404" indent="0">
              <a:buNone/>
              <a:defRPr sz="3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1BA50D42-C9CD-4801-B293-61D1F53EC57E}" type="datetimeFigureOut">
              <a:rPr lang="de-DE" smtClean="0"/>
              <a:t>04.10.2017</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0770" y="21195983"/>
            <a:ext cx="25685115" cy="2502306"/>
          </a:xfrm>
        </p:spPr>
        <p:txBody>
          <a:bodyPr anchor="b"/>
          <a:lstStyle>
            <a:lvl1pPr algn="l">
              <a:defRPr sz="8700" b="1"/>
            </a:lvl1pPr>
          </a:lstStyle>
          <a:p>
            <a:r>
              <a:rPr lang="de-DE" smtClean="0"/>
              <a:t>Titelmasterformat durch Klicken bearbeiten</a:t>
            </a:r>
            <a:endParaRPr lang="de-DE"/>
          </a:p>
        </p:txBody>
      </p:sp>
      <p:sp>
        <p:nvSpPr>
          <p:cNvPr id="3" name="Bildplatzhalter 2"/>
          <p:cNvSpPr>
            <a:spLocks noGrp="1"/>
          </p:cNvSpPr>
          <p:nvPr>
            <p:ph type="pic" idx="1"/>
          </p:nvPr>
        </p:nvSpPr>
        <p:spPr>
          <a:xfrm>
            <a:off x="8390770" y="2705572"/>
            <a:ext cx="25685115" cy="18167985"/>
          </a:xfrm>
        </p:spPr>
        <p:txBody>
          <a:bodyPr/>
          <a:lstStyle>
            <a:lvl1pPr marL="0" indent="0">
              <a:buNone/>
              <a:defRPr sz="14000"/>
            </a:lvl1pPr>
            <a:lvl2pPr marL="1993301" indent="0">
              <a:buNone/>
              <a:defRPr sz="12200"/>
            </a:lvl2pPr>
            <a:lvl3pPr marL="3986601" indent="0">
              <a:buNone/>
              <a:defRPr sz="10500"/>
            </a:lvl3pPr>
            <a:lvl4pPr marL="5979902" indent="0">
              <a:buNone/>
              <a:defRPr sz="8700"/>
            </a:lvl4pPr>
            <a:lvl5pPr marL="7973202" indent="0">
              <a:buNone/>
              <a:defRPr sz="8700"/>
            </a:lvl5pPr>
            <a:lvl6pPr marL="9966503" indent="0">
              <a:buNone/>
              <a:defRPr sz="8700"/>
            </a:lvl6pPr>
            <a:lvl7pPr marL="11959803" indent="0">
              <a:buNone/>
              <a:defRPr sz="8700"/>
            </a:lvl7pPr>
            <a:lvl8pPr marL="13953104" indent="0">
              <a:buNone/>
              <a:defRPr sz="8700"/>
            </a:lvl8pPr>
            <a:lvl9pPr marL="15946404" indent="0">
              <a:buNone/>
              <a:defRPr sz="8700"/>
            </a:lvl9pPr>
          </a:lstStyle>
          <a:p>
            <a:endParaRPr lang="de-DE"/>
          </a:p>
        </p:txBody>
      </p:sp>
      <p:sp>
        <p:nvSpPr>
          <p:cNvPr id="4" name="Textplatzhalter 3"/>
          <p:cNvSpPr>
            <a:spLocks noGrp="1"/>
          </p:cNvSpPr>
          <p:nvPr>
            <p:ph type="body" sz="half" idx="2"/>
          </p:nvPr>
        </p:nvSpPr>
        <p:spPr>
          <a:xfrm>
            <a:off x="8390770" y="23698289"/>
            <a:ext cx="25685115" cy="3553689"/>
          </a:xfrm>
        </p:spPr>
        <p:txBody>
          <a:bodyPr/>
          <a:lstStyle>
            <a:lvl1pPr marL="0" indent="0">
              <a:buNone/>
              <a:defRPr sz="6100"/>
            </a:lvl1pPr>
            <a:lvl2pPr marL="1993301" indent="0">
              <a:buNone/>
              <a:defRPr sz="5200"/>
            </a:lvl2pPr>
            <a:lvl3pPr marL="3986601" indent="0">
              <a:buNone/>
              <a:defRPr sz="4400"/>
            </a:lvl3pPr>
            <a:lvl4pPr marL="5979902" indent="0">
              <a:buNone/>
              <a:defRPr sz="3900"/>
            </a:lvl4pPr>
            <a:lvl5pPr marL="7973202" indent="0">
              <a:buNone/>
              <a:defRPr sz="3900"/>
            </a:lvl5pPr>
            <a:lvl6pPr marL="9966503" indent="0">
              <a:buNone/>
              <a:defRPr sz="3900"/>
            </a:lvl6pPr>
            <a:lvl7pPr marL="11959803" indent="0">
              <a:buNone/>
              <a:defRPr sz="3900"/>
            </a:lvl7pPr>
            <a:lvl8pPr marL="13953104" indent="0">
              <a:buNone/>
              <a:defRPr sz="3900"/>
            </a:lvl8pPr>
            <a:lvl9pPr marL="15946404" indent="0">
              <a:buNone/>
              <a:defRPr sz="3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1BA50D42-C9CD-4801-B293-61D1F53EC57E}" type="datetimeFigureOut">
              <a:rPr lang="de-DE" smtClean="0"/>
              <a:t>04.10.2017</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2140427" y="1212603"/>
            <a:ext cx="38527673" cy="5046662"/>
          </a:xfrm>
          <a:prstGeom prst="rect">
            <a:avLst/>
          </a:prstGeom>
        </p:spPr>
        <p:txBody>
          <a:bodyPr vert="horz" lIns="398660" tIns="199330" rIns="398660" bIns="19933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2140427" y="7065334"/>
            <a:ext cx="38527673" cy="19983384"/>
          </a:xfrm>
          <a:prstGeom prst="rect">
            <a:avLst/>
          </a:prstGeom>
        </p:spPr>
        <p:txBody>
          <a:bodyPr vert="horz" lIns="398660" tIns="199330" rIns="398660" bIns="19933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2140426" y="28065057"/>
            <a:ext cx="9988657" cy="1612129"/>
          </a:xfrm>
          <a:prstGeom prst="rect">
            <a:avLst/>
          </a:prstGeom>
        </p:spPr>
        <p:txBody>
          <a:bodyPr vert="horz" lIns="398660" tIns="199330" rIns="398660" bIns="199330" rtlCol="0" anchor="ctr"/>
          <a:lstStyle>
            <a:lvl1pPr algn="l">
              <a:defRPr sz="5200">
                <a:solidFill>
                  <a:schemeClr val="tx1">
                    <a:tint val="75000"/>
                  </a:schemeClr>
                </a:solidFill>
              </a:defRPr>
            </a:lvl1pPr>
          </a:lstStyle>
          <a:p>
            <a:fld id="{1BA50D42-C9CD-4801-B293-61D1F53EC57E}" type="datetimeFigureOut">
              <a:rPr lang="de-DE" smtClean="0"/>
              <a:t>04.10.2017</a:t>
            </a:fld>
            <a:endParaRPr lang="de-DE"/>
          </a:p>
        </p:txBody>
      </p:sp>
      <p:sp>
        <p:nvSpPr>
          <p:cNvPr id="5" name="Fußzeilenplatzhalter 4"/>
          <p:cNvSpPr>
            <a:spLocks noGrp="1"/>
          </p:cNvSpPr>
          <p:nvPr>
            <p:ph type="ftr" sz="quarter" idx="3"/>
          </p:nvPr>
        </p:nvSpPr>
        <p:spPr>
          <a:xfrm>
            <a:off x="14626247" y="28065057"/>
            <a:ext cx="13556033" cy="1612129"/>
          </a:xfrm>
          <a:prstGeom prst="rect">
            <a:avLst/>
          </a:prstGeom>
        </p:spPr>
        <p:txBody>
          <a:bodyPr vert="horz" lIns="398660" tIns="199330" rIns="398660" bIns="199330" rtlCol="0" anchor="ctr"/>
          <a:lstStyle>
            <a:lvl1pPr algn="ctr">
              <a:defRPr sz="5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30679443" y="28065057"/>
            <a:ext cx="9988657" cy="1612129"/>
          </a:xfrm>
          <a:prstGeom prst="rect">
            <a:avLst/>
          </a:prstGeom>
        </p:spPr>
        <p:txBody>
          <a:bodyPr vert="horz" lIns="398660" tIns="199330" rIns="398660" bIns="199330" rtlCol="0" anchor="ctr"/>
          <a:lstStyle>
            <a:lvl1pPr algn="r">
              <a:defRPr sz="5200">
                <a:solidFill>
                  <a:schemeClr val="tx1">
                    <a:tint val="75000"/>
                  </a:schemeClr>
                </a:solidFill>
              </a:defRPr>
            </a:lvl1pPr>
          </a:lstStyle>
          <a:p>
            <a:fld id="{6C6AE60A-B69C-4790-82F7-3882EDF23186}" type="slidenum">
              <a:rPr lang="de-DE" smtClean="0"/>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986601" rtl="0" eaLnBrk="1" latinLnBrk="0" hangingPunct="1">
        <a:spcBef>
          <a:spcPct val="0"/>
        </a:spcBef>
        <a:buNone/>
        <a:defRPr sz="19200" kern="1200">
          <a:solidFill>
            <a:schemeClr val="tx1"/>
          </a:solidFill>
          <a:latin typeface="+mj-lt"/>
          <a:ea typeface="+mj-ea"/>
          <a:cs typeface="+mj-cs"/>
        </a:defRPr>
      </a:lvl1pPr>
    </p:titleStyle>
    <p:bodyStyle>
      <a:lvl1pPr marL="1494975" indent="-1494975" algn="l" defTabSz="3986601" rtl="0" eaLnBrk="1" latinLnBrk="0" hangingPunct="1">
        <a:spcBef>
          <a:spcPct val="20000"/>
        </a:spcBef>
        <a:buFont typeface="Arial" pitchFamily="34" charset="0"/>
        <a:buChar char="•"/>
        <a:defRPr sz="14000" kern="1200">
          <a:solidFill>
            <a:schemeClr val="tx1"/>
          </a:solidFill>
          <a:latin typeface="+mn-lt"/>
          <a:ea typeface="+mn-ea"/>
          <a:cs typeface="+mn-cs"/>
        </a:defRPr>
      </a:lvl1pPr>
      <a:lvl2pPr marL="3239113" indent="-1245813" algn="l" defTabSz="3986601" rtl="0" eaLnBrk="1" latinLnBrk="0" hangingPunct="1">
        <a:spcBef>
          <a:spcPct val="20000"/>
        </a:spcBef>
        <a:buFont typeface="Arial" pitchFamily="34" charset="0"/>
        <a:buChar char="–"/>
        <a:defRPr sz="12200" kern="1200">
          <a:solidFill>
            <a:schemeClr val="tx1"/>
          </a:solidFill>
          <a:latin typeface="+mn-lt"/>
          <a:ea typeface="+mn-ea"/>
          <a:cs typeface="+mn-cs"/>
        </a:defRPr>
      </a:lvl2pPr>
      <a:lvl3pPr marL="4983251" indent="-996650" algn="l" defTabSz="3986601" rtl="0" eaLnBrk="1" latinLnBrk="0" hangingPunct="1">
        <a:spcBef>
          <a:spcPct val="20000"/>
        </a:spcBef>
        <a:buFont typeface="Arial" pitchFamily="34" charset="0"/>
        <a:buChar char="•"/>
        <a:defRPr sz="10500" kern="1200">
          <a:solidFill>
            <a:schemeClr val="tx1"/>
          </a:solidFill>
          <a:latin typeface="+mn-lt"/>
          <a:ea typeface="+mn-ea"/>
          <a:cs typeface="+mn-cs"/>
        </a:defRPr>
      </a:lvl3pPr>
      <a:lvl4pPr marL="6976552" indent="-996650" algn="l" defTabSz="3986601" rtl="0" eaLnBrk="1" latinLnBrk="0" hangingPunct="1">
        <a:spcBef>
          <a:spcPct val="20000"/>
        </a:spcBef>
        <a:buFont typeface="Arial" pitchFamily="34" charset="0"/>
        <a:buChar char="–"/>
        <a:defRPr sz="8700" kern="1200">
          <a:solidFill>
            <a:schemeClr val="tx1"/>
          </a:solidFill>
          <a:latin typeface="+mn-lt"/>
          <a:ea typeface="+mn-ea"/>
          <a:cs typeface="+mn-cs"/>
        </a:defRPr>
      </a:lvl4pPr>
      <a:lvl5pPr marL="8969853" indent="-996650" algn="l" defTabSz="3986601" rtl="0" eaLnBrk="1" latinLnBrk="0" hangingPunct="1">
        <a:spcBef>
          <a:spcPct val="20000"/>
        </a:spcBef>
        <a:buFont typeface="Arial" pitchFamily="34" charset="0"/>
        <a:buChar char="»"/>
        <a:defRPr sz="8700" kern="1200">
          <a:solidFill>
            <a:schemeClr val="tx1"/>
          </a:solidFill>
          <a:latin typeface="+mn-lt"/>
          <a:ea typeface="+mn-ea"/>
          <a:cs typeface="+mn-cs"/>
        </a:defRPr>
      </a:lvl5pPr>
      <a:lvl6pPr marL="10963153" indent="-996650" algn="l" defTabSz="3986601" rtl="0" eaLnBrk="1" latinLnBrk="0" hangingPunct="1">
        <a:spcBef>
          <a:spcPct val="20000"/>
        </a:spcBef>
        <a:buFont typeface="Arial" pitchFamily="34" charset="0"/>
        <a:buChar char="•"/>
        <a:defRPr sz="8700" kern="1200">
          <a:solidFill>
            <a:schemeClr val="tx1"/>
          </a:solidFill>
          <a:latin typeface="+mn-lt"/>
          <a:ea typeface="+mn-ea"/>
          <a:cs typeface="+mn-cs"/>
        </a:defRPr>
      </a:lvl6pPr>
      <a:lvl7pPr marL="12956454" indent="-996650" algn="l" defTabSz="3986601" rtl="0" eaLnBrk="1" latinLnBrk="0" hangingPunct="1">
        <a:spcBef>
          <a:spcPct val="20000"/>
        </a:spcBef>
        <a:buFont typeface="Arial" pitchFamily="34" charset="0"/>
        <a:buChar char="•"/>
        <a:defRPr sz="8700" kern="1200">
          <a:solidFill>
            <a:schemeClr val="tx1"/>
          </a:solidFill>
          <a:latin typeface="+mn-lt"/>
          <a:ea typeface="+mn-ea"/>
          <a:cs typeface="+mn-cs"/>
        </a:defRPr>
      </a:lvl7pPr>
      <a:lvl8pPr marL="14949754" indent="-996650" algn="l" defTabSz="3986601" rtl="0" eaLnBrk="1" latinLnBrk="0" hangingPunct="1">
        <a:spcBef>
          <a:spcPct val="20000"/>
        </a:spcBef>
        <a:buFont typeface="Arial" pitchFamily="34" charset="0"/>
        <a:buChar char="•"/>
        <a:defRPr sz="8700" kern="1200">
          <a:solidFill>
            <a:schemeClr val="tx1"/>
          </a:solidFill>
          <a:latin typeface="+mn-lt"/>
          <a:ea typeface="+mn-ea"/>
          <a:cs typeface="+mn-cs"/>
        </a:defRPr>
      </a:lvl8pPr>
      <a:lvl9pPr marL="16943055" indent="-996650" algn="l" defTabSz="3986601" rtl="0" eaLnBrk="1" latinLnBrk="0" hangingPunct="1">
        <a:spcBef>
          <a:spcPct val="20000"/>
        </a:spcBef>
        <a:buFont typeface="Arial" pitchFamily="34" charset="0"/>
        <a:buChar char="•"/>
        <a:defRPr sz="8700" kern="1200">
          <a:solidFill>
            <a:schemeClr val="tx1"/>
          </a:solidFill>
          <a:latin typeface="+mn-lt"/>
          <a:ea typeface="+mn-ea"/>
          <a:cs typeface="+mn-cs"/>
        </a:defRPr>
      </a:lvl9pPr>
    </p:bodyStyle>
    <p:otherStyle>
      <a:defPPr>
        <a:defRPr lang="de-DE"/>
      </a:defPPr>
      <a:lvl1pPr marL="0" algn="l" defTabSz="3986601" rtl="0" eaLnBrk="1" latinLnBrk="0" hangingPunct="1">
        <a:defRPr sz="7800" kern="1200">
          <a:solidFill>
            <a:schemeClr val="tx1"/>
          </a:solidFill>
          <a:latin typeface="+mn-lt"/>
          <a:ea typeface="+mn-ea"/>
          <a:cs typeface="+mn-cs"/>
        </a:defRPr>
      </a:lvl1pPr>
      <a:lvl2pPr marL="1993301" algn="l" defTabSz="3986601" rtl="0" eaLnBrk="1" latinLnBrk="0" hangingPunct="1">
        <a:defRPr sz="7800" kern="1200">
          <a:solidFill>
            <a:schemeClr val="tx1"/>
          </a:solidFill>
          <a:latin typeface="+mn-lt"/>
          <a:ea typeface="+mn-ea"/>
          <a:cs typeface="+mn-cs"/>
        </a:defRPr>
      </a:lvl2pPr>
      <a:lvl3pPr marL="3986601" algn="l" defTabSz="3986601" rtl="0" eaLnBrk="1" latinLnBrk="0" hangingPunct="1">
        <a:defRPr sz="7800" kern="1200">
          <a:solidFill>
            <a:schemeClr val="tx1"/>
          </a:solidFill>
          <a:latin typeface="+mn-lt"/>
          <a:ea typeface="+mn-ea"/>
          <a:cs typeface="+mn-cs"/>
        </a:defRPr>
      </a:lvl3pPr>
      <a:lvl4pPr marL="5979902" algn="l" defTabSz="3986601" rtl="0" eaLnBrk="1" latinLnBrk="0" hangingPunct="1">
        <a:defRPr sz="7800" kern="1200">
          <a:solidFill>
            <a:schemeClr val="tx1"/>
          </a:solidFill>
          <a:latin typeface="+mn-lt"/>
          <a:ea typeface="+mn-ea"/>
          <a:cs typeface="+mn-cs"/>
        </a:defRPr>
      </a:lvl4pPr>
      <a:lvl5pPr marL="7973202" algn="l" defTabSz="3986601" rtl="0" eaLnBrk="1" latinLnBrk="0" hangingPunct="1">
        <a:defRPr sz="7800" kern="1200">
          <a:solidFill>
            <a:schemeClr val="tx1"/>
          </a:solidFill>
          <a:latin typeface="+mn-lt"/>
          <a:ea typeface="+mn-ea"/>
          <a:cs typeface="+mn-cs"/>
        </a:defRPr>
      </a:lvl5pPr>
      <a:lvl6pPr marL="9966503" algn="l" defTabSz="3986601" rtl="0" eaLnBrk="1" latinLnBrk="0" hangingPunct="1">
        <a:defRPr sz="7800" kern="1200">
          <a:solidFill>
            <a:schemeClr val="tx1"/>
          </a:solidFill>
          <a:latin typeface="+mn-lt"/>
          <a:ea typeface="+mn-ea"/>
          <a:cs typeface="+mn-cs"/>
        </a:defRPr>
      </a:lvl6pPr>
      <a:lvl7pPr marL="11959803" algn="l" defTabSz="3986601" rtl="0" eaLnBrk="1" latinLnBrk="0" hangingPunct="1">
        <a:defRPr sz="7800" kern="1200">
          <a:solidFill>
            <a:schemeClr val="tx1"/>
          </a:solidFill>
          <a:latin typeface="+mn-lt"/>
          <a:ea typeface="+mn-ea"/>
          <a:cs typeface="+mn-cs"/>
        </a:defRPr>
      </a:lvl7pPr>
      <a:lvl8pPr marL="13953104" algn="l" defTabSz="3986601" rtl="0" eaLnBrk="1" latinLnBrk="0" hangingPunct="1">
        <a:defRPr sz="7800" kern="1200">
          <a:solidFill>
            <a:schemeClr val="tx1"/>
          </a:solidFill>
          <a:latin typeface="+mn-lt"/>
          <a:ea typeface="+mn-ea"/>
          <a:cs typeface="+mn-cs"/>
        </a:defRPr>
      </a:lvl8pPr>
      <a:lvl9pPr marL="15946404" algn="l" defTabSz="3986601" rtl="0" eaLnBrk="1" latinLnBrk="0" hangingPunct="1">
        <a:defRPr sz="7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tiff"/><Relationship Id="rId13" Type="http://schemas.openxmlformats.org/officeDocument/2006/relationships/image" Target="../media/image10.png"/><Relationship Id="rId3" Type="http://schemas.openxmlformats.org/officeDocument/2006/relationships/image" Target="../media/image1.jpeg"/><Relationship Id="rId7" Type="http://schemas.openxmlformats.org/officeDocument/2006/relationships/image" Target="../media/image5.jpeg"/><Relationship Id="rId12" Type="http://schemas.microsoft.com/office/2007/relationships/hdphoto" Target="../media/hdphoto1.wdp"/><Relationship Id="rId2" Type="http://schemas.openxmlformats.org/officeDocument/2006/relationships/notesSlide" Target="../notesSlides/notesSlide1.xml"/><Relationship Id="rId16" Type="http://schemas.openxmlformats.org/officeDocument/2006/relationships/image" Target="../media/image13.jpe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jpeg"/><Relationship Id="rId15" Type="http://schemas.openxmlformats.org/officeDocument/2006/relationships/image" Target="../media/image12.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mielck\Desktop\STENCIL\Paper\Figs\Fig.1_cmyk_deutsch.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885" y="3042643"/>
            <a:ext cx="8278455" cy="1232495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fmielck\Desktop\STENCIL\Paper\Figs\Fig.7_2_deutsch.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529"/>
          <a:stretch/>
        </p:blipFill>
        <p:spPr bwMode="auto">
          <a:xfrm>
            <a:off x="953990" y="22165138"/>
            <a:ext cx="30777694" cy="744845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fmielck\Desktop\STENCIL\Paper\Figs\Bilanz_2016_2017_neu2_Deutsch.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857147" y="21431069"/>
            <a:ext cx="8277307" cy="767847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descr="C:\Users\fmielck\Desktop\STENCIL\Paper\Figs\Fig_2_neu_deutsch.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689836" y="2898627"/>
            <a:ext cx="10393731" cy="17651855"/>
          </a:xfrm>
          <a:prstGeom prst="rect">
            <a:avLst/>
          </a:prstGeom>
          <a:noFill/>
          <a:extLst>
            <a:ext uri="{909E8E84-426E-40DD-AFC4-6F175D3DCCD1}">
              <a14:hiddenFill xmlns:a14="http://schemas.microsoft.com/office/drawing/2010/main">
                <a:solidFill>
                  <a:srgbClr val="FFFFFF"/>
                </a:solidFill>
              </a14:hiddenFill>
            </a:ext>
          </a:extLst>
        </p:spPr>
      </p:pic>
      <p:sp>
        <p:nvSpPr>
          <p:cNvPr id="6" name="Textfeld 5"/>
          <p:cNvSpPr txBox="1"/>
          <p:nvPr/>
        </p:nvSpPr>
        <p:spPr>
          <a:xfrm>
            <a:off x="8586838" y="666379"/>
            <a:ext cx="26859148" cy="3046988"/>
          </a:xfrm>
          <a:prstGeom prst="rect">
            <a:avLst/>
          </a:prstGeom>
          <a:noFill/>
        </p:spPr>
        <p:txBody>
          <a:bodyPr wrap="none" rtlCol="0">
            <a:spAutoFit/>
          </a:bodyPr>
          <a:lstStyle/>
          <a:p>
            <a:pPr algn="ctr"/>
            <a:r>
              <a:rPr lang="de-DE" sz="7200" dirty="0"/>
              <a:t>Die Auswirkungen von Sandentnahme auf die Morphologie und </a:t>
            </a:r>
            <a:endParaRPr lang="de-DE" sz="7200" dirty="0" smtClean="0"/>
          </a:p>
          <a:p>
            <a:pPr algn="ctr"/>
            <a:r>
              <a:rPr lang="de-DE" sz="7200" dirty="0" smtClean="0"/>
              <a:t>Sedimentzusammensetzung am </a:t>
            </a:r>
            <a:r>
              <a:rPr lang="de-DE" sz="7200" dirty="0"/>
              <a:t>Meeresgrund am Beispiel der Insel </a:t>
            </a:r>
            <a:r>
              <a:rPr lang="de-DE" sz="7200" dirty="0" smtClean="0"/>
              <a:t>Sylt</a:t>
            </a:r>
            <a:r>
              <a:rPr lang="de-DE" dirty="0"/>
              <a:t/>
            </a:r>
            <a:br>
              <a:rPr lang="de-DE" dirty="0"/>
            </a:br>
            <a:endParaRPr lang="en-US" sz="4800" u="sng" dirty="0"/>
          </a:p>
        </p:txBody>
      </p:sp>
      <p:sp>
        <p:nvSpPr>
          <p:cNvPr id="7" name="Textfeld 6"/>
          <p:cNvSpPr txBox="1"/>
          <p:nvPr/>
        </p:nvSpPr>
        <p:spPr>
          <a:xfrm>
            <a:off x="11251134" y="3186659"/>
            <a:ext cx="18291289" cy="2031325"/>
          </a:xfrm>
          <a:prstGeom prst="rect">
            <a:avLst/>
          </a:prstGeom>
          <a:noFill/>
        </p:spPr>
        <p:txBody>
          <a:bodyPr wrap="none" rtlCol="0">
            <a:spAutoFit/>
          </a:bodyPr>
          <a:lstStyle/>
          <a:p>
            <a:r>
              <a:rPr lang="de-DE" sz="4800" dirty="0"/>
              <a:t>F. </a:t>
            </a:r>
            <a:r>
              <a:rPr lang="de-DE" sz="4800" dirty="0" smtClean="0"/>
              <a:t>Mielck</a:t>
            </a:r>
            <a:r>
              <a:rPr lang="de-DE" sz="4800" baseline="30000" dirty="0" smtClean="0"/>
              <a:t>1</a:t>
            </a:r>
            <a:r>
              <a:rPr lang="de-DE" sz="4800" dirty="0" smtClean="0"/>
              <a:t>, </a:t>
            </a:r>
            <a:r>
              <a:rPr lang="de-DE" sz="4800" dirty="0"/>
              <a:t>H.C. </a:t>
            </a:r>
            <a:r>
              <a:rPr lang="de-DE" sz="4800" dirty="0" smtClean="0"/>
              <a:t>Hass</a:t>
            </a:r>
            <a:r>
              <a:rPr lang="de-DE" sz="4800" baseline="30000" dirty="0"/>
              <a:t>1</a:t>
            </a:r>
            <a:r>
              <a:rPr lang="de-DE" sz="4800" dirty="0" smtClean="0"/>
              <a:t>, </a:t>
            </a:r>
            <a:r>
              <a:rPr lang="de-DE" sz="4800" dirty="0"/>
              <a:t>R. </a:t>
            </a:r>
            <a:r>
              <a:rPr lang="de-DE" sz="4800" dirty="0" smtClean="0"/>
              <a:t>Michaelis</a:t>
            </a:r>
            <a:r>
              <a:rPr lang="de-DE" sz="4800" baseline="30000" dirty="0" smtClean="0"/>
              <a:t>1</a:t>
            </a:r>
            <a:r>
              <a:rPr lang="de-DE" sz="4800" dirty="0" smtClean="0"/>
              <a:t>, </a:t>
            </a:r>
            <a:r>
              <a:rPr lang="de-DE" sz="4800" dirty="0"/>
              <a:t>L. </a:t>
            </a:r>
            <a:r>
              <a:rPr lang="de-DE" sz="4800" dirty="0" smtClean="0"/>
              <a:t>Sander</a:t>
            </a:r>
            <a:r>
              <a:rPr lang="de-DE" sz="4800" baseline="30000" dirty="0" smtClean="0"/>
              <a:t>1</a:t>
            </a:r>
            <a:r>
              <a:rPr lang="de-DE" sz="4800" dirty="0" smtClean="0"/>
              <a:t>, S. Papenmeier</a:t>
            </a:r>
            <a:r>
              <a:rPr lang="de-DE" sz="4800" baseline="30000" dirty="0"/>
              <a:t>1</a:t>
            </a:r>
            <a:r>
              <a:rPr lang="de-DE" sz="4800" dirty="0" smtClean="0"/>
              <a:t>, </a:t>
            </a:r>
            <a:r>
              <a:rPr lang="de-DE" sz="4800" u="sng" dirty="0"/>
              <a:t>F. </a:t>
            </a:r>
            <a:r>
              <a:rPr lang="de-DE" sz="4800" u="sng" dirty="0" smtClean="0"/>
              <a:t>Staudt</a:t>
            </a:r>
            <a:r>
              <a:rPr lang="de-DE" sz="4800" u="sng" baseline="30000" dirty="0" smtClean="0"/>
              <a:t>2</a:t>
            </a:r>
            <a:endParaRPr lang="en-US" sz="4800" u="sng" dirty="0"/>
          </a:p>
          <a:p>
            <a:endParaRPr lang="en-US" dirty="0"/>
          </a:p>
        </p:txBody>
      </p:sp>
      <p:pic>
        <p:nvPicPr>
          <p:cNvPr id="1030" name="Picture 6" descr="C:\Users\fmielck\Desktop\STENCIL\Paper\Figs\WP_20170815_15_51_52_Pro.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9621" r="8017"/>
          <a:stretch/>
        </p:blipFill>
        <p:spPr bwMode="auto">
          <a:xfrm>
            <a:off x="6959797" y="17372235"/>
            <a:ext cx="5569519" cy="4332218"/>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1032" name="Picture 8" descr="C:\Users\fmielck\Desktop\Poster\NEUES AWI LOGO.T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7306" y="306339"/>
            <a:ext cx="5539252" cy="98742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fmielck\Desktop\STENCIL\Homepage\Logo\FZK-Logo Kopf-2015.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2384" y="1822863"/>
            <a:ext cx="3379528" cy="1193703"/>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p:cNvSpPr txBox="1"/>
          <p:nvPr/>
        </p:nvSpPr>
        <p:spPr>
          <a:xfrm>
            <a:off x="8519962" y="4338787"/>
            <a:ext cx="22748504" cy="15665827"/>
          </a:xfrm>
          <a:prstGeom prst="rect">
            <a:avLst/>
          </a:prstGeom>
          <a:noFill/>
        </p:spPr>
        <p:txBody>
          <a:bodyPr wrap="square" rtlCol="0">
            <a:spAutoFit/>
          </a:bodyPr>
          <a:lstStyle/>
          <a:p>
            <a:pPr algn="just"/>
            <a:r>
              <a:rPr lang="de-DE" sz="3200" dirty="0" smtClean="0"/>
              <a:t>Seit dem Jahre 1971 werden auf Sylt Sandvorspülungen durchgeführt, um die Insel vor Erosion durch die Nordsee zu schützen. Das Material für diese Maßnahmen stammte zu Beginn aus dem im Wattenmeer östlich der Insel gelegenen Entnahmegebiet </a:t>
            </a:r>
            <a:r>
              <a:rPr lang="de-DE" sz="3200" i="1" dirty="0" smtClean="0"/>
              <a:t>Westerland</a:t>
            </a:r>
            <a:r>
              <a:rPr lang="de-DE" sz="3200" dirty="0" smtClean="0"/>
              <a:t> </a:t>
            </a:r>
            <a:r>
              <a:rPr lang="de-DE" sz="3200" i="1" dirty="0" smtClean="0"/>
              <a:t>I</a:t>
            </a:r>
            <a:r>
              <a:rPr lang="de-DE" sz="3200" dirty="0" smtClean="0"/>
              <a:t> (siehe Abb.1). Durch den steigenden Materialbedarf wurde im Jahre 1984 ein weiteres Baggergebiet erschlossen (</a:t>
            </a:r>
            <a:r>
              <a:rPr lang="de-DE" sz="3200" i="1" dirty="0" smtClean="0"/>
              <a:t>Westerland II = WIIA+B</a:t>
            </a:r>
            <a:r>
              <a:rPr lang="de-DE" sz="3200" dirty="0" smtClean="0"/>
              <a:t>). Seit 2009 finden die Entnahmeaktivitäten innerhalb der neuen Bewilligungsfläche </a:t>
            </a:r>
            <a:r>
              <a:rPr lang="de-DE" sz="3200" i="1" dirty="0" smtClean="0"/>
              <a:t>Westerland III (WIIIA+B)</a:t>
            </a:r>
            <a:r>
              <a:rPr lang="de-DE" sz="3200" dirty="0" smtClean="0"/>
              <a:t> statt. Diese beiden Gebiete sind u.a. Gegenstand der Untersuchungen im KÜNO-Projekt STENCIL. </a:t>
            </a:r>
          </a:p>
          <a:p>
            <a:pPr algn="just"/>
            <a:endParaRPr lang="de-DE" sz="3200" dirty="0" smtClean="0"/>
          </a:p>
          <a:p>
            <a:pPr algn="just"/>
            <a:r>
              <a:rPr lang="de-DE" sz="3200" dirty="0" smtClean="0"/>
              <a:t>Die Abb.2 zeigt die vorherrschende Morphologie des Meeresgrundes in den Entnahmegebieten aus den Jahren 1993-2017. Diese bathymetrischen Daten wurden mit Hilfe von Einstrahlloten (bis 2009) sowie Fächerecholoten (2016/2017) erhoben. Erfolgten die Entnahmeaktivitäten vorerst nur im nördlichen Bereich dieser Zone (WII-A), so weitete sich der Abbau im Laufe der Jahre zuerst in den </a:t>
            </a:r>
            <a:r>
              <a:rPr lang="de-DE" sz="3200" dirty="0"/>
              <a:t>S</a:t>
            </a:r>
            <a:r>
              <a:rPr lang="de-DE" sz="3200" dirty="0" smtClean="0"/>
              <a:t>üden aus (WII-B) und verlagerte sich schließlich </a:t>
            </a:r>
            <a:r>
              <a:rPr lang="de-DE" sz="3200" dirty="0"/>
              <a:t>in das Zentrum (</a:t>
            </a:r>
            <a:r>
              <a:rPr lang="de-DE" sz="3200" dirty="0" smtClean="0"/>
              <a:t>WIII-A), nachdem das verwertbare Material abgebaut war. Seit dem Jahre 2017 findet der Abbau weiter östlich in WIII-B statt. Um die Beschaffenheit des Meeresbodens genauer bestimmen zu können, wurden zusätzlich zu den Vermessungen noch Unterwasservideos </a:t>
            </a:r>
            <a:r>
              <a:rPr lang="de-DE" sz="3200" dirty="0" smtClean="0"/>
              <a:t>aufgezeichnet </a:t>
            </a:r>
            <a:r>
              <a:rPr lang="de-DE" sz="3200" dirty="0" smtClean="0"/>
              <a:t>und Sedimentproben </a:t>
            </a:r>
            <a:r>
              <a:rPr lang="de-DE" sz="3200" dirty="0" smtClean="0"/>
              <a:t>genommen (Abb.2C und 2D).  </a:t>
            </a:r>
            <a:endParaRPr lang="de-DE" sz="3200" dirty="0" smtClean="0"/>
          </a:p>
          <a:p>
            <a:pPr algn="just"/>
            <a:endParaRPr lang="de-DE" sz="3200" dirty="0" smtClean="0"/>
          </a:p>
          <a:p>
            <a:pPr algn="just"/>
            <a:r>
              <a:rPr lang="de-DE" sz="3200" dirty="0" smtClean="0"/>
              <a:t>Kurzfristig scheinen die steilen Hänge der Baggerlöcher dazu beizutragen, dass es zu </a:t>
            </a:r>
            <a:r>
              <a:rPr lang="de-DE" sz="3200" dirty="0"/>
              <a:t>R</a:t>
            </a:r>
            <a:r>
              <a:rPr lang="de-DE" sz="3200" dirty="0" smtClean="0"/>
              <a:t>utschungen kommt, welche eine Auffüllung der Trichter mit sandigem Material bei einem gleichzeitigen Sedimentverlust an den Rändern verursachen (Abb.3). Die Messungen ergaben, dass diese </a:t>
            </a:r>
            <a:r>
              <a:rPr lang="de-DE" sz="3200" dirty="0"/>
              <a:t>Verfüllungen </a:t>
            </a:r>
            <a:r>
              <a:rPr lang="de-DE" sz="3200" dirty="0" smtClean="0"/>
              <a:t>eine </a:t>
            </a:r>
            <a:r>
              <a:rPr lang="de-DE" sz="3200" dirty="0"/>
              <a:t>Mächtigkeit von bis zu 5</a:t>
            </a:r>
            <a:r>
              <a:rPr lang="de-DE" sz="3200" dirty="0" smtClean="0"/>
              <a:t> </a:t>
            </a:r>
            <a:r>
              <a:rPr lang="de-DE" sz="3200" dirty="0"/>
              <a:t>m </a:t>
            </a:r>
            <a:r>
              <a:rPr lang="de-DE" sz="3200" dirty="0" smtClean="0"/>
              <a:t>aufweisen können. Diese Rutschkörper </a:t>
            </a:r>
            <a:r>
              <a:rPr lang="de-DE" sz="3200" dirty="0"/>
              <a:t>konnten </a:t>
            </a:r>
            <a:r>
              <a:rPr lang="de-DE" sz="3200" dirty="0" smtClean="0"/>
              <a:t>im </a:t>
            </a:r>
            <a:r>
              <a:rPr lang="de-DE" sz="3200" dirty="0"/>
              <a:t>Bereich rezenter Baggerlöcher mit einer Unterwasserkamera erfasst werden </a:t>
            </a:r>
            <a:r>
              <a:rPr lang="de-DE" sz="3200" dirty="0" smtClean="0"/>
              <a:t>(</a:t>
            </a:r>
            <a:r>
              <a:rPr lang="de-DE" sz="3200" dirty="0" smtClean="0"/>
              <a:t>Abb.4A</a:t>
            </a:r>
            <a:r>
              <a:rPr lang="de-DE" sz="3200" dirty="0" smtClean="0"/>
              <a:t>). Sobald die steilen Hänge abgetragen wurden, scheinen sich die Trichterbecken nur noch langsam zu verfüllen, wie </a:t>
            </a:r>
            <a:r>
              <a:rPr lang="de-DE" sz="3200" dirty="0" smtClean="0"/>
              <a:t>aus Abb.5 </a:t>
            </a:r>
            <a:r>
              <a:rPr lang="de-DE" sz="3200" dirty="0" smtClean="0"/>
              <a:t>deutlich wird. Die jährliche Verfüllung beträgt dann nur wenige Dezimeter. </a:t>
            </a:r>
            <a:r>
              <a:rPr lang="de-DE" sz="3200" dirty="0"/>
              <a:t>Dies belegen auch </a:t>
            </a:r>
            <a:r>
              <a:rPr lang="de-DE" sz="3200" dirty="0" smtClean="0"/>
              <a:t>frühere Untersuchungen in diesem Gebiet </a:t>
            </a:r>
            <a:r>
              <a:rPr lang="de-DE" sz="3200" dirty="0"/>
              <a:t>(</a:t>
            </a:r>
            <a:r>
              <a:rPr lang="de-DE" sz="3200" dirty="0" err="1"/>
              <a:t>Temmler</a:t>
            </a:r>
            <a:r>
              <a:rPr lang="de-DE" sz="3200" dirty="0"/>
              <a:t>, 1994, Zeiler et al. 2004</a:t>
            </a:r>
            <a:r>
              <a:rPr lang="de-DE" sz="3200" dirty="0" smtClean="0"/>
              <a:t>).  </a:t>
            </a:r>
          </a:p>
          <a:p>
            <a:pPr algn="just"/>
            <a:endParaRPr lang="de-DE" sz="3200" dirty="0" smtClean="0"/>
          </a:p>
          <a:p>
            <a:pPr algn="just"/>
            <a:r>
              <a:rPr lang="de-DE" sz="3200" dirty="0" smtClean="0"/>
              <a:t>Bei dem späteren Verfüllungsmaterial handelt es </a:t>
            </a:r>
            <a:r>
              <a:rPr lang="de-DE" sz="3200" dirty="0" smtClean="0"/>
              <a:t>sich, </a:t>
            </a:r>
            <a:r>
              <a:rPr lang="de-DE" sz="3200" dirty="0" smtClean="0"/>
              <a:t>im Unterschied zu den </a:t>
            </a:r>
            <a:r>
              <a:rPr lang="de-DE" sz="3200" dirty="0" smtClean="0"/>
              <a:t>Rutschungen, </a:t>
            </a:r>
            <a:r>
              <a:rPr lang="de-DE" sz="3200" dirty="0" smtClean="0"/>
              <a:t>um </a:t>
            </a:r>
            <a:r>
              <a:rPr lang="de-DE" sz="3200" dirty="0" err="1" smtClean="0"/>
              <a:t>siltiges</a:t>
            </a:r>
            <a:r>
              <a:rPr lang="de-DE" sz="3200" dirty="0" smtClean="0"/>
              <a:t> Material mit Korngrößen zwischen ca. 15 – 50 µm. Der Feinsandanteil beträgt dabei weniger als 10%. Dieses Material stammt mit großer Wahrscheinlichkeit nicht aus Auswaschungen während der Saugbaggeraktivitäten, da </a:t>
            </a:r>
            <a:r>
              <a:rPr lang="de-DE" sz="3200" dirty="0" err="1" smtClean="0"/>
              <a:t>siltiges</a:t>
            </a:r>
            <a:r>
              <a:rPr lang="de-DE" sz="3200" dirty="0" smtClean="0"/>
              <a:t> Material auch an den aufgespülten Stränden nachgewiesen werden konnte. Vielmehr ist anzunehmen, dass die Trichterbecken als Sedimentfallen für feinkörniges Material aus den Flüssen dienen und der Ablagerungsprozess über mehrere Jahre andauert.</a:t>
            </a:r>
          </a:p>
          <a:p>
            <a:pPr algn="just"/>
            <a:endParaRPr lang="de-DE" sz="3600" dirty="0" smtClean="0"/>
          </a:p>
          <a:p>
            <a:pPr algn="just"/>
            <a:r>
              <a:rPr lang="de-DE" sz="3600" dirty="0" smtClean="0"/>
              <a:t> </a:t>
            </a:r>
            <a:endParaRPr lang="de-DE" sz="3600" dirty="0"/>
          </a:p>
          <a:p>
            <a:pPr algn="just"/>
            <a:endParaRPr lang="de-DE" sz="3600" dirty="0"/>
          </a:p>
          <a:p>
            <a:pPr algn="just"/>
            <a:r>
              <a:rPr lang="de-DE" sz="3600" dirty="0" smtClean="0"/>
              <a:t> </a:t>
            </a:r>
          </a:p>
          <a:p>
            <a:pPr algn="just"/>
            <a:endParaRPr lang="de-DE" sz="3600" dirty="0"/>
          </a:p>
        </p:txBody>
      </p:sp>
      <p:pic>
        <p:nvPicPr>
          <p:cNvPr id="1034" name="Picture 10" descr="C:\Users\fmielck\Desktop\STENCIL\Homepage\Logo\STENCIL_logo_schriftzug.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661846" y="722236"/>
            <a:ext cx="6515347" cy="1888359"/>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p:cNvSpPr txBox="1"/>
          <p:nvPr/>
        </p:nvSpPr>
        <p:spPr>
          <a:xfrm>
            <a:off x="89894" y="90315"/>
            <a:ext cx="518091" cy="584775"/>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p>
            <a:r>
              <a:rPr lang="de-DE" sz="3200" dirty="0" smtClean="0"/>
              <a:t>1)</a:t>
            </a:r>
            <a:endParaRPr lang="de-DE" sz="3200" dirty="0"/>
          </a:p>
        </p:txBody>
      </p:sp>
      <p:sp>
        <p:nvSpPr>
          <p:cNvPr id="15" name="Textfeld 14"/>
          <p:cNvSpPr txBox="1"/>
          <p:nvPr/>
        </p:nvSpPr>
        <p:spPr>
          <a:xfrm>
            <a:off x="89894" y="1386459"/>
            <a:ext cx="518091" cy="584775"/>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p>
            <a:r>
              <a:rPr lang="de-DE" sz="3200" dirty="0" smtClean="0"/>
              <a:t>2)</a:t>
            </a:r>
            <a:endParaRPr lang="de-DE" sz="3200" dirty="0"/>
          </a:p>
        </p:txBody>
      </p:sp>
      <p:sp>
        <p:nvSpPr>
          <p:cNvPr id="18" name="Textfeld 17"/>
          <p:cNvSpPr txBox="1"/>
          <p:nvPr/>
        </p:nvSpPr>
        <p:spPr>
          <a:xfrm>
            <a:off x="737966" y="15284003"/>
            <a:ext cx="7558375" cy="1077218"/>
          </a:xfrm>
          <a:prstGeom prst="rect">
            <a:avLst/>
          </a:prstGeom>
          <a:noFill/>
        </p:spPr>
        <p:txBody>
          <a:bodyPr wrap="square" rtlCol="0">
            <a:spAutoFit/>
          </a:bodyPr>
          <a:lstStyle/>
          <a:p>
            <a:pPr algn="ctr"/>
            <a:r>
              <a:rPr lang="de-DE" sz="3200" i="1" dirty="0" smtClean="0"/>
              <a:t>Abb.1: Das Untersuchungsgebiet Westerland </a:t>
            </a:r>
            <a:r>
              <a:rPr lang="de-DE" sz="3200" i="1" dirty="0" smtClean="0"/>
              <a:t>II und III </a:t>
            </a:r>
            <a:r>
              <a:rPr lang="de-DE" sz="3200" i="1" dirty="0" smtClean="0"/>
              <a:t>westlich von Sylt.</a:t>
            </a:r>
            <a:endParaRPr lang="de-DE" sz="3200" i="1" dirty="0"/>
          </a:p>
        </p:txBody>
      </p:sp>
      <p:pic>
        <p:nvPicPr>
          <p:cNvPr id="19" name="Picture 5" descr="C:\Users\fmielck\Desktop\STENCIL\Paper\Figs\Fig_3.jpg"/>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val="0"/>
              </a:ext>
            </a:extLst>
          </a:blip>
          <a:srcRect l="25270" r="50437" b="50862"/>
          <a:stretch/>
        </p:blipFill>
        <p:spPr bwMode="auto">
          <a:xfrm>
            <a:off x="377925" y="16534972"/>
            <a:ext cx="5040561" cy="3861599"/>
          </a:xfrm>
          <a:prstGeom prst="rect">
            <a:avLst/>
          </a:prstGeom>
          <a:noFill/>
          <a:extLst>
            <a:ext uri="{909E8E84-426E-40DD-AFC4-6F175D3DCCD1}">
              <a14:hiddenFill xmlns:a14="http://schemas.microsoft.com/office/drawing/2010/main">
                <a:solidFill>
                  <a:srgbClr val="FFFFFF"/>
                </a:solidFill>
              </a14:hiddenFill>
            </a:ext>
          </a:extLst>
        </p:spPr>
      </p:pic>
      <p:sp>
        <p:nvSpPr>
          <p:cNvPr id="20" name="Textfeld 19"/>
          <p:cNvSpPr txBox="1"/>
          <p:nvPr/>
        </p:nvSpPr>
        <p:spPr>
          <a:xfrm>
            <a:off x="32277470" y="29037531"/>
            <a:ext cx="10115747" cy="1077218"/>
          </a:xfrm>
          <a:prstGeom prst="rect">
            <a:avLst/>
          </a:prstGeom>
          <a:noFill/>
        </p:spPr>
        <p:txBody>
          <a:bodyPr wrap="square" rtlCol="0">
            <a:spAutoFit/>
          </a:bodyPr>
          <a:lstStyle/>
          <a:p>
            <a:pPr algn="ctr"/>
            <a:r>
              <a:rPr lang="de-DE" sz="3200" i="1" dirty="0" smtClean="0"/>
              <a:t>Abb.3: Sedimentverluste und Hinzugewinne in </a:t>
            </a:r>
            <a:r>
              <a:rPr lang="de-DE" sz="3200" i="1" dirty="0" smtClean="0"/>
              <a:t>WIII-A </a:t>
            </a:r>
            <a:r>
              <a:rPr lang="de-DE" sz="3200" i="1" dirty="0" smtClean="0"/>
              <a:t>und </a:t>
            </a:r>
            <a:r>
              <a:rPr lang="de-DE" sz="3200" i="1" dirty="0" smtClean="0"/>
              <a:t>WIII-B </a:t>
            </a:r>
            <a:r>
              <a:rPr lang="de-DE" sz="3200" i="1" dirty="0" smtClean="0"/>
              <a:t>zwischen September 2016 und Mai 2017. </a:t>
            </a:r>
            <a:endParaRPr lang="de-DE" sz="3200" i="1" dirty="0"/>
          </a:p>
        </p:txBody>
      </p:sp>
      <p:sp>
        <p:nvSpPr>
          <p:cNvPr id="21" name="Textfeld 20"/>
          <p:cNvSpPr txBox="1"/>
          <p:nvPr/>
        </p:nvSpPr>
        <p:spPr>
          <a:xfrm>
            <a:off x="435700" y="29486342"/>
            <a:ext cx="31254136" cy="646331"/>
          </a:xfrm>
          <a:prstGeom prst="rect">
            <a:avLst/>
          </a:prstGeom>
          <a:noFill/>
        </p:spPr>
        <p:txBody>
          <a:bodyPr wrap="square" rtlCol="0">
            <a:spAutoFit/>
          </a:bodyPr>
          <a:lstStyle/>
          <a:p>
            <a:pPr algn="ctr"/>
            <a:r>
              <a:rPr lang="de-DE" sz="3200" i="1" dirty="0" smtClean="0"/>
              <a:t>Abb.5: </a:t>
            </a:r>
            <a:r>
              <a:rPr lang="de-DE" sz="3200" i="1" dirty="0" smtClean="0"/>
              <a:t>Seismische Profilschnitte durch das Untersuchungsgebiet aus dem Jahre 2013. Zum Vergleich ist das Tiefenniveau der Jahre 1993 und 2017 eingezeichnet</a:t>
            </a:r>
            <a:r>
              <a:rPr lang="de-DE" sz="3600" i="1" dirty="0" smtClean="0"/>
              <a:t>.</a:t>
            </a:r>
            <a:endParaRPr lang="de-DE" sz="3600" i="1" dirty="0"/>
          </a:p>
        </p:txBody>
      </p:sp>
      <p:sp>
        <p:nvSpPr>
          <p:cNvPr id="22" name="Textfeld 21"/>
          <p:cNvSpPr txBox="1"/>
          <p:nvPr/>
        </p:nvSpPr>
        <p:spPr>
          <a:xfrm>
            <a:off x="0" y="20396571"/>
            <a:ext cx="3243205" cy="1569660"/>
          </a:xfrm>
          <a:prstGeom prst="rect">
            <a:avLst/>
          </a:prstGeom>
          <a:noFill/>
        </p:spPr>
        <p:txBody>
          <a:bodyPr wrap="square" rtlCol="0">
            <a:spAutoFit/>
          </a:bodyPr>
          <a:lstStyle/>
          <a:p>
            <a:pPr algn="ctr"/>
            <a:r>
              <a:rPr lang="de-DE" sz="3200" i="1" dirty="0" smtClean="0"/>
              <a:t>Abb.4: </a:t>
            </a:r>
            <a:r>
              <a:rPr lang="de-DE" sz="3200" i="1" dirty="0" smtClean="0"/>
              <a:t>Unter-</a:t>
            </a:r>
            <a:r>
              <a:rPr lang="de-DE" sz="3200" i="1" dirty="0" err="1" smtClean="0"/>
              <a:t>wasserauf</a:t>
            </a:r>
            <a:r>
              <a:rPr lang="de-DE" sz="3200" i="1" dirty="0" smtClean="0"/>
              <a:t>-nahmen</a:t>
            </a:r>
            <a:endParaRPr lang="de-DE" sz="3200" i="1" dirty="0"/>
          </a:p>
        </p:txBody>
      </p:sp>
      <p:pic>
        <p:nvPicPr>
          <p:cNvPr id="23" name="Picture 5" descr="C:\Users\fmielck\Desktop\STENCIL\Paper\Figs\Fig_3.jpg"/>
          <p:cNvPicPr>
            <a:picLocks noChangeAspect="1" noChangeArrowheads="1"/>
          </p:cNvPicPr>
          <p:nvPr/>
        </p:nvPicPr>
        <p:blipFill rotWithShape="1">
          <a:blip r:embed="rId13" cstate="print">
            <a:extLst>
              <a:ext uri="{BEBA8EAE-BF5A-486C-A8C5-ECC9F3942E4B}">
                <a14:imgProps xmlns:a14="http://schemas.microsoft.com/office/drawing/2010/main">
                  <a14:imgLayer r:embed="rId12">
                    <a14:imgEffect>
                      <a14:brightnessContrast bright="-20000" contrast="40000"/>
                    </a14:imgEffect>
                  </a14:imgLayer>
                </a14:imgProps>
              </a:ext>
              <a:ext uri="{28A0092B-C50C-407E-A947-70E740481C1C}">
                <a14:useLocalDpi xmlns:a14="http://schemas.microsoft.com/office/drawing/2010/main" val="0"/>
              </a:ext>
            </a:extLst>
          </a:blip>
          <a:srcRect l="50000" r="24954" b="50712"/>
          <a:stretch/>
        </p:blipFill>
        <p:spPr bwMode="auto">
          <a:xfrm>
            <a:off x="3243205" y="18524363"/>
            <a:ext cx="4608512" cy="3435481"/>
          </a:xfrm>
          <a:prstGeom prst="rect">
            <a:avLst/>
          </a:prstGeom>
          <a:noFill/>
          <a:extLst>
            <a:ext uri="{909E8E84-426E-40DD-AFC4-6F175D3DCCD1}">
              <a14:hiddenFill xmlns:a14="http://schemas.microsoft.com/office/drawing/2010/main">
                <a:solidFill>
                  <a:srgbClr val="FFFFFF"/>
                </a:solidFill>
              </a14:hiddenFill>
            </a:ext>
          </a:extLst>
        </p:spPr>
      </p:pic>
      <p:sp>
        <p:nvSpPr>
          <p:cNvPr id="9" name="Textfeld 8"/>
          <p:cNvSpPr txBox="1"/>
          <p:nvPr/>
        </p:nvSpPr>
        <p:spPr>
          <a:xfrm>
            <a:off x="12763302" y="16868179"/>
            <a:ext cx="18362040" cy="6401753"/>
          </a:xfrm>
          <a:prstGeom prst="rect">
            <a:avLst/>
          </a:prstGeom>
          <a:noFill/>
        </p:spPr>
        <p:txBody>
          <a:bodyPr wrap="square" rtlCol="0">
            <a:spAutoFit/>
          </a:bodyPr>
          <a:lstStyle/>
          <a:p>
            <a:pPr algn="just"/>
            <a:r>
              <a:rPr lang="de-DE" sz="3200" dirty="0"/>
              <a:t>Durch die Ablagerung </a:t>
            </a:r>
            <a:r>
              <a:rPr lang="de-DE" sz="3200" dirty="0" smtClean="0"/>
              <a:t>von feinem Material </a:t>
            </a:r>
            <a:r>
              <a:rPr lang="de-DE" sz="3200" dirty="0"/>
              <a:t>in den Trichterbecken entstehen am Meeresboden neue Habitate. Sedimentproben und Unterwasseraufnahmen aus WII-A zeigen eine große Anzahl von Schlangensternen (</a:t>
            </a:r>
            <a:r>
              <a:rPr lang="de-DE" sz="3200" i="1" dirty="0" err="1"/>
              <a:t>Amphiura</a:t>
            </a:r>
            <a:r>
              <a:rPr lang="de-DE" sz="3200" i="1" dirty="0"/>
              <a:t> </a:t>
            </a:r>
            <a:r>
              <a:rPr lang="de-DE" sz="3200" i="1" dirty="0" err="1"/>
              <a:t>filiformis</a:t>
            </a:r>
            <a:r>
              <a:rPr lang="de-DE" sz="3200" dirty="0" smtClean="0"/>
              <a:t>), </a:t>
            </a:r>
            <a:r>
              <a:rPr lang="de-DE" sz="3200" dirty="0"/>
              <a:t>die sich </a:t>
            </a:r>
            <a:r>
              <a:rPr lang="de-DE" sz="3200" dirty="0" smtClean="0"/>
              <a:t>auf </a:t>
            </a:r>
            <a:r>
              <a:rPr lang="de-DE" sz="3200" dirty="0"/>
              <a:t>dem schlickigem Untergrund angesiedelt haben. Des Weiteren findet man unterschiedliche </a:t>
            </a:r>
            <a:r>
              <a:rPr lang="de-DE" sz="3200" dirty="0" smtClean="0"/>
              <a:t>Muschelarten sowie </a:t>
            </a:r>
            <a:r>
              <a:rPr lang="de-DE" sz="3200" dirty="0"/>
              <a:t>Seesterne (</a:t>
            </a:r>
            <a:r>
              <a:rPr lang="de-DE" sz="3200" dirty="0" smtClean="0"/>
              <a:t>Abb.4B </a:t>
            </a:r>
            <a:r>
              <a:rPr lang="de-DE" sz="3200" dirty="0"/>
              <a:t>und C</a:t>
            </a:r>
            <a:r>
              <a:rPr lang="de-DE" sz="3200" dirty="0" smtClean="0"/>
              <a:t>). Eine solch große </a:t>
            </a:r>
            <a:r>
              <a:rPr lang="de-DE" sz="3200" dirty="0" err="1" smtClean="0"/>
              <a:t>Individuenanzahl</a:t>
            </a:r>
            <a:r>
              <a:rPr lang="de-DE" sz="3200" dirty="0" smtClean="0"/>
              <a:t> konnte in den umgebenen sandigen Habitaten nicht festgestellt werden.  </a:t>
            </a:r>
            <a:endParaRPr lang="de-DE" sz="3200" dirty="0" smtClean="0"/>
          </a:p>
          <a:p>
            <a:pPr algn="just"/>
            <a:endParaRPr lang="de-DE" sz="3200" u="sng" dirty="0"/>
          </a:p>
          <a:p>
            <a:pPr algn="just"/>
            <a:r>
              <a:rPr lang="de-DE" sz="2800" u="sng" dirty="0" smtClean="0"/>
              <a:t>Literatur:</a:t>
            </a:r>
          </a:p>
          <a:p>
            <a:pPr algn="just"/>
            <a:r>
              <a:rPr lang="de-DE" sz="2800" dirty="0" err="1" smtClean="0"/>
              <a:t>Temmler</a:t>
            </a:r>
            <a:r>
              <a:rPr lang="de-DE" sz="2800" dirty="0" smtClean="0"/>
              <a:t>, H. (1994): Gutachten über den Aufbau des tieferen Untergrundes im Hinblick auf die Gewinnung von </a:t>
            </a:r>
            <a:r>
              <a:rPr lang="de-DE" sz="2800" dirty="0" err="1" smtClean="0"/>
              <a:t>Spülsand</a:t>
            </a:r>
            <a:r>
              <a:rPr lang="de-DE" sz="2800" dirty="0" smtClean="0"/>
              <a:t> im Umfeld der Insel Sylt. Geologisches Landesamt Schleswig-Holstein 91/8, 33p.</a:t>
            </a:r>
          </a:p>
          <a:p>
            <a:pPr algn="just"/>
            <a:r>
              <a:rPr lang="de-DE" sz="2800" dirty="0" smtClean="0"/>
              <a:t>Zeiler, M.; Figge, K.; </a:t>
            </a:r>
            <a:r>
              <a:rPr lang="de-DE" sz="2800" dirty="0" err="1" smtClean="0"/>
              <a:t>Griewatsch</a:t>
            </a:r>
            <a:r>
              <a:rPr lang="de-DE" sz="2800" dirty="0" smtClean="0"/>
              <a:t>, K.; </a:t>
            </a:r>
            <a:r>
              <a:rPr lang="de-DE" sz="2800" dirty="0" err="1" smtClean="0"/>
              <a:t>Diesing</a:t>
            </a:r>
            <a:r>
              <a:rPr lang="de-DE" sz="2800" dirty="0" smtClean="0"/>
              <a:t>, M.; Schwarzer, K. (2004): Regenerierung von Materialentnahmestellen in Nord- und Ostsee. Die Küste 68, 24p.</a:t>
            </a:r>
            <a:endParaRPr lang="de-DE" sz="2800" u="sng" dirty="0"/>
          </a:p>
          <a:p>
            <a:endParaRPr lang="de-DE" dirty="0"/>
          </a:p>
        </p:txBody>
      </p:sp>
      <p:sp>
        <p:nvSpPr>
          <p:cNvPr id="10" name="Rechteck 9"/>
          <p:cNvSpPr/>
          <p:nvPr/>
        </p:nvSpPr>
        <p:spPr>
          <a:xfrm>
            <a:off x="809974" y="22052755"/>
            <a:ext cx="936104" cy="459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p:nvSpPr>
        <p:spPr>
          <a:xfrm>
            <a:off x="11179126" y="22006637"/>
            <a:ext cx="800796" cy="556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p:nvSpPr>
        <p:spPr>
          <a:xfrm>
            <a:off x="21476270" y="21955107"/>
            <a:ext cx="936104" cy="556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p:nvSpPr>
        <p:spPr>
          <a:xfrm>
            <a:off x="408791" y="16653988"/>
            <a:ext cx="617207" cy="64623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de-DE" sz="5400" b="1" dirty="0"/>
              <a:t>A</a:t>
            </a:r>
          </a:p>
        </p:txBody>
      </p:sp>
      <p:sp>
        <p:nvSpPr>
          <p:cNvPr id="32" name="Rechteck 31"/>
          <p:cNvSpPr/>
          <p:nvPr/>
        </p:nvSpPr>
        <p:spPr>
          <a:xfrm>
            <a:off x="3314823" y="18631496"/>
            <a:ext cx="617207" cy="5874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de-DE" sz="5400" b="1" dirty="0" smtClean="0"/>
              <a:t>B</a:t>
            </a:r>
            <a:endParaRPr lang="de-DE" sz="5400" b="1" dirty="0"/>
          </a:p>
        </p:txBody>
      </p:sp>
      <p:sp>
        <p:nvSpPr>
          <p:cNvPr id="33" name="Rechteck 32"/>
          <p:cNvSpPr/>
          <p:nvPr/>
        </p:nvSpPr>
        <p:spPr>
          <a:xfrm>
            <a:off x="7033527" y="17516251"/>
            <a:ext cx="617207" cy="64623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de-DE" sz="5400" b="1" dirty="0" smtClean="0"/>
              <a:t>C</a:t>
            </a:r>
            <a:endParaRPr lang="de-DE" sz="5400" b="1" dirty="0"/>
          </a:p>
        </p:txBody>
      </p:sp>
      <p:sp>
        <p:nvSpPr>
          <p:cNvPr id="13" name="Textfeld 12"/>
          <p:cNvSpPr txBox="1"/>
          <p:nvPr/>
        </p:nvSpPr>
        <p:spPr>
          <a:xfrm>
            <a:off x="5202462" y="22700827"/>
            <a:ext cx="2651688" cy="646331"/>
          </a:xfrm>
          <a:prstGeom prst="rect">
            <a:avLst/>
          </a:prstGeom>
          <a:noFill/>
        </p:spPr>
        <p:txBody>
          <a:bodyPr wrap="none" rtlCol="0">
            <a:spAutoFit/>
          </a:bodyPr>
          <a:lstStyle/>
          <a:p>
            <a:r>
              <a:rPr lang="de-DE" sz="3600" dirty="0" smtClean="0"/>
              <a:t>bei 8°10.95‘E</a:t>
            </a:r>
            <a:endParaRPr lang="de-DE" sz="3600" dirty="0"/>
          </a:p>
        </p:txBody>
      </p:sp>
      <p:sp>
        <p:nvSpPr>
          <p:cNvPr id="35" name="Textfeld 34"/>
          <p:cNvSpPr txBox="1"/>
          <p:nvPr/>
        </p:nvSpPr>
        <p:spPr>
          <a:xfrm>
            <a:off x="15284973" y="22772835"/>
            <a:ext cx="2651688" cy="646331"/>
          </a:xfrm>
          <a:prstGeom prst="rect">
            <a:avLst/>
          </a:prstGeom>
          <a:noFill/>
        </p:spPr>
        <p:txBody>
          <a:bodyPr wrap="none" rtlCol="0">
            <a:spAutoFit/>
          </a:bodyPr>
          <a:lstStyle/>
          <a:p>
            <a:r>
              <a:rPr lang="de-DE" sz="3600" dirty="0" smtClean="0"/>
              <a:t>bei 8°10.02‘E</a:t>
            </a:r>
            <a:endParaRPr lang="de-DE" sz="3600" dirty="0"/>
          </a:p>
        </p:txBody>
      </p:sp>
      <p:sp>
        <p:nvSpPr>
          <p:cNvPr id="36" name="Textfeld 35"/>
          <p:cNvSpPr txBox="1"/>
          <p:nvPr/>
        </p:nvSpPr>
        <p:spPr>
          <a:xfrm>
            <a:off x="25881366" y="22772835"/>
            <a:ext cx="2651688" cy="646331"/>
          </a:xfrm>
          <a:prstGeom prst="rect">
            <a:avLst/>
          </a:prstGeom>
          <a:noFill/>
        </p:spPr>
        <p:txBody>
          <a:bodyPr wrap="none" rtlCol="0">
            <a:spAutoFit/>
          </a:bodyPr>
          <a:lstStyle/>
          <a:p>
            <a:r>
              <a:rPr lang="de-DE" sz="3600" dirty="0" smtClean="0"/>
              <a:t>bei 8°10.02‘E</a:t>
            </a:r>
            <a:endParaRPr lang="de-DE" sz="3600" dirty="0"/>
          </a:p>
        </p:txBody>
      </p:sp>
      <p:sp>
        <p:nvSpPr>
          <p:cNvPr id="12" name="Textfeld 11"/>
          <p:cNvSpPr txBox="1"/>
          <p:nvPr/>
        </p:nvSpPr>
        <p:spPr>
          <a:xfrm>
            <a:off x="7851717" y="21149170"/>
            <a:ext cx="4673226" cy="615553"/>
          </a:xfrm>
          <a:prstGeom prst="rect">
            <a:avLst/>
          </a:prstGeom>
          <a:solidFill>
            <a:schemeClr val="tx1">
              <a:lumMod val="65000"/>
              <a:lumOff val="35000"/>
            </a:schemeClr>
          </a:solidFill>
        </p:spPr>
        <p:txBody>
          <a:bodyPr wrap="square" rtlCol="0">
            <a:spAutoFit/>
          </a:bodyPr>
          <a:lstStyle/>
          <a:p>
            <a:r>
              <a:rPr lang="de-DE" sz="3400" dirty="0" smtClean="0">
                <a:solidFill>
                  <a:schemeClr val="bg1"/>
                </a:solidFill>
              </a:rPr>
              <a:t>Sedimentprobe aus WII-A</a:t>
            </a:r>
            <a:endParaRPr lang="de-DE" sz="3400" dirty="0">
              <a:solidFill>
                <a:schemeClr val="bg1"/>
              </a:solidFill>
            </a:endParaRPr>
          </a:p>
        </p:txBody>
      </p:sp>
      <p:sp>
        <p:nvSpPr>
          <p:cNvPr id="17" name="Bogen 16"/>
          <p:cNvSpPr/>
          <p:nvPr/>
        </p:nvSpPr>
        <p:spPr>
          <a:xfrm rot="12403955">
            <a:off x="32327448" y="13855459"/>
            <a:ext cx="6408712" cy="10585176"/>
          </a:xfrm>
          <a:prstGeom prst="arc">
            <a:avLst/>
          </a:prstGeom>
          <a:ln w="76200">
            <a:solidFill>
              <a:schemeClr val="tx1">
                <a:lumMod val="65000"/>
                <a:lumOff val="3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pic>
        <p:nvPicPr>
          <p:cNvPr id="44" name="Picture 8" descr="D:\Forschungsprojekte\STENCIL\qrcode.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1297215" y="0"/>
            <a:ext cx="1491922" cy="1491922"/>
          </a:xfrm>
          <a:prstGeom prst="rect">
            <a:avLst/>
          </a:prstGeom>
          <a:noFill/>
          <a:extLst>
            <a:ext uri="{909E8E84-426E-40DD-AFC4-6F175D3DCCD1}">
              <a14:hiddenFill xmlns:a14="http://schemas.microsoft.com/office/drawing/2010/main">
                <a:solidFill>
                  <a:srgbClr val="FFFFFF"/>
                </a:solidFill>
              </a14:hiddenFill>
            </a:ext>
          </a:extLst>
        </p:spPr>
      </p:pic>
      <p:sp>
        <p:nvSpPr>
          <p:cNvPr id="45" name="Rechteck 44"/>
          <p:cNvSpPr/>
          <p:nvPr/>
        </p:nvSpPr>
        <p:spPr>
          <a:xfrm>
            <a:off x="37578755" y="2526388"/>
            <a:ext cx="3250249" cy="461665"/>
          </a:xfrm>
          <a:prstGeom prst="rect">
            <a:avLst/>
          </a:prstGeom>
        </p:spPr>
        <p:txBody>
          <a:bodyPr wrap="none">
            <a:spAutoFit/>
          </a:bodyPr>
          <a:lstStyle/>
          <a:p>
            <a:pPr algn="r"/>
            <a:r>
              <a:rPr lang="en-US" sz="2400" dirty="0" smtClean="0">
                <a:latin typeface="Arial" pitchFamily="34" charset="0"/>
                <a:cs typeface="Arial" pitchFamily="34" charset="0"/>
              </a:rPr>
              <a:t>www.stencil-project.de</a:t>
            </a:r>
            <a:endParaRPr lang="de-DE" sz="2400" dirty="0"/>
          </a:p>
        </p:txBody>
      </p:sp>
      <p:pic>
        <p:nvPicPr>
          <p:cNvPr id="37" name="Picture 18" descr="D:\01 STENCIL\Projektkoordination\Logo Templates etc\BMBF Logos\gef_BMBF_rgb_jpg\BMBF_CMYK_Gef_L_300dpi.jpg"/>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t="5351" r="7717" b="7619"/>
          <a:stretch/>
        </p:blipFill>
        <p:spPr bwMode="auto">
          <a:xfrm>
            <a:off x="5910719" y="267042"/>
            <a:ext cx="2676119" cy="1789733"/>
          </a:xfrm>
          <a:prstGeom prst="rect">
            <a:avLst/>
          </a:prstGeom>
          <a:noFill/>
          <a:extLst>
            <a:ext uri="{909E8E84-426E-40DD-AFC4-6F175D3DCCD1}">
              <a14:hiddenFill xmlns:a14="http://schemas.microsoft.com/office/drawing/2010/main">
                <a:solidFill>
                  <a:srgbClr val="FFFFFF"/>
                </a:solidFill>
              </a14:hiddenFill>
            </a:ext>
          </a:extLst>
        </p:spPr>
      </p:pic>
      <p:pic>
        <p:nvPicPr>
          <p:cNvPr id="38" name="Grafik 3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692786" y="2240747"/>
            <a:ext cx="3158931" cy="1213534"/>
          </a:xfrm>
          <a:prstGeom prst="rect">
            <a:avLst/>
          </a:prstGeom>
        </p:spPr>
      </p:pic>
      <p:sp>
        <p:nvSpPr>
          <p:cNvPr id="41" name="Bogen 40"/>
          <p:cNvSpPr/>
          <p:nvPr/>
        </p:nvSpPr>
        <p:spPr>
          <a:xfrm rot="12403955">
            <a:off x="39596689" y="13031312"/>
            <a:ext cx="5185330" cy="10349362"/>
          </a:xfrm>
          <a:prstGeom prst="arc">
            <a:avLst/>
          </a:prstGeom>
          <a:ln w="76200">
            <a:solidFill>
              <a:schemeClr val="tx1">
                <a:lumMod val="65000"/>
                <a:lumOff val="3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25" name="Gerade Verbindung 24"/>
          <p:cNvCxnSpPr/>
          <p:nvPr/>
        </p:nvCxnSpPr>
        <p:spPr>
          <a:xfrm>
            <a:off x="4119024" y="17072017"/>
            <a:ext cx="109772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4190773" y="16622538"/>
            <a:ext cx="939681" cy="461665"/>
          </a:xfrm>
          <a:prstGeom prst="rect">
            <a:avLst/>
          </a:prstGeom>
          <a:noFill/>
        </p:spPr>
        <p:txBody>
          <a:bodyPr wrap="none" rtlCol="0">
            <a:spAutoFit/>
          </a:bodyPr>
          <a:lstStyle/>
          <a:p>
            <a:r>
              <a:rPr lang="de-DE" sz="2400" dirty="0" smtClean="0"/>
              <a:t>50 cm</a:t>
            </a:r>
            <a:endParaRPr lang="en-US" sz="2400" dirty="0"/>
          </a:p>
        </p:txBody>
      </p:sp>
      <p:cxnSp>
        <p:nvCxnSpPr>
          <p:cNvPr id="31" name="Gerade Verbindung 30"/>
          <p:cNvCxnSpPr/>
          <p:nvPr/>
        </p:nvCxnSpPr>
        <p:spPr>
          <a:xfrm>
            <a:off x="4115870" y="16992808"/>
            <a:ext cx="0" cy="1584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Gerade Verbindung 49"/>
          <p:cNvCxnSpPr/>
          <p:nvPr/>
        </p:nvCxnSpPr>
        <p:spPr>
          <a:xfrm>
            <a:off x="5223532" y="16997793"/>
            <a:ext cx="0" cy="1584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Gerade Verbindung 50"/>
          <p:cNvCxnSpPr/>
          <p:nvPr/>
        </p:nvCxnSpPr>
        <p:spPr>
          <a:xfrm>
            <a:off x="6618976" y="19068793"/>
            <a:ext cx="51587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Gerade Verbindung 53"/>
          <p:cNvCxnSpPr/>
          <p:nvPr/>
        </p:nvCxnSpPr>
        <p:spPr>
          <a:xfrm>
            <a:off x="7134855" y="19068793"/>
            <a:ext cx="51587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feld 54"/>
          <p:cNvSpPr txBox="1"/>
          <p:nvPr/>
        </p:nvSpPr>
        <p:spPr>
          <a:xfrm>
            <a:off x="6642622" y="18646692"/>
            <a:ext cx="939681" cy="461665"/>
          </a:xfrm>
          <a:prstGeom prst="rect">
            <a:avLst/>
          </a:prstGeom>
          <a:noFill/>
        </p:spPr>
        <p:txBody>
          <a:bodyPr wrap="none" rtlCol="0">
            <a:spAutoFit/>
          </a:bodyPr>
          <a:lstStyle/>
          <a:p>
            <a:r>
              <a:rPr lang="de-DE" sz="2400" dirty="0"/>
              <a:t>2</a:t>
            </a:r>
            <a:r>
              <a:rPr lang="de-DE" sz="2400" dirty="0" smtClean="0"/>
              <a:t>0 cm</a:t>
            </a:r>
            <a:endParaRPr lang="en-US" sz="2400" dirty="0"/>
          </a:p>
        </p:txBody>
      </p:sp>
      <p:cxnSp>
        <p:nvCxnSpPr>
          <p:cNvPr id="56" name="Gerade Verbindung 55"/>
          <p:cNvCxnSpPr/>
          <p:nvPr/>
        </p:nvCxnSpPr>
        <p:spPr>
          <a:xfrm>
            <a:off x="6602303" y="18989584"/>
            <a:ext cx="0" cy="1584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Gerade Verbindung 56"/>
          <p:cNvCxnSpPr/>
          <p:nvPr/>
        </p:nvCxnSpPr>
        <p:spPr>
          <a:xfrm>
            <a:off x="7662488" y="18991103"/>
            <a:ext cx="0" cy="1584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feld 3"/>
          <p:cNvSpPr txBox="1"/>
          <p:nvPr/>
        </p:nvSpPr>
        <p:spPr>
          <a:xfrm>
            <a:off x="31487675" y="20396571"/>
            <a:ext cx="10798907" cy="1077218"/>
          </a:xfrm>
          <a:prstGeom prst="rect">
            <a:avLst/>
          </a:prstGeom>
          <a:noFill/>
        </p:spPr>
        <p:txBody>
          <a:bodyPr wrap="square" rtlCol="0">
            <a:spAutoFit/>
          </a:bodyPr>
          <a:lstStyle/>
          <a:p>
            <a:pPr algn="ctr"/>
            <a:r>
              <a:rPr lang="de-DE" sz="3200" i="1" dirty="0" smtClean="0"/>
              <a:t>Abb.2: Morphologie des Meeresbodens im</a:t>
            </a:r>
          </a:p>
          <a:p>
            <a:pPr algn="ctr"/>
            <a:r>
              <a:rPr lang="de-DE" sz="3200" i="1" dirty="0" smtClean="0"/>
              <a:t> Abbaugebiet Westerland </a:t>
            </a:r>
            <a:r>
              <a:rPr lang="de-DE" sz="3200" i="1" dirty="0" smtClean="0"/>
              <a:t>II und III </a:t>
            </a:r>
            <a:r>
              <a:rPr lang="de-DE" sz="3200" i="1" dirty="0" smtClean="0"/>
              <a:t>in den Jahren 1993-2017. </a:t>
            </a:r>
            <a:endParaRPr lang="de-DE" sz="3200" i="1" dirty="0"/>
          </a:p>
        </p:txBody>
      </p:sp>
      <p:sp>
        <p:nvSpPr>
          <p:cNvPr id="16" name="Textfeld 15"/>
          <p:cNvSpPr txBox="1"/>
          <p:nvPr/>
        </p:nvSpPr>
        <p:spPr>
          <a:xfrm rot="19459605">
            <a:off x="32849044" y="27196816"/>
            <a:ext cx="2558397" cy="707886"/>
          </a:xfrm>
          <a:prstGeom prst="rect">
            <a:avLst/>
          </a:prstGeom>
          <a:noFill/>
        </p:spPr>
        <p:txBody>
          <a:bodyPr wrap="square" rtlCol="0">
            <a:spAutoFit/>
          </a:bodyPr>
          <a:lstStyle/>
          <a:p>
            <a:pPr algn="ctr"/>
            <a:r>
              <a:rPr lang="de-DE" sz="2000" dirty="0" smtClean="0"/>
              <a:t>natürliche</a:t>
            </a:r>
          </a:p>
          <a:p>
            <a:pPr algn="ctr"/>
            <a:r>
              <a:rPr lang="de-DE" sz="2000" dirty="0" smtClean="0"/>
              <a:t> Solformen</a:t>
            </a:r>
            <a:endParaRPr lang="de-DE" sz="2000" dirty="0"/>
          </a:p>
        </p:txBody>
      </p:sp>
      <p:sp>
        <p:nvSpPr>
          <p:cNvPr id="53" name="Textfeld 52"/>
          <p:cNvSpPr txBox="1"/>
          <p:nvPr/>
        </p:nvSpPr>
        <p:spPr>
          <a:xfrm rot="19459605">
            <a:off x="37940179" y="24148847"/>
            <a:ext cx="2558397" cy="707886"/>
          </a:xfrm>
          <a:prstGeom prst="rect">
            <a:avLst/>
          </a:prstGeom>
          <a:noFill/>
        </p:spPr>
        <p:txBody>
          <a:bodyPr wrap="square" rtlCol="0">
            <a:spAutoFit/>
          </a:bodyPr>
          <a:lstStyle/>
          <a:p>
            <a:pPr algn="ctr"/>
            <a:r>
              <a:rPr lang="de-DE" sz="2000" dirty="0" smtClean="0"/>
              <a:t>natürliche</a:t>
            </a:r>
          </a:p>
          <a:p>
            <a:pPr algn="ctr"/>
            <a:r>
              <a:rPr lang="de-DE" sz="2000" dirty="0" smtClean="0"/>
              <a:t> Solformen</a:t>
            </a:r>
            <a:endParaRPr lang="de-DE" sz="2000" dirty="0"/>
          </a:p>
        </p:txBody>
      </p:sp>
      <p:sp>
        <p:nvSpPr>
          <p:cNvPr id="58" name="Textfeld 57"/>
          <p:cNvSpPr txBox="1"/>
          <p:nvPr/>
        </p:nvSpPr>
        <p:spPr>
          <a:xfrm>
            <a:off x="37016584" y="28346822"/>
            <a:ext cx="2558397" cy="330669"/>
          </a:xfrm>
          <a:prstGeom prst="rect">
            <a:avLst/>
          </a:prstGeom>
          <a:noFill/>
        </p:spPr>
        <p:txBody>
          <a:bodyPr wrap="square" rtlCol="0">
            <a:spAutoFit/>
          </a:bodyPr>
          <a:lstStyle/>
          <a:p>
            <a:pPr algn="ctr"/>
            <a:r>
              <a:rPr lang="de-DE" sz="2000" dirty="0" smtClean="0"/>
              <a:t>Messstörungen</a:t>
            </a:r>
            <a:endParaRPr lang="de-DE" sz="2000" dirty="0"/>
          </a:p>
        </p:txBody>
      </p:sp>
      <p:cxnSp>
        <p:nvCxnSpPr>
          <p:cNvPr id="26" name="Gerade Verbindung mit Pfeil 25"/>
          <p:cNvCxnSpPr/>
          <p:nvPr/>
        </p:nvCxnSpPr>
        <p:spPr>
          <a:xfrm flipV="1">
            <a:off x="38254134" y="27960855"/>
            <a:ext cx="360040" cy="4815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092167"/>
      </p:ext>
    </p:extLst>
  </p:cSld>
  <p:clrMapOvr>
    <a:masterClrMapping/>
  </p:clrMapOvr>
  <p:timing>
    <p:tnLst>
      <p:par>
        <p:cTn id="1" dur="indefinite" restart="never" nodeType="tmRoot"/>
      </p:par>
    </p:tn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695</Words>
  <Application>Microsoft Office PowerPoint</Application>
  <PresentationFormat>Benutzerdefiniert</PresentationFormat>
  <Paragraphs>43</Paragraphs>
  <Slides>1</Slides>
  <Notes>1</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1</vt:i4>
      </vt:variant>
    </vt:vector>
  </HeadingPairs>
  <TitlesOfParts>
    <vt:vector size="4" baseType="lpstr">
      <vt:lpstr>Arial</vt:lpstr>
      <vt:lpstr>Calibri</vt:lpstr>
      <vt:lpstr>Larissa-Design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Finn Mielck</dc:creator>
  <cp:lastModifiedBy>Finn Mielck</cp:lastModifiedBy>
  <cp:revision>52</cp:revision>
  <dcterms:created xsi:type="dcterms:W3CDTF">2017-09-21T11:00:46Z</dcterms:created>
  <dcterms:modified xsi:type="dcterms:W3CDTF">2017-10-04T14:27:09Z</dcterms:modified>
</cp:coreProperties>
</file>