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7" r:id="rId2"/>
    <p:sldId id="561" r:id="rId3"/>
    <p:sldId id="565" r:id="rId4"/>
    <p:sldId id="564" r:id="rId5"/>
    <p:sldId id="576" r:id="rId6"/>
    <p:sldId id="575" r:id="rId7"/>
    <p:sldId id="567" r:id="rId8"/>
    <p:sldId id="578" r:id="rId9"/>
    <p:sldId id="550" r:id="rId10"/>
    <p:sldId id="552" r:id="rId11"/>
    <p:sldId id="557" r:id="rId12"/>
    <p:sldId id="551" r:id="rId13"/>
    <p:sldId id="577" r:id="rId14"/>
    <p:sldId id="555" r:id="rId15"/>
    <p:sldId id="566" r:id="rId16"/>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6">
          <p15:clr>
            <a:srgbClr val="A4A3A4"/>
          </p15:clr>
        </p15:guide>
        <p15:guide id="2" pos="49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423"/>
    <a:srgbClr val="009CD5"/>
    <a:srgbClr val="EBCBA7"/>
    <a:srgbClr val="004378"/>
    <a:srgbClr val="141313"/>
    <a:srgbClr val="EEC5BF"/>
    <a:srgbClr val="EEE819"/>
    <a:srgbClr val="1C9521"/>
    <a:srgbClr val="8612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6" autoAdjust="0"/>
    <p:restoredTop sz="91617" autoAdjust="0"/>
  </p:normalViewPr>
  <p:slideViewPr>
    <p:cSldViewPr snapToGrid="0" snapToObjects="1">
      <p:cViewPr varScale="1">
        <p:scale>
          <a:sx n="106" d="100"/>
          <a:sy n="106" d="100"/>
        </p:scale>
        <p:origin x="2192" y="184"/>
      </p:cViewPr>
      <p:guideLst>
        <p:guide orient="horz" pos="736"/>
        <p:guide pos="4996"/>
      </p:guideLst>
    </p:cSldViewPr>
  </p:slideViewPr>
  <p:outlineViewPr>
    <p:cViewPr>
      <p:scale>
        <a:sx n="33" d="100"/>
        <a:sy n="33" d="100"/>
      </p:scale>
      <p:origin x="0" y="-7432"/>
    </p:cViewPr>
  </p:outlineViewPr>
  <p:notesTextViewPr>
    <p:cViewPr>
      <p:scale>
        <a:sx n="100" d="100"/>
        <a:sy n="100" d="100"/>
      </p:scale>
      <p:origin x="0" y="0"/>
    </p:cViewPr>
  </p:notesTextViewPr>
  <p:sorterViewPr>
    <p:cViewPr>
      <p:scale>
        <a:sx n="100" d="100"/>
        <a:sy n="100" d="100"/>
      </p:scale>
      <p:origin x="0" y="39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F1894E-7FE5-FE4E-A9BA-5E8E8A8BEB21}" type="datetime1">
              <a:rPr lang="en-US" smtClean="0"/>
              <a:t>6/1/23</a:t>
            </a:fld>
            <a:endParaRPr lang="pt-B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99BD14-EA00-D345-B4AA-89D6234433CA}" type="slidenum">
              <a:rPr lang="pt-BR" smtClean="0"/>
              <a:t>‹#›</a:t>
            </a:fld>
            <a:endParaRPr lang="pt-BR"/>
          </a:p>
        </p:txBody>
      </p:sp>
    </p:spTree>
    <p:extLst>
      <p:ext uri="{BB962C8B-B14F-4D97-AF65-F5344CB8AC3E}">
        <p14:creationId xmlns:p14="http://schemas.microsoft.com/office/powerpoint/2010/main" val="151817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49A92-CFAF-AA42-9AEF-E1CD64D373AD}" type="datetime1">
              <a:rPr lang="en-US" smtClean="0"/>
              <a:t>6/1/23</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00542D-463B-F844-9F0F-E9EFF62DCB71}" type="slidenum">
              <a:rPr lang="pt-BR" smtClean="0"/>
              <a:t>‹#›</a:t>
            </a:fld>
            <a:endParaRPr lang="pt-BR"/>
          </a:p>
        </p:txBody>
      </p:sp>
    </p:spTree>
    <p:extLst>
      <p:ext uri="{BB962C8B-B14F-4D97-AF65-F5344CB8AC3E}">
        <p14:creationId xmlns:p14="http://schemas.microsoft.com/office/powerpoint/2010/main" val="10381743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46C2D8-2F03-A64D-B5F8-F79BE6B2C9E0}" type="slidenum">
              <a:rPr lang="de-DE" smtClean="0"/>
              <a:pPr>
                <a:defRPr/>
              </a:pPr>
              <a:t>1</a:t>
            </a:fld>
            <a:endParaRPr lang="de-DE"/>
          </a:p>
        </p:txBody>
      </p:sp>
    </p:spTree>
    <p:extLst>
      <p:ext uri="{BB962C8B-B14F-4D97-AF65-F5344CB8AC3E}">
        <p14:creationId xmlns:p14="http://schemas.microsoft.com/office/powerpoint/2010/main" val="275242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Slide 12 exemplifies the data assimilatioon analysis increments with (left) and withoout (right) nudging for the sea ice concentration (SIC, upper panels) and sea ice thickness (SIT, low panels).</a:t>
            </a:r>
          </a:p>
          <a:p>
            <a:r>
              <a:rPr lang="en-DE" dirty="0"/>
              <a:t>The shown are an example of SIC spatial distribution for 31 March 2018 (as a background) and mean (over the year 2018) absolute estimates of the increments for SIC and SIT.</a:t>
            </a:r>
          </a:p>
        </p:txBody>
      </p:sp>
      <p:sp>
        <p:nvSpPr>
          <p:cNvPr id="4" name="Slide Number Placeholder 3"/>
          <p:cNvSpPr>
            <a:spLocks noGrp="1"/>
          </p:cNvSpPr>
          <p:nvPr>
            <p:ph type="sldNum" sz="quarter" idx="5"/>
          </p:nvPr>
        </p:nvSpPr>
        <p:spPr/>
        <p:txBody>
          <a:bodyPr/>
          <a:lstStyle/>
          <a:p>
            <a:fld id="{F400542D-463B-F844-9F0F-E9EFF62DCB71}" type="slidenum">
              <a:rPr lang="pt-BR" smtClean="0"/>
              <a:t>12</a:t>
            </a:fld>
            <a:endParaRPr lang="pt-BR"/>
          </a:p>
        </p:txBody>
      </p:sp>
    </p:spTree>
    <p:extLst>
      <p:ext uri="{BB962C8B-B14F-4D97-AF65-F5344CB8AC3E}">
        <p14:creationId xmlns:p14="http://schemas.microsoft.com/office/powerpoint/2010/main" val="399605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F400542D-463B-F844-9F0F-E9EFF62DCB71}" type="slidenum">
              <a:rPr lang="pt-BR" smtClean="0"/>
              <a:t>13</a:t>
            </a:fld>
            <a:endParaRPr lang="pt-BR"/>
          </a:p>
        </p:txBody>
      </p:sp>
    </p:spTree>
    <p:extLst>
      <p:ext uri="{BB962C8B-B14F-4D97-AF65-F5344CB8AC3E}">
        <p14:creationId xmlns:p14="http://schemas.microsoft.com/office/powerpoint/2010/main" val="3700853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Slide 14: scatter plots of the predicted SIDrift mean velocity (m/s) against observations presented for three-day-mean (3Day meen) for the data assimilation (DA) experimets with (upper left) and without (upper right) nudging atmosphere. Low panel also show a 3Day mean forecast for the case when after re-initialisation given DA with nudging, the system is further integrated without any DA and nudging. </a:t>
            </a:r>
          </a:p>
        </p:txBody>
      </p:sp>
      <p:sp>
        <p:nvSpPr>
          <p:cNvPr id="4" name="Slide Number Placeholder 3"/>
          <p:cNvSpPr>
            <a:spLocks noGrp="1"/>
          </p:cNvSpPr>
          <p:nvPr>
            <p:ph type="sldNum" sz="quarter" idx="5"/>
          </p:nvPr>
        </p:nvSpPr>
        <p:spPr/>
        <p:txBody>
          <a:bodyPr/>
          <a:lstStyle/>
          <a:p>
            <a:fld id="{F400542D-463B-F844-9F0F-E9EFF62DCB71}" type="slidenum">
              <a:rPr lang="pt-BR" smtClean="0"/>
              <a:t>14</a:t>
            </a:fld>
            <a:endParaRPr lang="pt-BR"/>
          </a:p>
        </p:txBody>
      </p:sp>
    </p:spTree>
    <p:extLst>
      <p:ext uri="{BB962C8B-B14F-4D97-AF65-F5344CB8AC3E}">
        <p14:creationId xmlns:p14="http://schemas.microsoft.com/office/powerpoint/2010/main" val="4284226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F400542D-463B-F844-9F0F-E9EFF62DCB71}" type="slidenum">
              <a:rPr lang="pt-BR" smtClean="0"/>
              <a:t>15</a:t>
            </a:fld>
            <a:endParaRPr lang="pt-BR"/>
          </a:p>
        </p:txBody>
      </p:sp>
    </p:spTree>
    <p:extLst>
      <p:ext uri="{BB962C8B-B14F-4D97-AF65-F5344CB8AC3E}">
        <p14:creationId xmlns:p14="http://schemas.microsoft.com/office/powerpoint/2010/main" val="344565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F400542D-463B-F844-9F0F-E9EFF62DCB71}" type="slidenum">
              <a:rPr lang="pt-BR" smtClean="0"/>
              <a:t>2</a:t>
            </a:fld>
            <a:endParaRPr lang="pt-BR"/>
          </a:p>
        </p:txBody>
      </p:sp>
    </p:spTree>
    <p:extLst>
      <p:ext uri="{BB962C8B-B14F-4D97-AF65-F5344CB8AC3E}">
        <p14:creationId xmlns:p14="http://schemas.microsoft.com/office/powerpoint/2010/main" val="72498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STIX" panose="02020603050405020304" pitchFamily="18" charset="0"/>
              </a:rPr>
              <a:t>Daily Spatial Probability Score of AWI-CPS forecasts as a function of lead time over the area where sea ice concentration (SIC) is non-zero (a, b) and where SIC standard deviation is larger than 0.025 as in </a:t>
            </a:r>
            <a:r>
              <a:rPr lang="en-GB" sz="1800" dirty="0" err="1">
                <a:effectLst/>
                <a:latin typeface="STIX" panose="02020603050405020304" pitchFamily="18" charset="0"/>
              </a:rPr>
              <a:t>Dirkson</a:t>
            </a:r>
            <a:r>
              <a:rPr lang="en-GB" sz="1800" dirty="0">
                <a:effectLst/>
                <a:latin typeface="STIX" panose="02020603050405020304" pitchFamily="18" charset="0"/>
              </a:rPr>
              <a:t> et al. (</a:t>
            </a:r>
            <a:r>
              <a:rPr lang="en-GB" sz="1800" dirty="0">
                <a:solidFill>
                  <a:srgbClr val="0000FF"/>
                </a:solidFill>
                <a:effectLst/>
                <a:latin typeface="STIX" panose="02020603050405020304" pitchFamily="18" charset="0"/>
              </a:rPr>
              <a:t>2019</a:t>
            </a:r>
            <a:r>
              <a:rPr lang="en-GB" sz="1800" dirty="0">
                <a:effectLst/>
                <a:latin typeface="STIX" panose="02020603050405020304" pitchFamily="18" charset="0"/>
              </a:rPr>
              <a:t>) (c,</a:t>
            </a:r>
            <a:br>
              <a:rPr lang="en-GB" sz="1800" dirty="0">
                <a:effectLst/>
                <a:latin typeface="STIX" panose="02020603050405020304" pitchFamily="18" charset="0"/>
              </a:rPr>
            </a:br>
            <a:r>
              <a:rPr lang="en-GB" sz="1800" dirty="0">
                <a:effectLst/>
                <a:latin typeface="STIX" panose="02020603050405020304" pitchFamily="18" charset="0"/>
              </a:rPr>
              <a:t>d). The errors of forecasts with the lead time have been averaged over the period 2011–2019 and all initial seasons. The shading area indicates their standard errors (approximate 67% confidence intervals) over that period. The Ocean and Sea Ice Satellite Application Facility (OSI SAF) climatology forecast (OSI SAF CLIM, black) and the persistence forecast, which keeps the observed state on the initial day, serve as benchmarks. AWI-CPS forecasts are evaluated before (AWI-CPS RAW) and after (AWI-CPS CALI) calibration with the Trend-Adjusted Quantile Mapping method. </a:t>
            </a:r>
            <a:endParaRPr lang="en-GB" sz="28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dirty="0">
              <a:effectLst/>
              <a:latin typeface="STIX"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STIX" panose="02020603050405020304" pitchFamily="18" charset="0"/>
              </a:rPr>
              <a:t>b) Root Mean Squared Error of monthly mean sea-ice concentration with respect to the independent NOAA/NSIDC Climate Data Record observations </a:t>
            </a:r>
            <a:endParaRPr lang="en-GB" dirty="0"/>
          </a:p>
          <a:p>
            <a:endParaRPr lang="en-DE" dirty="0"/>
          </a:p>
        </p:txBody>
      </p:sp>
      <p:sp>
        <p:nvSpPr>
          <p:cNvPr id="4" name="Slide Number Placeholder 3"/>
          <p:cNvSpPr>
            <a:spLocks noGrp="1"/>
          </p:cNvSpPr>
          <p:nvPr>
            <p:ph type="sldNum" sz="quarter" idx="5"/>
          </p:nvPr>
        </p:nvSpPr>
        <p:spPr/>
        <p:txBody>
          <a:bodyPr/>
          <a:lstStyle/>
          <a:p>
            <a:fld id="{F400542D-463B-F844-9F0F-E9EFF62DCB71}" type="slidenum">
              <a:rPr lang="pt-BR" smtClean="0"/>
              <a:t>4</a:t>
            </a:fld>
            <a:endParaRPr lang="pt-BR"/>
          </a:p>
        </p:txBody>
      </p:sp>
    </p:spTree>
    <p:extLst>
      <p:ext uri="{BB962C8B-B14F-4D97-AF65-F5344CB8AC3E}">
        <p14:creationId xmlns:p14="http://schemas.microsoft.com/office/powerpoint/2010/main" val="266379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Nudged towards ERA5 reanalysis</a:t>
            </a:r>
          </a:p>
        </p:txBody>
      </p:sp>
      <p:sp>
        <p:nvSpPr>
          <p:cNvPr id="4" name="Slide Number Placeholder 3"/>
          <p:cNvSpPr>
            <a:spLocks noGrp="1"/>
          </p:cNvSpPr>
          <p:nvPr>
            <p:ph type="sldNum" sz="quarter" idx="5"/>
          </p:nvPr>
        </p:nvSpPr>
        <p:spPr/>
        <p:txBody>
          <a:bodyPr/>
          <a:lstStyle/>
          <a:p>
            <a:fld id="{F400542D-463B-F844-9F0F-E9EFF62DCB71}" type="slidenum">
              <a:rPr lang="pt-BR" smtClean="0"/>
              <a:t>5</a:t>
            </a:fld>
            <a:endParaRPr lang="pt-BR"/>
          </a:p>
        </p:txBody>
      </p:sp>
    </p:spTree>
    <p:extLst>
      <p:ext uri="{BB962C8B-B14F-4D97-AF65-F5344CB8AC3E}">
        <p14:creationId xmlns:p14="http://schemas.microsoft.com/office/powerpoint/2010/main" val="357366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Nudged towards ERA5 reanalysis</a:t>
            </a:r>
          </a:p>
        </p:txBody>
      </p:sp>
      <p:sp>
        <p:nvSpPr>
          <p:cNvPr id="4" name="Slide Number Placeholder 3"/>
          <p:cNvSpPr>
            <a:spLocks noGrp="1"/>
          </p:cNvSpPr>
          <p:nvPr>
            <p:ph type="sldNum" sz="quarter" idx="5"/>
          </p:nvPr>
        </p:nvSpPr>
        <p:spPr/>
        <p:txBody>
          <a:bodyPr/>
          <a:lstStyle/>
          <a:p>
            <a:fld id="{F400542D-463B-F844-9F0F-E9EFF62DCB71}" type="slidenum">
              <a:rPr lang="pt-BR" smtClean="0"/>
              <a:t>6</a:t>
            </a:fld>
            <a:endParaRPr lang="pt-BR"/>
          </a:p>
        </p:txBody>
      </p:sp>
    </p:spTree>
    <p:extLst>
      <p:ext uri="{BB962C8B-B14F-4D97-AF65-F5344CB8AC3E}">
        <p14:creationId xmlns:p14="http://schemas.microsoft.com/office/powerpoint/2010/main" val="10784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F400542D-463B-F844-9F0F-E9EFF62DCB71}" type="slidenum">
              <a:rPr lang="pt-BR" smtClean="0"/>
              <a:t>7</a:t>
            </a:fld>
            <a:endParaRPr lang="pt-BR"/>
          </a:p>
        </p:txBody>
      </p:sp>
    </p:spTree>
    <p:extLst>
      <p:ext uri="{BB962C8B-B14F-4D97-AF65-F5344CB8AC3E}">
        <p14:creationId xmlns:p14="http://schemas.microsoft.com/office/powerpoint/2010/main" val="6443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Slide9:  Low panels show correlation between predicted (24-hour forecast) and observed sea ice drift (SIDrift) u and v components (the Pearson’s correlation coefficiets are calculated for the 2018 year time series.</a:t>
            </a:r>
          </a:p>
          <a:p>
            <a:r>
              <a:rPr lang="en-DE" dirty="0"/>
              <a:t>Low left and middle panels depict the results of the experiments with nudging. Low right panel exemplifies just correlations obtained for SIDrift v component in the experiment without nudging (for u component the correlation is also very low).</a:t>
            </a:r>
          </a:p>
        </p:txBody>
      </p:sp>
      <p:sp>
        <p:nvSpPr>
          <p:cNvPr id="4" name="Slide Number Placeholder 3"/>
          <p:cNvSpPr>
            <a:spLocks noGrp="1"/>
          </p:cNvSpPr>
          <p:nvPr>
            <p:ph type="sldNum" sz="quarter" idx="5"/>
          </p:nvPr>
        </p:nvSpPr>
        <p:spPr/>
        <p:txBody>
          <a:bodyPr/>
          <a:lstStyle/>
          <a:p>
            <a:fld id="{F400542D-463B-F844-9F0F-E9EFF62DCB71}" type="slidenum">
              <a:rPr lang="pt-BR" smtClean="0"/>
              <a:t>9</a:t>
            </a:fld>
            <a:endParaRPr lang="pt-BR"/>
          </a:p>
        </p:txBody>
      </p:sp>
    </p:spTree>
    <p:extLst>
      <p:ext uri="{BB962C8B-B14F-4D97-AF65-F5344CB8AC3E}">
        <p14:creationId xmlns:p14="http://schemas.microsoft.com/office/powerpoint/2010/main" val="161371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Slide 10: The shown are the mean absolute diviation of the 24h forecast of the SI Drift mean velocity itself (not just the components, but  as  sqrt(u*u+v*v)) from the corresponding observations over the year 2018.</a:t>
            </a:r>
          </a:p>
          <a:p>
            <a:r>
              <a:rPr lang="en-DE" dirty="0"/>
              <a:t>The mean (over the year) absolute errors (MAE) are presented for the case with (left) and without (right) nudging.</a:t>
            </a:r>
          </a:p>
        </p:txBody>
      </p:sp>
      <p:sp>
        <p:nvSpPr>
          <p:cNvPr id="4" name="Slide Number Placeholder 3"/>
          <p:cNvSpPr>
            <a:spLocks noGrp="1"/>
          </p:cNvSpPr>
          <p:nvPr>
            <p:ph type="sldNum" sz="quarter" idx="5"/>
          </p:nvPr>
        </p:nvSpPr>
        <p:spPr/>
        <p:txBody>
          <a:bodyPr/>
          <a:lstStyle/>
          <a:p>
            <a:fld id="{F400542D-463B-F844-9F0F-E9EFF62DCB71}" type="slidenum">
              <a:rPr lang="pt-BR" smtClean="0"/>
              <a:t>10</a:t>
            </a:fld>
            <a:endParaRPr lang="pt-BR"/>
          </a:p>
        </p:txBody>
      </p:sp>
    </p:spTree>
    <p:extLst>
      <p:ext uri="{BB962C8B-B14F-4D97-AF65-F5344CB8AC3E}">
        <p14:creationId xmlns:p14="http://schemas.microsoft.com/office/powerpoint/2010/main" val="83565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Slide 11: The shown are the mean absolute estimates of the DA increment for the SI Drift mean velocity.</a:t>
            </a:r>
          </a:p>
          <a:p>
            <a:r>
              <a:rPr lang="en-DE" dirty="0"/>
              <a:t>The mean (over the year) absolute estimates (MAE) are presented for the case with (left) and without (right) nudging.</a:t>
            </a:r>
          </a:p>
        </p:txBody>
      </p:sp>
      <p:sp>
        <p:nvSpPr>
          <p:cNvPr id="4" name="Slide Number Placeholder 3"/>
          <p:cNvSpPr>
            <a:spLocks noGrp="1"/>
          </p:cNvSpPr>
          <p:nvPr>
            <p:ph type="sldNum" sz="quarter" idx="5"/>
          </p:nvPr>
        </p:nvSpPr>
        <p:spPr/>
        <p:txBody>
          <a:bodyPr/>
          <a:lstStyle/>
          <a:p>
            <a:fld id="{F400542D-463B-F844-9F0F-E9EFF62DCB71}" type="slidenum">
              <a:rPr lang="pt-BR" smtClean="0"/>
              <a:t>11</a:t>
            </a:fld>
            <a:endParaRPr lang="pt-BR"/>
          </a:p>
        </p:txBody>
      </p:sp>
    </p:spTree>
    <p:extLst>
      <p:ext uri="{BB962C8B-B14F-4D97-AF65-F5344CB8AC3E}">
        <p14:creationId xmlns:p14="http://schemas.microsoft.com/office/powerpoint/2010/main" val="1999891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23218" y="376924"/>
            <a:ext cx="8457201" cy="619981"/>
          </a:xfrm>
          <a:prstGeom prst="rect">
            <a:avLst/>
          </a:prstGeom>
        </p:spPr>
        <p:txBody>
          <a:bodyPr anchor="t"/>
          <a:lstStyle/>
          <a:p>
            <a:r>
              <a:rPr lang="de-DE" dirty="0"/>
              <a:t>Mastertitelformat bearbeiten</a:t>
            </a:r>
          </a:p>
        </p:txBody>
      </p:sp>
      <p:sp>
        <p:nvSpPr>
          <p:cNvPr id="4" name="Datumsplatzhalter 3"/>
          <p:cNvSpPr>
            <a:spLocks noGrp="1"/>
          </p:cNvSpPr>
          <p:nvPr>
            <p:ph type="dt" sz="half" idx="10"/>
          </p:nvPr>
        </p:nvSpPr>
        <p:spPr/>
        <p:txBody>
          <a:bodyPr/>
          <a:lstStyle/>
          <a:p>
            <a:endParaRPr lang="de-DE"/>
          </a:p>
        </p:txBody>
      </p:sp>
      <p:sp>
        <p:nvSpPr>
          <p:cNvPr id="13" name="Inhaltsplatzhalter 2"/>
          <p:cNvSpPr>
            <a:spLocks noGrp="1"/>
          </p:cNvSpPr>
          <p:nvPr>
            <p:ph idx="1"/>
          </p:nvPr>
        </p:nvSpPr>
        <p:spPr>
          <a:xfrm>
            <a:off x="322306" y="1168400"/>
            <a:ext cx="8458113" cy="5039791"/>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Bild 1">
            <a:extLst>
              <a:ext uri="{FF2B5EF4-FFF2-40B4-BE49-F238E27FC236}">
                <a16:creationId xmlns:a16="http://schemas.microsoft.com/office/drawing/2014/main" id="{F2476E4C-816D-2446-9336-88E193998C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59" y="6390842"/>
            <a:ext cx="1078099" cy="468000"/>
          </a:xfrm>
          <a:prstGeom prst="rect">
            <a:avLst/>
          </a:prstGeom>
          <a:noFill/>
          <a:ln w="9525">
            <a:noFill/>
            <a:round/>
            <a:headEnd/>
            <a:tailEnd/>
          </a:ln>
        </p:spPr>
      </p:pic>
    </p:spTree>
    <p:extLst>
      <p:ext uri="{BB962C8B-B14F-4D97-AF65-F5344CB8AC3E}">
        <p14:creationId xmlns:p14="http://schemas.microsoft.com/office/powerpoint/2010/main" val="231643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pic>
        <p:nvPicPr>
          <p:cNvPr id="4" name="Picture 20" descr="HG_LOGO_S_ENG_RGB_weis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0363" y="44450"/>
            <a:ext cx="9493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Gerade Verbindung 19"/>
          <p:cNvCxnSpPr>
            <a:cxnSpLocks noChangeShapeType="1"/>
          </p:cNvCxnSpPr>
          <p:nvPr userDrawn="1"/>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5" name="Datumsplatzhalter 3"/>
          <p:cNvSpPr>
            <a:spLocks noGrp="1"/>
          </p:cNvSpPr>
          <p:nvPr>
            <p:ph type="dt" sz="half" idx="10"/>
          </p:nvPr>
        </p:nvSpPr>
        <p:spPr/>
        <p:txBody>
          <a:bodyPr/>
          <a:lstStyle>
            <a:lvl1pPr>
              <a:defRPr/>
            </a:lvl1pPr>
          </a:lstStyle>
          <a:p>
            <a:pPr>
              <a:defRPr/>
            </a:pPr>
            <a:endParaRPr lang="de-DE" dirty="0"/>
          </a:p>
        </p:txBody>
      </p:sp>
      <p:sp>
        <p:nvSpPr>
          <p:cNvPr id="16" name="Fußzeilenplatzhalter 4"/>
          <p:cNvSpPr>
            <a:spLocks noGrp="1"/>
          </p:cNvSpPr>
          <p:nvPr>
            <p:ph type="ftr" sz="quarter" idx="11"/>
          </p:nvPr>
        </p:nvSpPr>
        <p:spPr/>
        <p:txBody>
          <a:bodyPr/>
          <a:lstStyle>
            <a:lvl1pPr>
              <a:defRPr b="1"/>
            </a:lvl1pPr>
          </a:lstStyle>
          <a:p>
            <a:pPr>
              <a:defRPr/>
            </a:pPr>
            <a:endParaRPr lang="de-DE" dirty="0"/>
          </a:p>
        </p:txBody>
      </p:sp>
      <p:sp>
        <p:nvSpPr>
          <p:cNvPr id="17" name="Foliennummernplatzhalter 5"/>
          <p:cNvSpPr>
            <a:spLocks noGrp="1"/>
          </p:cNvSpPr>
          <p:nvPr>
            <p:ph type="sldNum" sz="quarter" idx="12"/>
          </p:nvPr>
        </p:nvSpPr>
        <p:spPr/>
        <p:txBody>
          <a:bodyPr/>
          <a:lstStyle>
            <a:lvl1pPr>
              <a:defRPr/>
            </a:lvl1pPr>
          </a:lstStyle>
          <a:p>
            <a:pPr>
              <a:defRPr/>
            </a:pPr>
            <a:fld id="{8227EE08-D0CD-4942-9B2F-5B008565CC58}" type="slidenum">
              <a:rPr lang="de-DE"/>
              <a:pPr>
                <a:defRPr/>
              </a:pPr>
              <a:t>‹#›</a:t>
            </a:fld>
            <a:endParaRPr lang="de-DE"/>
          </a:p>
        </p:txBody>
      </p:sp>
      <p:pic>
        <p:nvPicPr>
          <p:cNvPr id="19" name="Picture 3">
            <a:extLst>
              <a:ext uri="{FF2B5EF4-FFF2-40B4-BE49-F238E27FC236}">
                <a16:creationId xmlns:a16="http://schemas.microsoft.com/office/drawing/2014/main" id="{A3A04BBB-A744-4146-AF8F-7B30E28FB47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21851" b="23676"/>
          <a:stretch>
            <a:fillRect/>
          </a:stretch>
        </p:blipFill>
        <p:spPr bwMode="auto">
          <a:xfrm>
            <a:off x="25925023" y="1789342"/>
            <a:ext cx="3217318" cy="1314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3">
            <a:extLst>
              <a:ext uri="{FF2B5EF4-FFF2-40B4-BE49-F238E27FC236}">
                <a16:creationId xmlns:a16="http://schemas.microsoft.com/office/drawing/2014/main" id="{62F94754-5FCA-794B-9D0B-012CB7BDFFD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21851" b="23676"/>
          <a:stretch>
            <a:fillRect/>
          </a:stretch>
        </p:blipFill>
        <p:spPr bwMode="auto">
          <a:xfrm>
            <a:off x="26077423" y="1941742"/>
            <a:ext cx="3217318" cy="1314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3">
            <a:extLst>
              <a:ext uri="{FF2B5EF4-FFF2-40B4-BE49-F238E27FC236}">
                <a16:creationId xmlns:a16="http://schemas.microsoft.com/office/drawing/2014/main" id="{3D2DF10B-9AB2-0444-A0A5-20114996CFD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21851" b="23676"/>
          <a:stretch>
            <a:fillRect/>
          </a:stretch>
        </p:blipFill>
        <p:spPr bwMode="auto">
          <a:xfrm>
            <a:off x="26229823" y="2094142"/>
            <a:ext cx="3217318" cy="1314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23">
            <a:extLst>
              <a:ext uri="{FF2B5EF4-FFF2-40B4-BE49-F238E27FC236}">
                <a16:creationId xmlns:a16="http://schemas.microsoft.com/office/drawing/2014/main" id="{9F162452-F309-CA4C-9B73-37F33F0043E8}"/>
              </a:ext>
            </a:extLst>
          </p:cNvPr>
          <p:cNvPicPr>
            <a:picLocks noChangeAspect="1"/>
          </p:cNvPicPr>
          <p:nvPr userDrawn="1"/>
        </p:nvPicPr>
        <p:blipFill>
          <a:blip r:embed="rId4"/>
          <a:stretch>
            <a:fillRect/>
          </a:stretch>
        </p:blipFill>
        <p:spPr>
          <a:xfrm>
            <a:off x="7008642" y="44624"/>
            <a:ext cx="947734" cy="418926"/>
          </a:xfrm>
          <a:prstGeom prst="rect">
            <a:avLst/>
          </a:prstGeom>
        </p:spPr>
      </p:pic>
      <p:pic>
        <p:nvPicPr>
          <p:cNvPr id="29" name="Bild 89">
            <a:extLst>
              <a:ext uri="{FF2B5EF4-FFF2-40B4-BE49-F238E27FC236}">
                <a16:creationId xmlns:a16="http://schemas.microsoft.com/office/drawing/2014/main" id="{1B9278BF-6EBA-FC49-9583-897E00732B3A}"/>
              </a:ext>
            </a:extLst>
          </p:cNvPr>
          <p:cNvPicPr>
            <a:picLocks noChangeAspect="1"/>
          </p:cNvPicPr>
          <p:nvPr userDrawn="1"/>
        </p:nvPicPr>
        <p:blipFill rotWithShape="1">
          <a:blip r:embed="rId5" cstate="print"/>
          <a:srcRect l="1" r="76376"/>
          <a:stretch/>
        </p:blipFill>
        <p:spPr>
          <a:xfrm>
            <a:off x="17614961" y="40499939"/>
            <a:ext cx="5476281" cy="2319003"/>
          </a:xfrm>
          <a:prstGeom prst="rect">
            <a:avLst/>
          </a:prstGeom>
        </p:spPr>
      </p:pic>
    </p:spTree>
    <p:extLst>
      <p:ext uri="{BB962C8B-B14F-4D97-AF65-F5344CB8AC3E}">
        <p14:creationId xmlns:p14="http://schemas.microsoft.com/office/powerpoint/2010/main" val="678525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550156"/>
            <a:ext cx="812822" cy="307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1270022" y="6550156"/>
            <a:ext cx="5711878" cy="307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dirty="0"/>
          </a:p>
        </p:txBody>
      </p:sp>
    </p:spTree>
    <p:extLst>
      <p:ext uri="{BB962C8B-B14F-4D97-AF65-F5344CB8AC3E}">
        <p14:creationId xmlns:p14="http://schemas.microsoft.com/office/powerpoint/2010/main" val="2286271697"/>
      </p:ext>
    </p:extLst>
  </p:cSld>
  <p:clrMap bg1="lt1" tx1="dk1" bg2="lt2" tx2="dk2" accent1="accent1" accent2="accent2" accent3="accent3" accent4="accent4" accent5="accent5" accent6="accent6" hlink="hlink" folHlink="folHlink"/>
  <p:sldLayoutIdLst>
    <p:sldLayoutId id="2147483650" r:id="rId1"/>
    <p:sldLayoutId id="2147483651" r:id="rId2"/>
  </p:sldLayoutIdLst>
  <p:hf hdr="0" ftr="0" dt="0"/>
  <p:txStyles>
    <p:titleStyle>
      <a:lvl1pPr algn="l" defTabSz="457200" rtl="0" eaLnBrk="1" latinLnBrk="0" hangingPunct="1">
        <a:spcBef>
          <a:spcPct val="0"/>
        </a:spcBef>
        <a:buNone/>
        <a:defRPr sz="3200" b="1" i="0" kern="1200">
          <a:solidFill>
            <a:schemeClr val="tx1">
              <a:lumMod val="75000"/>
              <a:lumOff val="2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171700" indent="-3429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0.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0" descr="HG_LOGO_S_ENG_RGB_we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363" y="44450"/>
            <a:ext cx="9493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7650" name="Gerade Verbindung 19"/>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13" name="Titel 1"/>
          <p:cNvSpPr>
            <a:spLocks noGrp="1"/>
          </p:cNvSpPr>
          <p:nvPr>
            <p:ph type="ctrTitle"/>
          </p:nvPr>
        </p:nvSpPr>
        <p:spPr>
          <a:xfrm>
            <a:off x="179512" y="1659889"/>
            <a:ext cx="8640960" cy="900113"/>
          </a:xfrm>
        </p:spPr>
        <p:txBody>
          <a:bodyPr>
            <a:noAutofit/>
          </a:bodyPr>
          <a:lstStyle/>
          <a:p>
            <a:pPr>
              <a:defRPr/>
            </a:pPr>
            <a:r>
              <a:rPr lang="en-US" dirty="0">
                <a:solidFill>
                  <a:schemeClr val="tx2">
                    <a:lumMod val="75000"/>
                  </a:schemeClr>
                </a:solidFill>
                <a:latin typeface="Calibri" panose="020F0502020204030204" pitchFamily="34" charset="0"/>
                <a:cs typeface="Calibri" panose="020F0502020204030204" pitchFamily="34" charset="0"/>
              </a:rPr>
              <a:t>Combining sea-ice and ocean data assimilation with nudging atmospheric circulation in the AWI Coupled Prediction System </a:t>
            </a:r>
            <a:r>
              <a:rPr lang="de-DE" sz="3200" dirty="0">
                <a:solidFill>
                  <a:schemeClr val="tx2">
                    <a:lumMod val="75000"/>
                  </a:schemeClr>
                </a:solidFill>
                <a:latin typeface="Calibri" panose="020F0502020204030204" pitchFamily="34" charset="0"/>
                <a:cs typeface="Calibri" panose="020F0502020204030204" pitchFamily="34" charset="0"/>
              </a:rPr>
              <a:t> </a:t>
            </a:r>
            <a:r>
              <a:rPr lang="en-GB" sz="3200" b="1" dirty="0">
                <a:solidFill>
                  <a:schemeClr val="tx2">
                    <a:lumMod val="75000"/>
                  </a:schemeClr>
                </a:solidFill>
                <a:latin typeface="Calibri" panose="020F0502020204030204" pitchFamily="34" charset="0"/>
                <a:cs typeface="Calibri" panose="020F0502020204030204" pitchFamily="34" charset="0"/>
              </a:rPr>
              <a:t> </a:t>
            </a:r>
            <a:br>
              <a:rPr lang="de-DE" sz="3200" b="1" dirty="0">
                <a:cs typeface="+mj-cs"/>
              </a:rPr>
            </a:br>
            <a:br>
              <a:rPr lang="de-DE" sz="3200" b="1" dirty="0">
                <a:cs typeface="+mj-cs"/>
              </a:rPr>
            </a:br>
            <a:r>
              <a:rPr lang="en-US" sz="2000" dirty="0">
                <a:latin typeface="Calibri" panose="020F0502020204030204" pitchFamily="34" charset="0"/>
                <a:cs typeface="Calibri" panose="020F0502020204030204" pitchFamily="34" charset="0"/>
              </a:rPr>
              <a:t>Svetlana N. </a:t>
            </a:r>
            <a:r>
              <a:rPr lang="en-US" sz="2000" dirty="0" err="1">
                <a:latin typeface="Calibri" panose="020F0502020204030204" pitchFamily="34" charset="0"/>
                <a:cs typeface="Calibri" panose="020F0502020204030204" pitchFamily="34" charset="0"/>
              </a:rPr>
              <a:t>Losa</a:t>
            </a:r>
            <a:r>
              <a:rPr lang="en-US" sz="2000" dirty="0">
                <a:latin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Longjiang</a:t>
            </a:r>
            <a:r>
              <a:rPr lang="en-US" sz="2000" dirty="0">
                <a:effectLst/>
                <a:latin typeface="Calibri" panose="020F0502020204030204" pitchFamily="34" charset="0"/>
                <a:ea typeface="Calibri" panose="020F0502020204030204" pitchFamily="34" charset="0"/>
                <a:cs typeface="Calibri" panose="020F0502020204030204" pitchFamily="34" charset="0"/>
              </a:rPr>
              <a:t> Mu, Marylou </a:t>
            </a:r>
            <a:r>
              <a:rPr lang="en-US" sz="2000" dirty="0" err="1">
                <a:effectLst/>
                <a:latin typeface="Calibri" panose="020F0502020204030204" pitchFamily="34" charset="0"/>
                <a:ea typeface="Calibri" panose="020F0502020204030204" pitchFamily="34" charset="0"/>
                <a:cs typeface="Calibri" panose="020F0502020204030204" pitchFamily="34" charset="0"/>
              </a:rPr>
              <a:t>Athanase</a:t>
            </a:r>
            <a:r>
              <a:rPr lang="en-US" sz="2000" dirty="0">
                <a:effectLst/>
                <a:latin typeface="Calibri" panose="020F0502020204030204" pitchFamily="34" charset="0"/>
                <a:ea typeface="Calibri" panose="020F0502020204030204" pitchFamily="34" charset="0"/>
                <a:cs typeface="Calibri" panose="020F0502020204030204" pitchFamily="34" charset="0"/>
              </a:rPr>
              <a:t>, Jan </a:t>
            </a:r>
            <a:r>
              <a:rPr lang="en-US" sz="2000" dirty="0" err="1">
                <a:effectLst/>
                <a:latin typeface="Calibri" panose="020F0502020204030204" pitchFamily="34" charset="0"/>
                <a:ea typeface="Calibri" panose="020F0502020204030204" pitchFamily="34" charset="0"/>
                <a:cs typeface="Calibri" panose="020F0502020204030204" pitchFamily="34" charset="0"/>
              </a:rPr>
              <a:t>Streffing</a:t>
            </a:r>
            <a:r>
              <a:rPr lang="en-US" sz="2000" dirty="0">
                <a:effectLst/>
                <a:latin typeface="Calibri" panose="020F0502020204030204" pitchFamily="34" charset="0"/>
                <a:ea typeface="Calibri" panose="020F0502020204030204" pitchFamily="34" charset="0"/>
                <a:cs typeface="Calibri" panose="020F0502020204030204" pitchFamily="34" charset="0"/>
              </a:rPr>
              <a:t>, Miguel </a:t>
            </a:r>
            <a:r>
              <a:rPr lang="en-DE" sz="2000" dirty="0">
                <a:effectLst/>
                <a:latin typeface="Calibri" panose="020F0502020204030204" pitchFamily="34" charset="0"/>
                <a:ea typeface="Calibri" panose="020F0502020204030204" pitchFamily="34" charset="0"/>
                <a:cs typeface="Calibri" panose="020F0502020204030204" pitchFamily="34" charset="0"/>
              </a:rPr>
              <a:t>Andrés-Martínez</a:t>
            </a:r>
            <a:r>
              <a:rPr lang="en-US" sz="2000" dirty="0">
                <a:effectLst/>
                <a:latin typeface="Calibri" panose="020F0502020204030204" pitchFamily="34" charset="0"/>
                <a:ea typeface="Calibri" panose="020F0502020204030204" pitchFamily="34" charset="0"/>
                <a:cs typeface="Calibri" panose="020F0502020204030204" pitchFamily="34" charset="0"/>
              </a:rPr>
              <a:t>, Lars </a:t>
            </a:r>
            <a:r>
              <a:rPr lang="en-US" sz="2000" dirty="0" err="1">
                <a:effectLst/>
                <a:latin typeface="Calibri" panose="020F0502020204030204" pitchFamily="34" charset="0"/>
                <a:ea typeface="Calibri" panose="020F0502020204030204" pitchFamily="34" charset="0"/>
                <a:cs typeface="Calibri" panose="020F0502020204030204" pitchFamily="34" charset="0"/>
              </a:rPr>
              <a:t>Nerger</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Tido</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Semmler</a:t>
            </a:r>
            <a:r>
              <a:rPr lang="en-US" sz="2000" dirty="0">
                <a:effectLst/>
                <a:latin typeface="Calibri" panose="020F0502020204030204" pitchFamily="34" charset="0"/>
                <a:ea typeface="Calibri" panose="020F0502020204030204" pitchFamily="34" charset="0"/>
                <a:cs typeface="Calibri" panose="020F0502020204030204" pitchFamily="34" charset="0"/>
              </a:rPr>
              <a:t>, Dmitry Sidorenko, </a:t>
            </a:r>
            <a:r>
              <a:rPr lang="en-US" sz="2000" i="1" dirty="0">
                <a:effectLst/>
                <a:latin typeface="Calibri" panose="020F0502020204030204" pitchFamily="34" charset="0"/>
                <a:ea typeface="Calibri" panose="020F0502020204030204" pitchFamily="34" charset="0"/>
                <a:cs typeface="Calibri" panose="020F0502020204030204" pitchFamily="34" charset="0"/>
              </a:rPr>
              <a:t> </a:t>
            </a:r>
            <a:br>
              <a:rPr lang="en-US" sz="2000" i="1" dirty="0">
                <a:effectLst/>
                <a:latin typeface="Calibri" panose="020F0502020204030204" pitchFamily="34" charset="0"/>
                <a:ea typeface="Calibri" panose="020F0502020204030204" pitchFamily="34" charset="0"/>
                <a:cs typeface="Calibri" panose="020F0502020204030204" pitchFamily="34" charset="0"/>
              </a:rPr>
            </a:b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ntonio</a:t>
            </a:r>
            <a:r>
              <a:rPr lang="en-US" sz="2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a:solidFill>
                  <a:schemeClr val="tx1"/>
                </a:solidFill>
                <a:latin typeface="Calibri" panose="020F0502020204030204" pitchFamily="34" charset="0"/>
                <a:cs typeface="Calibri" panose="020F0502020204030204" pitchFamily="34" charset="0"/>
              </a:rPr>
              <a:t>Sánchez-Benítez, </a:t>
            </a:r>
            <a:r>
              <a:rPr lang="en-US" sz="2000" dirty="0">
                <a:effectLst/>
                <a:latin typeface="Calibri" panose="020F0502020204030204" pitchFamily="34" charset="0"/>
                <a:ea typeface="Calibri" panose="020F0502020204030204" pitchFamily="34" charset="0"/>
                <a:cs typeface="Calibri" panose="020F0502020204030204" pitchFamily="34" charset="0"/>
              </a:rPr>
              <a:t>Helge F. </a:t>
            </a:r>
            <a:r>
              <a:rPr lang="en-US" sz="2000" dirty="0" err="1">
                <a:effectLst/>
                <a:latin typeface="Calibri" panose="020F0502020204030204" pitchFamily="34" charset="0"/>
                <a:ea typeface="Calibri" panose="020F0502020204030204" pitchFamily="34" charset="0"/>
                <a:cs typeface="Calibri" panose="020F0502020204030204" pitchFamily="34" charset="0"/>
              </a:rPr>
              <a:t>Goessling</a:t>
            </a:r>
            <a:r>
              <a:rPr lang="en-DE" sz="1200" dirty="0">
                <a:effectLst/>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br>
              <a:rPr lang="en-US" sz="2000" dirty="0">
                <a:cs typeface="+mj-cs"/>
              </a:rPr>
            </a:br>
            <a:br>
              <a:rPr lang="en-GB" sz="1200" dirty="0"/>
            </a:br>
            <a:br>
              <a:rPr lang="de-DE" sz="2000" dirty="0">
                <a:cs typeface="+mj-cs"/>
              </a:rPr>
            </a:br>
            <a:br>
              <a:rPr lang="de-DE" sz="2000" dirty="0">
                <a:cs typeface="+mj-cs"/>
              </a:rPr>
            </a:br>
            <a:br>
              <a:rPr lang="en-US" sz="2000" dirty="0">
                <a:cs typeface="+mj-cs"/>
              </a:rPr>
            </a:br>
            <a:r>
              <a:rPr lang="en-US" sz="2000" dirty="0">
                <a:cs typeface="+mj-cs"/>
              </a:rPr>
              <a:t> </a:t>
            </a:r>
            <a:br>
              <a:rPr lang="en-US" sz="2000" dirty="0">
                <a:cs typeface="+mj-cs"/>
              </a:rPr>
            </a:br>
            <a:br>
              <a:rPr lang="en-US" sz="3200" dirty="0">
                <a:solidFill>
                  <a:schemeClr val="tx2"/>
                </a:solidFill>
                <a:cs typeface="+mj-cs"/>
              </a:rPr>
            </a:br>
            <a:br>
              <a:rPr lang="en-US" sz="2000" dirty="0">
                <a:solidFill>
                  <a:schemeClr val="tx2"/>
                </a:solidFill>
                <a:cs typeface="+mj-cs"/>
              </a:rPr>
            </a:br>
            <a:endParaRPr lang="de-DE" sz="2000" baseline="30000" dirty="0">
              <a:solidFill>
                <a:schemeClr val="tx2"/>
              </a:solidFill>
              <a:cs typeface="+mj-cs"/>
            </a:endParaRPr>
          </a:p>
        </p:txBody>
      </p:sp>
      <p:sp>
        <p:nvSpPr>
          <p:cNvPr id="14" name="Titel 1"/>
          <p:cNvSpPr txBox="1">
            <a:spLocks/>
          </p:cNvSpPr>
          <p:nvPr/>
        </p:nvSpPr>
        <p:spPr>
          <a:xfrm>
            <a:off x="251520" y="6082718"/>
            <a:ext cx="8324156" cy="720080"/>
          </a:xfrm>
          <a:prstGeom prst="rect">
            <a:avLst/>
          </a:prstGeom>
        </p:spPr>
        <p:txBody>
          <a:bodyPr/>
          <a:lstStyle>
            <a:lvl1pPr algn="l" defTabSz="457200" rtl="0" eaLnBrk="1" latinLnBrk="0" hangingPunct="1">
              <a:spcBef>
                <a:spcPct val="0"/>
              </a:spcBef>
              <a:buNone/>
              <a:defRPr sz="6000" b="1" i="0" kern="1200" baseline="0">
                <a:solidFill>
                  <a:schemeClr val="tx1">
                    <a:lumMod val="75000"/>
                    <a:lumOff val="25000"/>
                  </a:schemeClr>
                </a:solidFill>
                <a:latin typeface="Arial"/>
                <a:ea typeface="+mj-ea"/>
                <a:cs typeface="Arial"/>
              </a:defRPr>
            </a:lvl1pPr>
          </a:lstStyle>
          <a:p>
            <a:pPr>
              <a:defRPr/>
            </a:pPr>
            <a:r>
              <a:rPr lang="en-GB" sz="2000" b="0" i="1" dirty="0">
                <a:solidFill>
                  <a:schemeClr val="tx2">
                    <a:lumMod val="75000"/>
                  </a:schemeClr>
                </a:solidFill>
                <a:latin typeface="Calibri" panose="020F0502020204030204" pitchFamily="34" charset="0"/>
                <a:cs typeface="Calibri" panose="020F0502020204030204" pitchFamily="34" charset="0"/>
              </a:rPr>
              <a:t>EGU General Assembly  2023, Vienna (Austria), 24 – 28 </a:t>
            </a:r>
            <a:r>
              <a:rPr lang="en-GB" sz="1800" b="0" i="1" dirty="0">
                <a:solidFill>
                  <a:schemeClr val="tx2">
                    <a:lumMod val="75000"/>
                  </a:schemeClr>
                </a:solidFill>
                <a:latin typeface="Calibri" panose="020F0502020204030204" pitchFamily="34" charset="0"/>
                <a:cs typeface="Calibri" panose="020F0502020204030204" pitchFamily="34" charset="0"/>
              </a:rPr>
              <a:t>April 2023</a:t>
            </a:r>
            <a:endParaRPr lang="de-DE" sz="2400" b="0" dirty="0">
              <a:solidFill>
                <a:schemeClr val="tx2">
                  <a:lumMod val="75000"/>
                </a:schemeClr>
              </a:solidFill>
              <a:latin typeface="Calibri" panose="020F0502020204030204" pitchFamily="34" charset="0"/>
              <a:cs typeface="Calibri" panose="020F0502020204030204" pitchFamily="34" charset="0"/>
            </a:endParaRPr>
          </a:p>
          <a:p>
            <a:pPr algn="ctr">
              <a:lnSpc>
                <a:spcPct val="130000"/>
              </a:lnSpc>
              <a:spcBef>
                <a:spcPts val="1200"/>
              </a:spcBef>
              <a:defRPr/>
            </a:pPr>
            <a:endParaRPr lang="en-US" sz="2000" b="0" baseline="30000" dirty="0"/>
          </a:p>
        </p:txBody>
      </p:sp>
      <p:pic>
        <p:nvPicPr>
          <p:cNvPr id="27658" name="Bild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58025" y="41249600"/>
            <a:ext cx="3014663"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F30B895-9ED3-E56E-5C30-36F49BB15DF7}"/>
              </a:ext>
            </a:extLst>
          </p:cNvPr>
          <p:cNvSpPr>
            <a:spLocks noGrp="1"/>
          </p:cNvSpPr>
          <p:nvPr>
            <p:ph type="sldNum" sz="quarter" idx="12"/>
          </p:nvPr>
        </p:nvSpPr>
        <p:spPr>
          <a:xfrm>
            <a:off x="8424000" y="6300000"/>
            <a:ext cx="0" cy="0"/>
          </a:xfrm>
        </p:spPr>
        <p:txBody>
          <a:bodyPr/>
          <a:lstStyle/>
          <a:p>
            <a:pPr>
              <a:defRPr/>
            </a:pPr>
            <a:endParaRPr lang="de-DE" dirty="0"/>
          </a:p>
        </p:txBody>
      </p:sp>
      <p:sp>
        <p:nvSpPr>
          <p:cNvPr id="2" name="TextBox 1">
            <a:extLst>
              <a:ext uri="{FF2B5EF4-FFF2-40B4-BE49-F238E27FC236}">
                <a16:creationId xmlns:a16="http://schemas.microsoft.com/office/drawing/2014/main" id="{6D5C79C1-14E6-D08A-FCAA-F1A40545D385}"/>
              </a:ext>
            </a:extLst>
          </p:cNvPr>
          <p:cNvSpPr txBox="1"/>
          <p:nvPr/>
        </p:nvSpPr>
        <p:spPr>
          <a:xfrm>
            <a:off x="-9" y="72190"/>
            <a:ext cx="2283382" cy="369332"/>
          </a:xfrm>
          <a:prstGeom prst="rect">
            <a:avLst/>
          </a:prstGeom>
          <a:noFill/>
        </p:spPr>
        <p:txBody>
          <a:bodyPr wrap="none" rtlCol="0">
            <a:spAutoFit/>
          </a:bodyPr>
          <a:lstStyle/>
          <a:p>
            <a:r>
              <a:rPr lang="en-DE" dirty="0">
                <a:latin typeface="Calibri" panose="020F0502020204030204" pitchFamily="34" charset="0"/>
                <a:cs typeface="Calibri" panose="020F0502020204030204" pitchFamily="34" charset="0"/>
              </a:rPr>
              <a:t>Svetlana.Losa@awi.de</a:t>
            </a:r>
          </a:p>
        </p:txBody>
      </p:sp>
      <p:sp>
        <p:nvSpPr>
          <p:cNvPr id="4" name="TextBox 3">
            <a:extLst>
              <a:ext uri="{FF2B5EF4-FFF2-40B4-BE49-F238E27FC236}">
                <a16:creationId xmlns:a16="http://schemas.microsoft.com/office/drawing/2014/main" id="{BE7925EA-B591-24E7-893D-1C514A2AEA8C}"/>
              </a:ext>
            </a:extLst>
          </p:cNvPr>
          <p:cNvSpPr txBox="1"/>
          <p:nvPr/>
        </p:nvSpPr>
        <p:spPr>
          <a:xfrm>
            <a:off x="192504" y="5156966"/>
            <a:ext cx="8975558" cy="707886"/>
          </a:xfrm>
          <a:prstGeom prst="rect">
            <a:avLst/>
          </a:prstGeom>
          <a:noFill/>
        </p:spPr>
        <p:txBody>
          <a:bodyPr wrap="square">
            <a:spAutoFit/>
          </a:bodyPr>
          <a:lstStyle/>
          <a:p>
            <a:pPr>
              <a:defRPr/>
            </a:pPr>
            <a:r>
              <a:rPr lang="en-GB" sz="1000" i="1" dirty="0">
                <a:solidFill>
                  <a:schemeClr val="tx2"/>
                </a:solidFill>
                <a:latin typeface="Calibri" panose="020F0502020204030204" pitchFamily="34" charset="0"/>
                <a:cs typeface="Calibri" panose="020F0502020204030204" pitchFamily="34" charset="0"/>
              </a:rPr>
              <a:t>Acknowledgements: </a:t>
            </a:r>
          </a:p>
          <a:p>
            <a:pPr>
              <a:defRPr/>
            </a:pPr>
            <a:r>
              <a:rPr lang="en-GB" sz="1000" dirty="0">
                <a:solidFill>
                  <a:schemeClr val="tx2"/>
                </a:solidFill>
                <a:latin typeface="Calibri" panose="020F0502020204030204" pitchFamily="34" charset="0"/>
                <a:cs typeface="Calibri" panose="020F0502020204030204" pitchFamily="34" charset="0"/>
              </a:rPr>
              <a:t>The </a:t>
            </a:r>
            <a:r>
              <a:rPr lang="en-GB" sz="1000" i="1" dirty="0">
                <a:solidFill>
                  <a:schemeClr val="tx2"/>
                </a:solidFill>
                <a:latin typeface="Calibri" panose="020F0502020204030204" pitchFamily="34" charset="0"/>
                <a:cs typeface="Calibri" panose="020F0502020204030204" pitchFamily="34" charset="0"/>
              </a:rPr>
              <a:t> </a:t>
            </a:r>
            <a:r>
              <a:rPr lang="en-GB" sz="1000" dirty="0">
                <a:solidFill>
                  <a:schemeClr val="tx2"/>
                </a:solidFill>
                <a:latin typeface="Calibri" panose="020F0502020204030204" pitchFamily="34" charset="0"/>
                <a:cs typeface="Calibri" panose="020F0502020204030204" pitchFamily="34" charset="0"/>
              </a:rPr>
              <a:t>AWI-CPS is developed with the help of the ESM-tools and ESM-tools team</a:t>
            </a:r>
            <a:r>
              <a:rPr lang="en-GB" sz="1000" i="1" dirty="0">
                <a:solidFill>
                  <a:schemeClr val="tx2"/>
                </a:solidFill>
                <a:latin typeface="Calibri" panose="020F0502020204030204" pitchFamily="34" charset="0"/>
                <a:cs typeface="Calibri" panose="020F0502020204030204" pitchFamily="34" charset="0"/>
              </a:rPr>
              <a:t>.</a:t>
            </a:r>
          </a:p>
          <a:p>
            <a:pPr>
              <a:defRPr/>
            </a:pPr>
            <a:r>
              <a:rPr lang="en-GB" sz="1000" dirty="0">
                <a:solidFill>
                  <a:schemeClr val="tx2"/>
                </a:solidFill>
                <a:latin typeface="Calibri" panose="020F0502020204030204" pitchFamily="34" charset="0"/>
                <a:cs typeface="Calibri" panose="020F0502020204030204" pitchFamily="34" charset="0"/>
              </a:rPr>
              <a:t>The simulations were performed with resources provided by the North-German Supercomputing Alliance (HLRN)  and by the German Climate Computing Centre (DKRZ)</a:t>
            </a:r>
          </a:p>
          <a:p>
            <a:pPr>
              <a:defRPr/>
            </a:pPr>
            <a:r>
              <a:rPr lang="en-GB" sz="1000" dirty="0">
                <a:solidFill>
                  <a:schemeClr val="tx2"/>
                </a:solidFill>
                <a:latin typeface="Calibri" panose="020F0502020204030204" pitchFamily="34" charset="0"/>
                <a:cs typeface="Calibri" panose="020F0502020204030204" pitchFamily="34" charset="0"/>
              </a:rPr>
              <a:t>Thanks to the FESOM team and IFS team</a:t>
            </a:r>
          </a:p>
        </p:txBody>
      </p:sp>
    </p:spTree>
    <p:extLst>
      <p:ext uri="{BB962C8B-B14F-4D97-AF65-F5344CB8AC3E}">
        <p14:creationId xmlns:p14="http://schemas.microsoft.com/office/powerpoint/2010/main" val="272497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0087-6412-E74C-817E-F8A12839A89D}"/>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DA: </a:t>
            </a:r>
            <a:r>
              <a:rPr lang="en-GB" b="0" dirty="0">
                <a:solidFill>
                  <a:srgbClr val="002060"/>
                </a:solidFill>
                <a:latin typeface="Calibri"/>
                <a:cs typeface="Calibri"/>
              </a:rPr>
              <a:t>AWI-CPS2.1 2018 test example – </a:t>
            </a:r>
            <a:r>
              <a:rPr lang="en-GB" b="0" dirty="0" err="1">
                <a:solidFill>
                  <a:srgbClr val="002060"/>
                </a:solidFill>
                <a:latin typeface="Calibri"/>
                <a:cs typeface="Calibri"/>
              </a:rPr>
              <a:t>SIDrift</a:t>
            </a:r>
            <a:r>
              <a:rPr lang="en-GB" b="0" dirty="0">
                <a:solidFill>
                  <a:srgbClr val="002060"/>
                </a:solidFill>
                <a:latin typeface="Calibri"/>
                <a:cs typeface="Calibri"/>
              </a:rPr>
              <a:t> velocity</a:t>
            </a:r>
            <a:r>
              <a:rPr lang="en-GB" sz="1800" b="0" dirty="0">
                <a:solidFill>
                  <a:srgbClr val="002060"/>
                </a:solidFill>
                <a:latin typeface="Calibri"/>
                <a:cs typeface="Calibri"/>
              </a:rPr>
              <a:t>   </a:t>
            </a:r>
            <a:endParaRPr lang="de-DE" sz="1800" b="0" dirty="0">
              <a:solidFill>
                <a:srgbClr val="002060"/>
              </a:solidFill>
            </a:endParaRPr>
          </a:p>
        </p:txBody>
      </p:sp>
      <p:sp>
        <p:nvSpPr>
          <p:cNvPr id="20" name="TextBox 19">
            <a:extLst>
              <a:ext uri="{FF2B5EF4-FFF2-40B4-BE49-F238E27FC236}">
                <a16:creationId xmlns:a16="http://schemas.microsoft.com/office/drawing/2014/main" id="{FA6B58F2-863A-441C-9776-5845F75700E3}"/>
              </a:ext>
            </a:extLst>
          </p:cNvPr>
          <p:cNvSpPr txBox="1"/>
          <p:nvPr/>
        </p:nvSpPr>
        <p:spPr>
          <a:xfrm>
            <a:off x="2264412" y="5228130"/>
            <a:ext cx="1269899"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 nudging</a:t>
            </a:r>
          </a:p>
        </p:txBody>
      </p:sp>
      <p:sp>
        <p:nvSpPr>
          <p:cNvPr id="21" name="TextBox 20">
            <a:extLst>
              <a:ext uri="{FF2B5EF4-FFF2-40B4-BE49-F238E27FC236}">
                <a16:creationId xmlns:a16="http://schemas.microsoft.com/office/drawing/2014/main" id="{0B0D946D-FD0F-5462-5B89-100799AB56A5}"/>
              </a:ext>
            </a:extLst>
          </p:cNvPr>
          <p:cNvSpPr txBox="1"/>
          <p:nvPr/>
        </p:nvSpPr>
        <p:spPr>
          <a:xfrm>
            <a:off x="5636112" y="5239841"/>
            <a:ext cx="1601721"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ithout  nudging</a:t>
            </a:r>
          </a:p>
        </p:txBody>
      </p:sp>
      <p:pic>
        <p:nvPicPr>
          <p:cNvPr id="5" name="Picture 4">
            <a:extLst>
              <a:ext uri="{FF2B5EF4-FFF2-40B4-BE49-F238E27FC236}">
                <a16:creationId xmlns:a16="http://schemas.microsoft.com/office/drawing/2014/main" id="{5C69FA0E-A080-5330-F632-F67BD1E68C30}"/>
              </a:ext>
            </a:extLst>
          </p:cNvPr>
          <p:cNvPicPr>
            <a:picLocks noChangeAspect="1"/>
          </p:cNvPicPr>
          <p:nvPr/>
        </p:nvPicPr>
        <p:blipFill>
          <a:blip r:embed="rId3"/>
          <a:stretch>
            <a:fillRect/>
          </a:stretch>
        </p:blipFill>
        <p:spPr>
          <a:xfrm>
            <a:off x="4599912" y="1319798"/>
            <a:ext cx="3475721" cy="3852000"/>
          </a:xfrm>
          <a:prstGeom prst="rect">
            <a:avLst/>
          </a:prstGeom>
        </p:spPr>
      </p:pic>
      <p:pic>
        <p:nvPicPr>
          <p:cNvPr id="6" name="Picture 5">
            <a:extLst>
              <a:ext uri="{FF2B5EF4-FFF2-40B4-BE49-F238E27FC236}">
                <a16:creationId xmlns:a16="http://schemas.microsoft.com/office/drawing/2014/main" id="{5175C41B-AE7E-C240-D8DA-51EB6BBA8549}"/>
              </a:ext>
            </a:extLst>
          </p:cNvPr>
          <p:cNvPicPr>
            <a:picLocks noChangeAspect="1"/>
          </p:cNvPicPr>
          <p:nvPr/>
        </p:nvPicPr>
        <p:blipFill>
          <a:blip r:embed="rId4"/>
          <a:stretch>
            <a:fillRect/>
          </a:stretch>
        </p:blipFill>
        <p:spPr>
          <a:xfrm>
            <a:off x="1068367" y="1319798"/>
            <a:ext cx="3503633" cy="3852000"/>
          </a:xfrm>
          <a:prstGeom prst="rect">
            <a:avLst/>
          </a:prstGeom>
        </p:spPr>
      </p:pic>
      <p:sp>
        <p:nvSpPr>
          <p:cNvPr id="12" name="TextBox 11">
            <a:extLst>
              <a:ext uri="{FF2B5EF4-FFF2-40B4-BE49-F238E27FC236}">
                <a16:creationId xmlns:a16="http://schemas.microsoft.com/office/drawing/2014/main" id="{11F9D53B-E0B1-FF7D-0385-9908C0E2DC0C}"/>
              </a:ext>
            </a:extLst>
          </p:cNvPr>
          <p:cNvSpPr txBox="1"/>
          <p:nvPr/>
        </p:nvSpPr>
        <p:spPr>
          <a:xfrm>
            <a:off x="996952" y="759930"/>
            <a:ext cx="7987443" cy="369332"/>
          </a:xfrm>
          <a:prstGeom prst="rect">
            <a:avLst/>
          </a:prstGeom>
          <a:noFill/>
        </p:spPr>
        <p:txBody>
          <a:bodyPr wrap="none" rtlCol="0">
            <a:spAutoFit/>
          </a:bodyPr>
          <a:lstStyle/>
          <a:p>
            <a:r>
              <a:rPr lang="en-DE" dirty="0">
                <a:latin typeface="Calibri" panose="020F0502020204030204" pitchFamily="34" charset="0"/>
                <a:cs typeface="Calibri" panose="020F0502020204030204" pitchFamily="34" charset="0"/>
              </a:rPr>
              <a:t>Velocity 24h forecast: annual mean absolute deviation from observations (</a:t>
            </a:r>
            <a:r>
              <a:rPr lang="en-GB" sz="1800" dirty="0">
                <a:effectLst/>
                <a:latin typeface="Calibri" panose="020F0502020204030204" pitchFamily="34" charset="0"/>
                <a:cs typeface="Calibri" panose="020F0502020204030204" pitchFamily="34" charset="0"/>
              </a:rPr>
              <a:t>OSI SAF</a:t>
            </a:r>
            <a:r>
              <a:rPr lang="en-DE"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DA30F029-59DD-C91F-645D-068310A754A5}"/>
              </a:ext>
            </a:extLst>
          </p:cNvPr>
          <p:cNvSpPr txBox="1"/>
          <p:nvPr/>
        </p:nvSpPr>
        <p:spPr>
          <a:xfrm>
            <a:off x="6728766" y="4996993"/>
            <a:ext cx="381836" cy="215444"/>
          </a:xfrm>
          <a:prstGeom prst="rect">
            <a:avLst/>
          </a:prstGeom>
          <a:solidFill>
            <a:schemeClr val="bg1"/>
          </a:solidFill>
        </p:spPr>
        <p:txBody>
          <a:bodyPr wrap="none" rtlCol="0">
            <a:spAutoFit/>
          </a:bodyPr>
          <a:lstStyle/>
          <a:p>
            <a:r>
              <a:rPr lang="en-GB" sz="800" dirty="0">
                <a:latin typeface="Helvetica" pitchFamily="2" charset="0"/>
                <a:cs typeface="Calibri" panose="020F0502020204030204" pitchFamily="34" charset="0"/>
              </a:rPr>
              <a:t>m</a:t>
            </a:r>
            <a:r>
              <a:rPr lang="en-DE" sz="800" dirty="0">
                <a:latin typeface="Helvetica" pitchFamily="2" charset="0"/>
                <a:cs typeface="Calibri" panose="020F0502020204030204" pitchFamily="34" charset="0"/>
              </a:rPr>
              <a:t>s</a:t>
            </a:r>
            <a:r>
              <a:rPr lang="en-DE" sz="800" baseline="30000" dirty="0">
                <a:latin typeface="Helvetica" pitchFamily="2" charset="0"/>
                <a:cs typeface="Calibri" panose="020F0502020204030204" pitchFamily="34" charset="0"/>
              </a:rPr>
              <a:t>-1</a:t>
            </a:r>
          </a:p>
        </p:txBody>
      </p:sp>
      <p:sp>
        <p:nvSpPr>
          <p:cNvPr id="7" name="TextBox 6">
            <a:extLst>
              <a:ext uri="{FF2B5EF4-FFF2-40B4-BE49-F238E27FC236}">
                <a16:creationId xmlns:a16="http://schemas.microsoft.com/office/drawing/2014/main" id="{6DC48368-69CF-5936-E3C1-6422F86ECC6C}"/>
              </a:ext>
            </a:extLst>
          </p:cNvPr>
          <p:cNvSpPr txBox="1"/>
          <p:nvPr/>
        </p:nvSpPr>
        <p:spPr>
          <a:xfrm>
            <a:off x="5530995" y="5045646"/>
            <a:ext cx="1880643" cy="215444"/>
          </a:xfrm>
          <a:prstGeom prst="rect">
            <a:avLst/>
          </a:prstGeom>
          <a:solidFill>
            <a:schemeClr val="bg1"/>
          </a:solidFill>
        </p:spPr>
        <p:txBody>
          <a:bodyPr wrap="none" rtlCol="0">
            <a:spAutoFit/>
          </a:bodyPr>
          <a:lstStyle/>
          <a:p>
            <a:r>
              <a:rPr lang="en-GB" sz="800" dirty="0">
                <a:latin typeface="Helvetica" pitchFamily="2" charset="0"/>
                <a:cs typeface="Calibri" panose="020F0502020204030204" pitchFamily="34" charset="0"/>
              </a:rPr>
              <a:t>MAE SID velocity (</a:t>
            </a:r>
            <a:r>
              <a:rPr lang="en-GB" sz="800" dirty="0" err="1">
                <a:latin typeface="Helvetica" pitchFamily="2" charset="0"/>
                <a:cs typeface="Calibri" panose="020F0502020204030204" pitchFamily="34" charset="0"/>
              </a:rPr>
              <a:t>fcst</a:t>
            </a:r>
            <a:r>
              <a:rPr lang="en-GB" sz="800" dirty="0">
                <a:latin typeface="Helvetica" pitchFamily="2" charset="0"/>
                <a:cs typeface="Calibri" panose="020F0502020204030204" pitchFamily="34" charset="0"/>
              </a:rPr>
              <a:t> vs. obs.), m</a:t>
            </a:r>
            <a:r>
              <a:rPr lang="en-DE" sz="800" dirty="0">
                <a:latin typeface="Helvetica" pitchFamily="2" charset="0"/>
                <a:cs typeface="Calibri" panose="020F0502020204030204" pitchFamily="34" charset="0"/>
              </a:rPr>
              <a:t>s</a:t>
            </a:r>
            <a:r>
              <a:rPr lang="en-DE" sz="800" baseline="30000" dirty="0">
                <a:latin typeface="Helvetica" pitchFamily="2" charset="0"/>
                <a:cs typeface="Calibri" panose="020F0502020204030204" pitchFamily="34" charset="0"/>
              </a:rPr>
              <a:t>-1</a:t>
            </a:r>
          </a:p>
        </p:txBody>
      </p:sp>
      <p:sp>
        <p:nvSpPr>
          <p:cNvPr id="8" name="TextBox 7">
            <a:extLst>
              <a:ext uri="{FF2B5EF4-FFF2-40B4-BE49-F238E27FC236}">
                <a16:creationId xmlns:a16="http://schemas.microsoft.com/office/drawing/2014/main" id="{CD7E5A5B-CFB2-649D-AC04-D613AA45DE65}"/>
              </a:ext>
            </a:extLst>
          </p:cNvPr>
          <p:cNvSpPr txBox="1"/>
          <p:nvPr/>
        </p:nvSpPr>
        <p:spPr>
          <a:xfrm>
            <a:off x="2085949" y="5041634"/>
            <a:ext cx="1880643" cy="215444"/>
          </a:xfrm>
          <a:prstGeom prst="rect">
            <a:avLst/>
          </a:prstGeom>
          <a:solidFill>
            <a:schemeClr val="bg1"/>
          </a:solidFill>
        </p:spPr>
        <p:txBody>
          <a:bodyPr wrap="none" rtlCol="0">
            <a:spAutoFit/>
          </a:bodyPr>
          <a:lstStyle/>
          <a:p>
            <a:r>
              <a:rPr lang="en-GB" sz="800" dirty="0">
                <a:latin typeface="Helvetica" pitchFamily="2" charset="0"/>
                <a:cs typeface="Calibri" panose="020F0502020204030204" pitchFamily="34" charset="0"/>
              </a:rPr>
              <a:t>MAE SID velocity (</a:t>
            </a:r>
            <a:r>
              <a:rPr lang="en-GB" sz="800" dirty="0" err="1">
                <a:latin typeface="Helvetica" pitchFamily="2" charset="0"/>
                <a:cs typeface="Calibri" panose="020F0502020204030204" pitchFamily="34" charset="0"/>
              </a:rPr>
              <a:t>fcst</a:t>
            </a:r>
            <a:r>
              <a:rPr lang="en-GB" sz="800" dirty="0">
                <a:latin typeface="Helvetica" pitchFamily="2" charset="0"/>
                <a:cs typeface="Calibri" panose="020F0502020204030204" pitchFamily="34" charset="0"/>
              </a:rPr>
              <a:t> vs. obs.), m</a:t>
            </a:r>
            <a:r>
              <a:rPr lang="en-DE" sz="800" dirty="0">
                <a:latin typeface="Helvetica" pitchFamily="2" charset="0"/>
                <a:cs typeface="Calibri" panose="020F0502020204030204" pitchFamily="34" charset="0"/>
              </a:rPr>
              <a:t>s</a:t>
            </a:r>
            <a:r>
              <a:rPr lang="en-DE" sz="800" baseline="30000" dirty="0">
                <a:latin typeface="Helvetica" pitchFamily="2" charset="0"/>
                <a:cs typeface="Calibri" panose="020F0502020204030204" pitchFamily="34" charset="0"/>
              </a:rPr>
              <a:t>-1</a:t>
            </a:r>
          </a:p>
        </p:txBody>
      </p:sp>
      <p:cxnSp>
        <p:nvCxnSpPr>
          <p:cNvPr id="3" name="Gerade Verbindung 19">
            <a:extLst>
              <a:ext uri="{FF2B5EF4-FFF2-40B4-BE49-F238E27FC236}">
                <a16:creationId xmlns:a16="http://schemas.microsoft.com/office/drawing/2014/main" id="{218B6005-6EA9-7C41-7A1B-EB476BFD0F84}"/>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10" name="TextBox 9">
            <a:extLst>
              <a:ext uri="{FF2B5EF4-FFF2-40B4-BE49-F238E27FC236}">
                <a16:creationId xmlns:a16="http://schemas.microsoft.com/office/drawing/2014/main" id="{94CA1320-9813-1A91-D88B-5C87D5326280}"/>
              </a:ext>
            </a:extLst>
          </p:cNvPr>
          <p:cNvSpPr txBox="1"/>
          <p:nvPr/>
        </p:nvSpPr>
        <p:spPr>
          <a:xfrm>
            <a:off x="90236" y="5890883"/>
            <a:ext cx="8488280" cy="738664"/>
          </a:xfrm>
          <a:prstGeom prst="rect">
            <a:avLst/>
          </a:prstGeom>
          <a:noFill/>
        </p:spPr>
        <p:txBody>
          <a:bodyPr wrap="square">
            <a:spAutoFit/>
          </a:bodyPr>
          <a:lstStyle/>
          <a:p>
            <a:pPr>
              <a:defRPr/>
            </a:pPr>
            <a:r>
              <a:rPr lang="en-GB" sz="1400" dirty="0">
                <a:solidFill>
                  <a:schemeClr val="tx2"/>
                </a:solidFill>
                <a:latin typeface="Calibri" panose="020F0502020204030204" pitchFamily="34" charset="0"/>
                <a:cs typeface="Calibri" panose="020F0502020204030204" pitchFamily="34" charset="0"/>
              </a:rPr>
              <a:t>The simulations were performed with resources provided by the North-German Supercomputing Alliance (HLRN)</a:t>
            </a:r>
          </a:p>
          <a:p>
            <a:pPr>
              <a:defRPr/>
            </a:pPr>
            <a:r>
              <a:rPr lang="en-GB" sz="1400" dirty="0">
                <a:solidFill>
                  <a:schemeClr val="tx2"/>
                </a:solidFill>
                <a:latin typeface="Calibri" panose="020F0502020204030204" pitchFamily="34" charset="0"/>
                <a:cs typeface="Calibri" panose="020F0502020204030204" pitchFamily="34" charset="0"/>
              </a:rPr>
              <a:t>and by the German Climate Computing Centre (DKRZ)</a:t>
            </a:r>
          </a:p>
          <a:p>
            <a:pPr>
              <a:defRPr/>
            </a:pPr>
            <a:endParaRPr lang="en-GB" sz="1400" dirty="0">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0170911-4A72-55D3-0D76-167E7ED60D00}"/>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10</a:t>
            </a:fld>
            <a:endParaRPr lang="de-DE" sz="1600" dirty="0">
              <a:latin typeface="Calibri" panose="020F0502020204030204" pitchFamily="34" charset="0"/>
              <a:cs typeface="Calibri" panose="020F0502020204030204" pitchFamily="34" charset="0"/>
            </a:endParaRPr>
          </a:p>
        </p:txBody>
      </p:sp>
      <p:sp>
        <p:nvSpPr>
          <p:cNvPr id="13" name="Footer Placeholder 1">
            <a:extLst>
              <a:ext uri="{FF2B5EF4-FFF2-40B4-BE49-F238E27FC236}">
                <a16:creationId xmlns:a16="http://schemas.microsoft.com/office/drawing/2014/main" id="{7815921D-AC22-4A3F-D421-EE6924B13F1E}"/>
              </a:ext>
            </a:extLst>
          </p:cNvPr>
          <p:cNvSpPr txBox="1">
            <a:spLocks/>
          </p:cNvSpPr>
          <p:nvPr/>
        </p:nvSpPr>
        <p:spPr>
          <a:xfrm>
            <a:off x="2581471" y="6550156"/>
            <a:ext cx="5711878" cy="307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sz="1400" dirty="0">
                <a:latin typeface="Calibri" panose="020F0502020204030204" pitchFamily="34" charset="0"/>
                <a:cs typeface="Calibri" panose="020F0502020204030204" pitchFamily="34" charset="0"/>
              </a:rPr>
              <a:t>                    EGU GA  Vienna (Austria)  26.04.2023</a:t>
            </a:r>
          </a:p>
        </p:txBody>
      </p:sp>
    </p:spTree>
    <p:extLst>
      <p:ext uri="{BB962C8B-B14F-4D97-AF65-F5344CB8AC3E}">
        <p14:creationId xmlns:p14="http://schemas.microsoft.com/office/powerpoint/2010/main" val="313928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0087-6412-E74C-817E-F8A12839A89D}"/>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DA: </a:t>
            </a:r>
            <a:r>
              <a:rPr lang="en-GB" b="0" dirty="0">
                <a:solidFill>
                  <a:srgbClr val="002060"/>
                </a:solidFill>
                <a:latin typeface="Calibri"/>
                <a:cs typeface="Calibri"/>
              </a:rPr>
              <a:t>AWI-CPS2.1 2018 test example – </a:t>
            </a:r>
            <a:r>
              <a:rPr lang="en-GB" b="0" dirty="0" err="1">
                <a:solidFill>
                  <a:srgbClr val="002060"/>
                </a:solidFill>
                <a:latin typeface="Calibri"/>
                <a:cs typeface="Calibri"/>
              </a:rPr>
              <a:t>SIDrift</a:t>
            </a:r>
            <a:r>
              <a:rPr lang="en-GB" b="0" dirty="0">
                <a:solidFill>
                  <a:srgbClr val="002060"/>
                </a:solidFill>
                <a:latin typeface="Calibri"/>
                <a:cs typeface="Calibri"/>
              </a:rPr>
              <a:t> velocity</a:t>
            </a:r>
            <a:r>
              <a:rPr lang="en-GB" sz="1800" b="0" dirty="0">
                <a:solidFill>
                  <a:srgbClr val="002060"/>
                </a:solidFill>
                <a:latin typeface="Calibri"/>
                <a:cs typeface="Calibri"/>
              </a:rPr>
              <a:t>   </a:t>
            </a:r>
            <a:endParaRPr lang="de-DE" sz="1800" b="0" dirty="0">
              <a:solidFill>
                <a:srgbClr val="002060"/>
              </a:solidFill>
            </a:endParaRPr>
          </a:p>
        </p:txBody>
      </p:sp>
      <p:sp>
        <p:nvSpPr>
          <p:cNvPr id="20" name="TextBox 19">
            <a:extLst>
              <a:ext uri="{FF2B5EF4-FFF2-40B4-BE49-F238E27FC236}">
                <a16:creationId xmlns:a16="http://schemas.microsoft.com/office/drawing/2014/main" id="{FA6B58F2-863A-441C-9776-5845F75700E3}"/>
              </a:ext>
            </a:extLst>
          </p:cNvPr>
          <p:cNvSpPr txBox="1"/>
          <p:nvPr/>
        </p:nvSpPr>
        <p:spPr>
          <a:xfrm>
            <a:off x="2264412" y="5228130"/>
            <a:ext cx="1269899"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 nudging</a:t>
            </a:r>
          </a:p>
        </p:txBody>
      </p:sp>
      <p:sp>
        <p:nvSpPr>
          <p:cNvPr id="21" name="TextBox 20">
            <a:extLst>
              <a:ext uri="{FF2B5EF4-FFF2-40B4-BE49-F238E27FC236}">
                <a16:creationId xmlns:a16="http://schemas.microsoft.com/office/drawing/2014/main" id="{0B0D946D-FD0F-5462-5B89-100799AB56A5}"/>
              </a:ext>
            </a:extLst>
          </p:cNvPr>
          <p:cNvSpPr txBox="1"/>
          <p:nvPr/>
        </p:nvSpPr>
        <p:spPr>
          <a:xfrm>
            <a:off x="5636112" y="5239841"/>
            <a:ext cx="1601721"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ithout  nudging</a:t>
            </a:r>
          </a:p>
        </p:txBody>
      </p:sp>
      <p:sp>
        <p:nvSpPr>
          <p:cNvPr id="12" name="TextBox 11">
            <a:extLst>
              <a:ext uri="{FF2B5EF4-FFF2-40B4-BE49-F238E27FC236}">
                <a16:creationId xmlns:a16="http://schemas.microsoft.com/office/drawing/2014/main" id="{11F9D53B-E0B1-FF7D-0385-9908C0E2DC0C}"/>
              </a:ext>
            </a:extLst>
          </p:cNvPr>
          <p:cNvSpPr txBox="1"/>
          <p:nvPr/>
        </p:nvSpPr>
        <p:spPr>
          <a:xfrm>
            <a:off x="1682752" y="759930"/>
            <a:ext cx="6089744" cy="369332"/>
          </a:xfrm>
          <a:prstGeom prst="rect">
            <a:avLst/>
          </a:prstGeom>
          <a:noFill/>
        </p:spPr>
        <p:txBody>
          <a:bodyPr wrap="none" rtlCol="0">
            <a:spAutoFit/>
          </a:bodyPr>
          <a:lstStyle/>
          <a:p>
            <a:r>
              <a:rPr lang="en-DE" dirty="0">
                <a:latin typeface="Calibri" panose="020F0502020204030204" pitchFamily="34" charset="0"/>
                <a:cs typeface="Calibri" panose="020F0502020204030204" pitchFamily="34" charset="0"/>
              </a:rPr>
              <a:t>Velocity: annual mean absolute estimates of the DA increment </a:t>
            </a:r>
          </a:p>
        </p:txBody>
      </p:sp>
      <p:sp>
        <p:nvSpPr>
          <p:cNvPr id="4" name="TextBox 3">
            <a:extLst>
              <a:ext uri="{FF2B5EF4-FFF2-40B4-BE49-F238E27FC236}">
                <a16:creationId xmlns:a16="http://schemas.microsoft.com/office/drawing/2014/main" id="{DA30F029-59DD-C91F-645D-068310A754A5}"/>
              </a:ext>
            </a:extLst>
          </p:cNvPr>
          <p:cNvSpPr txBox="1"/>
          <p:nvPr/>
        </p:nvSpPr>
        <p:spPr>
          <a:xfrm>
            <a:off x="6728766" y="4996993"/>
            <a:ext cx="381836" cy="215444"/>
          </a:xfrm>
          <a:prstGeom prst="rect">
            <a:avLst/>
          </a:prstGeom>
          <a:solidFill>
            <a:schemeClr val="bg1"/>
          </a:solidFill>
        </p:spPr>
        <p:txBody>
          <a:bodyPr wrap="none" rtlCol="0">
            <a:spAutoFit/>
          </a:bodyPr>
          <a:lstStyle/>
          <a:p>
            <a:r>
              <a:rPr lang="en-GB" sz="800" dirty="0">
                <a:latin typeface="Helvetica" pitchFamily="2" charset="0"/>
                <a:cs typeface="Calibri" panose="020F0502020204030204" pitchFamily="34" charset="0"/>
              </a:rPr>
              <a:t>m</a:t>
            </a:r>
            <a:r>
              <a:rPr lang="en-DE" sz="800" dirty="0">
                <a:latin typeface="Helvetica" pitchFamily="2" charset="0"/>
                <a:cs typeface="Calibri" panose="020F0502020204030204" pitchFamily="34" charset="0"/>
              </a:rPr>
              <a:t>s</a:t>
            </a:r>
            <a:r>
              <a:rPr lang="en-DE" sz="800" baseline="30000" dirty="0">
                <a:latin typeface="Helvetica" pitchFamily="2" charset="0"/>
                <a:cs typeface="Calibri" panose="020F0502020204030204" pitchFamily="34" charset="0"/>
              </a:rPr>
              <a:t>-1</a:t>
            </a:r>
          </a:p>
        </p:txBody>
      </p:sp>
      <p:pic>
        <p:nvPicPr>
          <p:cNvPr id="5" name="Picture 4">
            <a:extLst>
              <a:ext uri="{FF2B5EF4-FFF2-40B4-BE49-F238E27FC236}">
                <a16:creationId xmlns:a16="http://schemas.microsoft.com/office/drawing/2014/main" id="{BF9D9F61-23A3-63E2-9C0C-30ABB4314D68}"/>
              </a:ext>
            </a:extLst>
          </p:cNvPr>
          <p:cNvPicPr>
            <a:picLocks noChangeAspect="1"/>
          </p:cNvPicPr>
          <p:nvPr/>
        </p:nvPicPr>
        <p:blipFill>
          <a:blip r:embed="rId3"/>
          <a:stretch>
            <a:fillRect/>
          </a:stretch>
        </p:blipFill>
        <p:spPr>
          <a:xfrm>
            <a:off x="1069200" y="1321200"/>
            <a:ext cx="3503633" cy="3852000"/>
          </a:xfrm>
          <a:prstGeom prst="rect">
            <a:avLst/>
          </a:prstGeom>
        </p:spPr>
      </p:pic>
      <p:pic>
        <p:nvPicPr>
          <p:cNvPr id="6" name="Picture 5">
            <a:extLst>
              <a:ext uri="{FF2B5EF4-FFF2-40B4-BE49-F238E27FC236}">
                <a16:creationId xmlns:a16="http://schemas.microsoft.com/office/drawing/2014/main" id="{35842D02-79F4-CA96-E73A-1CD3AFB5C9A9}"/>
              </a:ext>
            </a:extLst>
          </p:cNvPr>
          <p:cNvPicPr>
            <a:picLocks noChangeAspect="1"/>
          </p:cNvPicPr>
          <p:nvPr/>
        </p:nvPicPr>
        <p:blipFill>
          <a:blip r:embed="rId4"/>
          <a:stretch>
            <a:fillRect/>
          </a:stretch>
        </p:blipFill>
        <p:spPr>
          <a:xfrm>
            <a:off x="4600800" y="1321200"/>
            <a:ext cx="3474749" cy="3852000"/>
          </a:xfrm>
          <a:prstGeom prst="rect">
            <a:avLst/>
          </a:prstGeom>
        </p:spPr>
      </p:pic>
      <p:cxnSp>
        <p:nvCxnSpPr>
          <p:cNvPr id="3" name="Gerade Verbindung 19">
            <a:extLst>
              <a:ext uri="{FF2B5EF4-FFF2-40B4-BE49-F238E27FC236}">
                <a16:creationId xmlns:a16="http://schemas.microsoft.com/office/drawing/2014/main" id="{BB0A9B0F-1C04-0FE9-9684-47A649954587}"/>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9" name="TextBox 8">
            <a:extLst>
              <a:ext uri="{FF2B5EF4-FFF2-40B4-BE49-F238E27FC236}">
                <a16:creationId xmlns:a16="http://schemas.microsoft.com/office/drawing/2014/main" id="{4991E71B-B86D-C2A0-A2E7-147FE659BE79}"/>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11</a:t>
            </a:fld>
            <a:endParaRPr lang="de-DE"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39F5517-B370-878E-C10B-A0D9B8D327C6}"/>
              </a:ext>
            </a:extLst>
          </p:cNvPr>
          <p:cNvSpPr txBox="1"/>
          <p:nvPr/>
        </p:nvSpPr>
        <p:spPr>
          <a:xfrm>
            <a:off x="806118" y="1489645"/>
            <a:ext cx="1041182" cy="338554"/>
          </a:xfrm>
          <a:prstGeom prst="rect">
            <a:avLst/>
          </a:prstGeom>
          <a:noFill/>
        </p:spPr>
        <p:txBody>
          <a:bodyPr wrap="none" rtlCol="0">
            <a:spAutoFit/>
          </a:bodyPr>
          <a:lstStyle/>
          <a:p>
            <a:r>
              <a:rPr lang="en-DE" sz="1600" dirty="0">
                <a:latin typeface="Calibri" panose="020F0502020204030204" pitchFamily="34" charset="0"/>
                <a:cs typeface="Calibri" panose="020F0502020204030204" pitchFamily="34" charset="0"/>
              </a:rPr>
              <a:t>decreased</a:t>
            </a:r>
          </a:p>
        </p:txBody>
      </p:sp>
      <p:sp>
        <p:nvSpPr>
          <p:cNvPr id="11" name="Footer Placeholder 1">
            <a:extLst>
              <a:ext uri="{FF2B5EF4-FFF2-40B4-BE49-F238E27FC236}">
                <a16:creationId xmlns:a16="http://schemas.microsoft.com/office/drawing/2014/main" id="{5B085A9E-CEAC-A724-5A1D-EE7126BAB3A0}"/>
              </a:ext>
            </a:extLst>
          </p:cNvPr>
          <p:cNvSpPr txBox="1">
            <a:spLocks/>
          </p:cNvSpPr>
          <p:nvPr/>
        </p:nvSpPr>
        <p:spPr>
          <a:xfrm>
            <a:off x="2581471" y="6550156"/>
            <a:ext cx="5711878" cy="307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sz="1400" dirty="0">
                <a:latin typeface="Calibri" panose="020F0502020204030204" pitchFamily="34" charset="0"/>
                <a:cs typeface="Calibri" panose="020F0502020204030204" pitchFamily="34" charset="0"/>
              </a:rPr>
              <a:t>                    EGU GA  Vienna (Austria)  26.04.2023</a:t>
            </a:r>
          </a:p>
        </p:txBody>
      </p:sp>
    </p:spTree>
    <p:extLst>
      <p:ext uri="{BB962C8B-B14F-4D97-AF65-F5344CB8AC3E}">
        <p14:creationId xmlns:p14="http://schemas.microsoft.com/office/powerpoint/2010/main" val="1565384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0087-6412-E74C-817E-F8A12839A89D}"/>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DA: </a:t>
            </a:r>
            <a:r>
              <a:rPr lang="en-GB" b="0" dirty="0">
                <a:solidFill>
                  <a:srgbClr val="002060"/>
                </a:solidFill>
                <a:latin typeface="Calibri"/>
                <a:cs typeface="Calibri"/>
              </a:rPr>
              <a:t>AWI-CPS2.1 2018 test example – SIC and SIT</a:t>
            </a:r>
            <a:r>
              <a:rPr lang="en-GB" sz="1800" b="0" dirty="0">
                <a:solidFill>
                  <a:srgbClr val="002060"/>
                </a:solidFill>
                <a:latin typeface="Calibri"/>
                <a:cs typeface="Calibri"/>
              </a:rPr>
              <a:t>   </a:t>
            </a:r>
            <a:endParaRPr lang="de-DE" sz="1800" b="0" dirty="0">
              <a:solidFill>
                <a:srgbClr val="002060"/>
              </a:solidFill>
            </a:endParaRPr>
          </a:p>
        </p:txBody>
      </p:sp>
      <p:pic>
        <p:nvPicPr>
          <p:cNvPr id="18" name="Picture 17">
            <a:extLst>
              <a:ext uri="{FF2B5EF4-FFF2-40B4-BE49-F238E27FC236}">
                <a16:creationId xmlns:a16="http://schemas.microsoft.com/office/drawing/2014/main" id="{01E08E81-A1BE-085A-C8C4-8F21277C3E88}"/>
              </a:ext>
            </a:extLst>
          </p:cNvPr>
          <p:cNvPicPr>
            <a:picLocks noChangeAspect="1"/>
          </p:cNvPicPr>
          <p:nvPr/>
        </p:nvPicPr>
        <p:blipFill>
          <a:blip r:embed="rId3"/>
          <a:stretch>
            <a:fillRect/>
          </a:stretch>
        </p:blipFill>
        <p:spPr>
          <a:xfrm>
            <a:off x="1772401" y="549002"/>
            <a:ext cx="2760321" cy="3060000"/>
          </a:xfrm>
          <a:prstGeom prst="rect">
            <a:avLst/>
          </a:prstGeom>
        </p:spPr>
      </p:pic>
      <p:pic>
        <p:nvPicPr>
          <p:cNvPr id="19" name="Picture 18">
            <a:extLst>
              <a:ext uri="{FF2B5EF4-FFF2-40B4-BE49-F238E27FC236}">
                <a16:creationId xmlns:a16="http://schemas.microsoft.com/office/drawing/2014/main" id="{14CBB288-F3E1-0193-6505-0CAC899C6F97}"/>
              </a:ext>
            </a:extLst>
          </p:cNvPr>
          <p:cNvPicPr>
            <a:picLocks noChangeAspect="1"/>
          </p:cNvPicPr>
          <p:nvPr/>
        </p:nvPicPr>
        <p:blipFill>
          <a:blip r:embed="rId4"/>
          <a:stretch>
            <a:fillRect/>
          </a:stretch>
        </p:blipFill>
        <p:spPr>
          <a:xfrm>
            <a:off x="4774162" y="548990"/>
            <a:ext cx="2761862" cy="3060000"/>
          </a:xfrm>
          <a:prstGeom prst="rect">
            <a:avLst/>
          </a:prstGeom>
        </p:spPr>
      </p:pic>
      <p:sp>
        <p:nvSpPr>
          <p:cNvPr id="20" name="TextBox 19">
            <a:extLst>
              <a:ext uri="{FF2B5EF4-FFF2-40B4-BE49-F238E27FC236}">
                <a16:creationId xmlns:a16="http://schemas.microsoft.com/office/drawing/2014/main" id="{FA6B58F2-863A-441C-9776-5845F75700E3}"/>
              </a:ext>
            </a:extLst>
          </p:cNvPr>
          <p:cNvSpPr txBox="1"/>
          <p:nvPr/>
        </p:nvSpPr>
        <p:spPr>
          <a:xfrm>
            <a:off x="2430491" y="6567572"/>
            <a:ext cx="1269899"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 nudging</a:t>
            </a:r>
          </a:p>
        </p:txBody>
      </p:sp>
      <p:sp>
        <p:nvSpPr>
          <p:cNvPr id="21" name="TextBox 20">
            <a:extLst>
              <a:ext uri="{FF2B5EF4-FFF2-40B4-BE49-F238E27FC236}">
                <a16:creationId xmlns:a16="http://schemas.microsoft.com/office/drawing/2014/main" id="{0B0D946D-FD0F-5462-5B89-100799AB56A5}"/>
              </a:ext>
            </a:extLst>
          </p:cNvPr>
          <p:cNvSpPr txBox="1"/>
          <p:nvPr/>
        </p:nvSpPr>
        <p:spPr>
          <a:xfrm>
            <a:off x="5443611" y="6575350"/>
            <a:ext cx="1601721"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ithout  nudging</a:t>
            </a:r>
          </a:p>
        </p:txBody>
      </p:sp>
      <p:pic>
        <p:nvPicPr>
          <p:cNvPr id="5" name="Picture 4">
            <a:extLst>
              <a:ext uri="{FF2B5EF4-FFF2-40B4-BE49-F238E27FC236}">
                <a16:creationId xmlns:a16="http://schemas.microsoft.com/office/drawing/2014/main" id="{04EC01E0-5F3F-58F8-6CA9-59D3A8DFDB02}"/>
              </a:ext>
            </a:extLst>
          </p:cNvPr>
          <p:cNvPicPr>
            <a:picLocks noChangeAspect="1"/>
          </p:cNvPicPr>
          <p:nvPr/>
        </p:nvPicPr>
        <p:blipFill>
          <a:blip r:embed="rId5"/>
          <a:stretch>
            <a:fillRect/>
          </a:stretch>
        </p:blipFill>
        <p:spPr>
          <a:xfrm>
            <a:off x="4787313" y="561022"/>
            <a:ext cx="2781832" cy="3060000"/>
          </a:xfrm>
          <a:prstGeom prst="rect">
            <a:avLst/>
          </a:prstGeom>
        </p:spPr>
      </p:pic>
      <p:sp>
        <p:nvSpPr>
          <p:cNvPr id="3" name="TextBox 2">
            <a:extLst>
              <a:ext uri="{FF2B5EF4-FFF2-40B4-BE49-F238E27FC236}">
                <a16:creationId xmlns:a16="http://schemas.microsoft.com/office/drawing/2014/main" id="{8FC88273-7669-F9A8-E52F-6EFBA9E2966D}"/>
              </a:ext>
            </a:extLst>
          </p:cNvPr>
          <p:cNvSpPr txBox="1"/>
          <p:nvPr/>
        </p:nvSpPr>
        <p:spPr>
          <a:xfrm>
            <a:off x="180471" y="642615"/>
            <a:ext cx="1725537" cy="338554"/>
          </a:xfrm>
          <a:prstGeom prst="rect">
            <a:avLst/>
          </a:prstGeom>
          <a:noFill/>
        </p:spPr>
        <p:txBody>
          <a:bodyPr wrap="none" rtlCol="0">
            <a:spAutoFit/>
          </a:bodyPr>
          <a:lstStyle/>
          <a:p>
            <a:r>
              <a:rPr lang="en-DE" sz="1600" dirty="0">
                <a:latin typeface="Calibri" panose="020F0502020204030204" pitchFamily="34" charset="0"/>
                <a:cs typeface="Calibri" panose="020F0502020204030204" pitchFamily="34" charset="0"/>
              </a:rPr>
              <a:t>SIC DA increament</a:t>
            </a:r>
          </a:p>
        </p:txBody>
      </p:sp>
      <p:pic>
        <p:nvPicPr>
          <p:cNvPr id="8" name="Picture 7">
            <a:extLst>
              <a:ext uri="{FF2B5EF4-FFF2-40B4-BE49-F238E27FC236}">
                <a16:creationId xmlns:a16="http://schemas.microsoft.com/office/drawing/2014/main" id="{2968F41E-968F-31C9-5B17-F4857500D232}"/>
              </a:ext>
            </a:extLst>
          </p:cNvPr>
          <p:cNvPicPr>
            <a:picLocks noChangeAspect="1"/>
          </p:cNvPicPr>
          <p:nvPr/>
        </p:nvPicPr>
        <p:blipFill>
          <a:blip r:embed="rId6"/>
          <a:stretch>
            <a:fillRect/>
          </a:stretch>
        </p:blipFill>
        <p:spPr>
          <a:xfrm>
            <a:off x="1788735" y="3598372"/>
            <a:ext cx="2783265" cy="3060000"/>
          </a:xfrm>
          <a:prstGeom prst="rect">
            <a:avLst/>
          </a:prstGeom>
        </p:spPr>
      </p:pic>
      <p:pic>
        <p:nvPicPr>
          <p:cNvPr id="12" name="Picture 11">
            <a:extLst>
              <a:ext uri="{FF2B5EF4-FFF2-40B4-BE49-F238E27FC236}">
                <a16:creationId xmlns:a16="http://schemas.microsoft.com/office/drawing/2014/main" id="{70C115AD-DD19-C8B0-D59A-5BDA29CBF16B}"/>
              </a:ext>
            </a:extLst>
          </p:cNvPr>
          <p:cNvPicPr>
            <a:picLocks noChangeAspect="1"/>
          </p:cNvPicPr>
          <p:nvPr/>
        </p:nvPicPr>
        <p:blipFill>
          <a:blip r:embed="rId7"/>
          <a:stretch>
            <a:fillRect/>
          </a:stretch>
        </p:blipFill>
        <p:spPr>
          <a:xfrm>
            <a:off x="4857164" y="3598372"/>
            <a:ext cx="2774613" cy="3060000"/>
          </a:xfrm>
          <a:prstGeom prst="rect">
            <a:avLst/>
          </a:prstGeom>
        </p:spPr>
      </p:pic>
      <p:sp>
        <p:nvSpPr>
          <p:cNvPr id="7" name="TextBox 6">
            <a:extLst>
              <a:ext uri="{FF2B5EF4-FFF2-40B4-BE49-F238E27FC236}">
                <a16:creationId xmlns:a16="http://schemas.microsoft.com/office/drawing/2014/main" id="{9B8C2472-93B7-750C-BF14-45DB8B05A438}"/>
              </a:ext>
            </a:extLst>
          </p:cNvPr>
          <p:cNvSpPr txBox="1"/>
          <p:nvPr/>
        </p:nvSpPr>
        <p:spPr>
          <a:xfrm>
            <a:off x="212554" y="3562276"/>
            <a:ext cx="1725538" cy="1323439"/>
          </a:xfrm>
          <a:prstGeom prst="rect">
            <a:avLst/>
          </a:prstGeom>
          <a:noFill/>
        </p:spPr>
        <p:txBody>
          <a:bodyPr wrap="square" rtlCol="0">
            <a:spAutoFit/>
          </a:bodyPr>
          <a:lstStyle/>
          <a:p>
            <a:r>
              <a:rPr lang="en-DE" sz="1600" dirty="0">
                <a:latin typeface="Calibri" panose="020F0502020204030204" pitchFamily="34" charset="0"/>
                <a:cs typeface="Calibri" panose="020F0502020204030204" pitchFamily="34" charset="0"/>
              </a:rPr>
              <a:t>SIT DA increament</a:t>
            </a:r>
          </a:p>
          <a:p>
            <a:endParaRPr lang="en-DE"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d</a:t>
            </a:r>
            <a:r>
              <a:rPr lang="en-DE" sz="1600" dirty="0">
                <a:latin typeface="Calibri" panose="020F0502020204030204" pitchFamily="34" charset="0"/>
                <a:cs typeface="Calibri" panose="020F0502020204030204" pitchFamily="34" charset="0"/>
              </a:rPr>
              <a:t>ecreased in case of nudging the winds</a:t>
            </a:r>
          </a:p>
        </p:txBody>
      </p:sp>
      <p:sp>
        <p:nvSpPr>
          <p:cNvPr id="14" name="TextBox 13">
            <a:extLst>
              <a:ext uri="{FF2B5EF4-FFF2-40B4-BE49-F238E27FC236}">
                <a16:creationId xmlns:a16="http://schemas.microsoft.com/office/drawing/2014/main" id="{680ED57B-EA8E-77FC-E1A4-964345C8801D}"/>
              </a:ext>
            </a:extLst>
          </p:cNvPr>
          <p:cNvSpPr txBox="1"/>
          <p:nvPr/>
        </p:nvSpPr>
        <p:spPr>
          <a:xfrm>
            <a:off x="3641595" y="2839453"/>
            <a:ext cx="877741" cy="307777"/>
          </a:xfrm>
          <a:prstGeom prst="rect">
            <a:avLst/>
          </a:prstGeom>
          <a:solidFill>
            <a:schemeClr val="bg1"/>
          </a:solidFill>
        </p:spPr>
        <p:txBody>
          <a:bodyPr wrap="none" rtlCol="0">
            <a:spAutoFit/>
          </a:bodyPr>
          <a:lstStyle/>
          <a:p>
            <a:r>
              <a:rPr lang="en-DE" sz="1400" dirty="0">
                <a:latin typeface="Calibri" panose="020F0502020204030204" pitchFamily="34" charset="0"/>
                <a:cs typeface="Calibri" panose="020F0502020204030204" pitchFamily="34" charset="0"/>
              </a:rPr>
              <a:t>31 March</a:t>
            </a:r>
          </a:p>
        </p:txBody>
      </p:sp>
      <p:sp>
        <p:nvSpPr>
          <p:cNvPr id="13" name="TextBox 12">
            <a:extLst>
              <a:ext uri="{FF2B5EF4-FFF2-40B4-BE49-F238E27FC236}">
                <a16:creationId xmlns:a16="http://schemas.microsoft.com/office/drawing/2014/main" id="{E47C546D-824E-ACD7-4343-B33418A88268}"/>
              </a:ext>
            </a:extLst>
          </p:cNvPr>
          <p:cNvSpPr txBox="1"/>
          <p:nvPr/>
        </p:nvSpPr>
        <p:spPr>
          <a:xfrm>
            <a:off x="180471" y="1455821"/>
            <a:ext cx="1524129" cy="830997"/>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Annual M</a:t>
            </a:r>
            <a:r>
              <a:rPr lang="en-DE" sz="1600" dirty="0">
                <a:latin typeface="Calibri" panose="020F0502020204030204" pitchFamily="34" charset="0"/>
                <a:cs typeface="Calibri" panose="020F0502020204030204" pitchFamily="34" charset="0"/>
              </a:rPr>
              <a:t>ean absolute</a:t>
            </a:r>
          </a:p>
          <a:p>
            <a:r>
              <a:rPr lang="en-DE" sz="1600" dirty="0">
                <a:latin typeface="Calibri" panose="020F0502020204030204" pitchFamily="34" charset="0"/>
                <a:cs typeface="Calibri" panose="020F0502020204030204" pitchFamily="34" charset="0"/>
              </a:rPr>
              <a:t>estimates</a:t>
            </a:r>
          </a:p>
        </p:txBody>
      </p:sp>
      <p:pic>
        <p:nvPicPr>
          <p:cNvPr id="6" name="Picture 5">
            <a:extLst>
              <a:ext uri="{FF2B5EF4-FFF2-40B4-BE49-F238E27FC236}">
                <a16:creationId xmlns:a16="http://schemas.microsoft.com/office/drawing/2014/main" id="{B0652EA5-5572-AE37-3EE1-D3277E351871}"/>
              </a:ext>
            </a:extLst>
          </p:cNvPr>
          <p:cNvPicPr>
            <a:picLocks noChangeAspect="1"/>
          </p:cNvPicPr>
          <p:nvPr/>
        </p:nvPicPr>
        <p:blipFill>
          <a:blip r:embed="rId8"/>
          <a:stretch>
            <a:fillRect/>
          </a:stretch>
        </p:blipFill>
        <p:spPr>
          <a:xfrm>
            <a:off x="1767236" y="546360"/>
            <a:ext cx="2759541" cy="3060000"/>
          </a:xfrm>
          <a:prstGeom prst="rect">
            <a:avLst/>
          </a:prstGeom>
        </p:spPr>
      </p:pic>
      <p:cxnSp>
        <p:nvCxnSpPr>
          <p:cNvPr id="4" name="Gerade Verbindung 19">
            <a:extLst>
              <a:ext uri="{FF2B5EF4-FFF2-40B4-BE49-F238E27FC236}">
                <a16:creationId xmlns:a16="http://schemas.microsoft.com/office/drawing/2014/main" id="{77609DE3-3327-4831-2B96-B31C94AB07CE}"/>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10" name="TextBox 9">
            <a:extLst>
              <a:ext uri="{FF2B5EF4-FFF2-40B4-BE49-F238E27FC236}">
                <a16:creationId xmlns:a16="http://schemas.microsoft.com/office/drawing/2014/main" id="{9A27D929-740D-96EB-62D7-EF7C3792B525}"/>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12</a:t>
            </a:fld>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86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8585E99-934D-6AB1-52AE-49B830835160}"/>
              </a:ext>
            </a:extLst>
          </p:cNvPr>
          <p:cNvPicPr>
            <a:picLocks noChangeAspect="1"/>
          </p:cNvPicPr>
          <p:nvPr/>
        </p:nvPicPr>
        <p:blipFill>
          <a:blip r:embed="rId3"/>
          <a:stretch>
            <a:fillRect/>
          </a:stretch>
        </p:blipFill>
        <p:spPr>
          <a:xfrm>
            <a:off x="2831359" y="3581266"/>
            <a:ext cx="2775357" cy="3060000"/>
          </a:xfrm>
          <a:prstGeom prst="rect">
            <a:avLst/>
          </a:prstGeom>
        </p:spPr>
      </p:pic>
      <p:sp>
        <p:nvSpPr>
          <p:cNvPr id="2" name="Title 1">
            <a:extLst>
              <a:ext uri="{FF2B5EF4-FFF2-40B4-BE49-F238E27FC236}">
                <a16:creationId xmlns:a16="http://schemas.microsoft.com/office/drawing/2014/main" id="{B5210087-6412-E74C-817E-F8A12839A89D}"/>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DA: </a:t>
            </a:r>
            <a:r>
              <a:rPr lang="en-GB" b="0" dirty="0">
                <a:solidFill>
                  <a:srgbClr val="002060"/>
                </a:solidFill>
                <a:latin typeface="Calibri"/>
                <a:cs typeface="Calibri"/>
              </a:rPr>
              <a:t>AWI-CPS2.1 2018 test example – SIC and SIT</a:t>
            </a:r>
            <a:r>
              <a:rPr lang="en-GB" sz="1800" b="0" dirty="0">
                <a:solidFill>
                  <a:srgbClr val="002060"/>
                </a:solidFill>
                <a:latin typeface="Calibri"/>
                <a:cs typeface="Calibri"/>
              </a:rPr>
              <a:t>   </a:t>
            </a:r>
            <a:endParaRPr lang="de-DE" sz="1800" b="0" dirty="0">
              <a:solidFill>
                <a:srgbClr val="002060"/>
              </a:solidFill>
            </a:endParaRPr>
          </a:p>
        </p:txBody>
      </p:sp>
      <p:sp>
        <p:nvSpPr>
          <p:cNvPr id="20" name="TextBox 19">
            <a:extLst>
              <a:ext uri="{FF2B5EF4-FFF2-40B4-BE49-F238E27FC236}">
                <a16:creationId xmlns:a16="http://schemas.microsoft.com/office/drawing/2014/main" id="{FA6B58F2-863A-441C-9776-5845F75700E3}"/>
              </a:ext>
            </a:extLst>
          </p:cNvPr>
          <p:cNvSpPr txBox="1"/>
          <p:nvPr/>
        </p:nvSpPr>
        <p:spPr>
          <a:xfrm>
            <a:off x="3489271" y="6567572"/>
            <a:ext cx="1269899"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 nudging</a:t>
            </a:r>
          </a:p>
        </p:txBody>
      </p:sp>
      <p:sp>
        <p:nvSpPr>
          <p:cNvPr id="21" name="TextBox 20">
            <a:extLst>
              <a:ext uri="{FF2B5EF4-FFF2-40B4-BE49-F238E27FC236}">
                <a16:creationId xmlns:a16="http://schemas.microsoft.com/office/drawing/2014/main" id="{0B0D946D-FD0F-5462-5B89-100799AB56A5}"/>
              </a:ext>
            </a:extLst>
          </p:cNvPr>
          <p:cNvSpPr txBox="1"/>
          <p:nvPr/>
        </p:nvSpPr>
        <p:spPr>
          <a:xfrm>
            <a:off x="6454263" y="6575350"/>
            <a:ext cx="1601721"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ithout  nudging</a:t>
            </a:r>
          </a:p>
        </p:txBody>
      </p:sp>
      <p:cxnSp>
        <p:nvCxnSpPr>
          <p:cNvPr id="4" name="Gerade Verbindung 19">
            <a:extLst>
              <a:ext uri="{FF2B5EF4-FFF2-40B4-BE49-F238E27FC236}">
                <a16:creationId xmlns:a16="http://schemas.microsoft.com/office/drawing/2014/main" id="{77609DE3-3327-4831-2B96-B31C94AB07CE}"/>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10" name="TextBox 9">
            <a:extLst>
              <a:ext uri="{FF2B5EF4-FFF2-40B4-BE49-F238E27FC236}">
                <a16:creationId xmlns:a16="http://schemas.microsoft.com/office/drawing/2014/main" id="{9A27D929-740D-96EB-62D7-EF7C3792B525}"/>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13</a:t>
            </a:fld>
            <a:endParaRPr lang="de-DE" sz="16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4E9BD16-B319-A800-2EBF-77AAFF20D7FB}"/>
              </a:ext>
            </a:extLst>
          </p:cNvPr>
          <p:cNvPicPr>
            <a:picLocks noChangeAspect="1"/>
          </p:cNvPicPr>
          <p:nvPr/>
        </p:nvPicPr>
        <p:blipFill>
          <a:blip r:embed="rId4"/>
          <a:stretch>
            <a:fillRect/>
          </a:stretch>
        </p:blipFill>
        <p:spPr>
          <a:xfrm>
            <a:off x="2827526" y="509234"/>
            <a:ext cx="2784675" cy="3060000"/>
          </a:xfrm>
          <a:prstGeom prst="rect">
            <a:avLst/>
          </a:prstGeom>
        </p:spPr>
      </p:pic>
      <p:pic>
        <p:nvPicPr>
          <p:cNvPr id="11" name="Picture 10">
            <a:extLst>
              <a:ext uri="{FF2B5EF4-FFF2-40B4-BE49-F238E27FC236}">
                <a16:creationId xmlns:a16="http://schemas.microsoft.com/office/drawing/2014/main" id="{2EF01163-2752-7C70-C8BE-72AA2C19B2BC}"/>
              </a:ext>
            </a:extLst>
          </p:cNvPr>
          <p:cNvPicPr>
            <a:picLocks noChangeAspect="1"/>
          </p:cNvPicPr>
          <p:nvPr/>
        </p:nvPicPr>
        <p:blipFill>
          <a:blip r:embed="rId5"/>
          <a:stretch>
            <a:fillRect/>
          </a:stretch>
        </p:blipFill>
        <p:spPr>
          <a:xfrm>
            <a:off x="5684346" y="501132"/>
            <a:ext cx="2789755" cy="3060000"/>
          </a:xfrm>
          <a:prstGeom prst="rect">
            <a:avLst/>
          </a:prstGeom>
        </p:spPr>
      </p:pic>
      <p:pic>
        <p:nvPicPr>
          <p:cNvPr id="16" name="Picture 15">
            <a:extLst>
              <a:ext uri="{FF2B5EF4-FFF2-40B4-BE49-F238E27FC236}">
                <a16:creationId xmlns:a16="http://schemas.microsoft.com/office/drawing/2014/main" id="{8932A0D1-7767-EC8D-8686-EBDF5AFF0675}"/>
              </a:ext>
            </a:extLst>
          </p:cNvPr>
          <p:cNvPicPr>
            <a:picLocks noChangeAspect="1"/>
          </p:cNvPicPr>
          <p:nvPr/>
        </p:nvPicPr>
        <p:blipFill>
          <a:blip r:embed="rId6"/>
          <a:stretch>
            <a:fillRect/>
          </a:stretch>
        </p:blipFill>
        <p:spPr>
          <a:xfrm>
            <a:off x="5700463" y="3581266"/>
            <a:ext cx="2760321" cy="3060000"/>
          </a:xfrm>
          <a:prstGeom prst="rect">
            <a:avLst/>
          </a:prstGeom>
        </p:spPr>
      </p:pic>
      <p:sp>
        <p:nvSpPr>
          <p:cNvPr id="17" name="TextBox 16">
            <a:extLst>
              <a:ext uri="{FF2B5EF4-FFF2-40B4-BE49-F238E27FC236}">
                <a16:creationId xmlns:a16="http://schemas.microsoft.com/office/drawing/2014/main" id="{818E60A5-A59D-A53E-3E33-1AF9A94C85EE}"/>
              </a:ext>
            </a:extLst>
          </p:cNvPr>
          <p:cNvSpPr txBox="1"/>
          <p:nvPr/>
        </p:nvSpPr>
        <p:spPr>
          <a:xfrm>
            <a:off x="178794" y="663674"/>
            <a:ext cx="2576587" cy="1200329"/>
          </a:xfrm>
          <a:prstGeom prst="rect">
            <a:avLst/>
          </a:prstGeom>
          <a:noFill/>
        </p:spPr>
        <p:txBody>
          <a:bodyPr wrap="square" rtlCol="0">
            <a:spAutoFit/>
          </a:bodyPr>
          <a:lstStyle/>
          <a:p>
            <a:r>
              <a:rPr lang="en-DE" dirty="0">
                <a:latin typeface="Calibri" panose="020F0502020204030204" pitchFamily="34" charset="0"/>
                <a:cs typeface="Calibri" panose="020F0502020204030204" pitchFamily="34" charset="0"/>
              </a:rPr>
              <a:t>SIC 24h forecast: annual mean absolute deviation from observations</a:t>
            </a:r>
          </a:p>
          <a:p>
            <a:r>
              <a:rPr lang="en-DE" dirty="0">
                <a:latin typeface="Calibri" panose="020F0502020204030204" pitchFamily="34" charset="0"/>
                <a:cs typeface="Calibri" panose="020F0502020204030204" pitchFamily="34" charset="0"/>
              </a:rPr>
              <a:t>(</a:t>
            </a:r>
            <a:r>
              <a:rPr lang="en-GB" sz="1800" dirty="0">
                <a:effectLst/>
                <a:latin typeface="Calibri" panose="020F0502020204030204" pitchFamily="34" charset="0"/>
                <a:cs typeface="Calibri" panose="020F0502020204030204" pitchFamily="34" charset="0"/>
              </a:rPr>
              <a:t>OSI SAF</a:t>
            </a:r>
            <a:r>
              <a:rPr lang="en-DE" dirty="0">
                <a:latin typeface="Calibri" panose="020F0502020204030204" pitchFamily="34" charset="0"/>
                <a:cs typeface="Calibri" panose="020F0502020204030204" pitchFamily="34" charset="0"/>
              </a:rPr>
              <a:t>, </a:t>
            </a:r>
            <a:r>
              <a:rPr lang="en-GB" sz="1800" dirty="0">
                <a:effectLst/>
                <a:latin typeface="Calibri" panose="020F0502020204030204" pitchFamily="34" charset="0"/>
                <a:cs typeface="Calibri" panose="020F0502020204030204" pitchFamily="34" charset="0"/>
              </a:rPr>
              <a:t>CS2SMOS</a:t>
            </a:r>
            <a:r>
              <a:rPr lang="en-DE" dirty="0">
                <a:latin typeface="Calibri" panose="020F0502020204030204" pitchFamily="34" charset="0"/>
                <a:cs typeface="Calibri" panose="020F0502020204030204" pitchFamily="34" charset="0"/>
              </a:rPr>
              <a:t>) </a:t>
            </a:r>
          </a:p>
        </p:txBody>
      </p:sp>
      <p:sp>
        <p:nvSpPr>
          <p:cNvPr id="22" name="Doughnut 21">
            <a:extLst>
              <a:ext uri="{FF2B5EF4-FFF2-40B4-BE49-F238E27FC236}">
                <a16:creationId xmlns:a16="http://schemas.microsoft.com/office/drawing/2014/main" id="{2569777E-E851-1540-0D83-7A48D41CCA5C}"/>
              </a:ext>
            </a:extLst>
          </p:cNvPr>
          <p:cNvSpPr>
            <a:spLocks noChangeAspect="1"/>
          </p:cNvSpPr>
          <p:nvPr/>
        </p:nvSpPr>
        <p:spPr>
          <a:xfrm>
            <a:off x="3416582" y="4752478"/>
            <a:ext cx="621792" cy="612000"/>
          </a:xfrm>
          <a:prstGeom prst="donut">
            <a:avLst>
              <a:gd name="adj" fmla="val 3928"/>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solidFill>
                <a:schemeClr val="tx1"/>
              </a:solidFill>
            </a:endParaRPr>
          </a:p>
        </p:txBody>
      </p:sp>
      <p:sp>
        <p:nvSpPr>
          <p:cNvPr id="23" name="TextBox 22">
            <a:extLst>
              <a:ext uri="{FF2B5EF4-FFF2-40B4-BE49-F238E27FC236}">
                <a16:creationId xmlns:a16="http://schemas.microsoft.com/office/drawing/2014/main" id="{0740CC5F-FD20-F4A4-1026-9AD3337E5F00}"/>
              </a:ext>
            </a:extLst>
          </p:cNvPr>
          <p:cNvSpPr txBox="1"/>
          <p:nvPr/>
        </p:nvSpPr>
        <p:spPr>
          <a:xfrm rot="-1860000">
            <a:off x="1804071" y="4166780"/>
            <a:ext cx="3308534" cy="369332"/>
          </a:xfrm>
          <a:prstGeom prst="rect">
            <a:avLst/>
          </a:prstGeom>
          <a:solidFill>
            <a:schemeClr val="bg1">
              <a:alpha val="56000"/>
            </a:schemeClr>
          </a:solidFill>
          <a:ln w="44450">
            <a:solidFill>
              <a:srgbClr val="C00000"/>
            </a:solidFill>
          </a:ln>
        </p:spPr>
        <p:txBody>
          <a:bodyPr wrap="none" rtlCol="0">
            <a:spAutoFit/>
          </a:bodyPr>
          <a:lstStyle/>
          <a:p>
            <a:r>
              <a:rPr lang="en-GB" dirty="0">
                <a:latin typeface="Calibri" panose="020F0502020204030204" pitchFamily="34" charset="0"/>
                <a:cs typeface="Calibri" panose="020F0502020204030204" pitchFamily="34" charset="0"/>
              </a:rPr>
              <a:t>r</a:t>
            </a:r>
            <a:r>
              <a:rPr lang="en-DE" dirty="0">
                <a:latin typeface="Calibri" panose="020F0502020204030204" pitchFamily="34" charset="0"/>
                <a:cs typeface="Calibri" panose="020F0502020204030204" pitchFamily="34" charset="0"/>
              </a:rPr>
              <a:t>elates to atmosphere “cold bias”</a:t>
            </a:r>
          </a:p>
        </p:txBody>
      </p:sp>
      <p:sp>
        <p:nvSpPr>
          <p:cNvPr id="24" name="TextBox 23">
            <a:extLst>
              <a:ext uri="{FF2B5EF4-FFF2-40B4-BE49-F238E27FC236}">
                <a16:creationId xmlns:a16="http://schemas.microsoft.com/office/drawing/2014/main" id="{80D8059D-CFAE-3A74-16DB-56E4ECC8B13C}"/>
              </a:ext>
            </a:extLst>
          </p:cNvPr>
          <p:cNvSpPr txBox="1"/>
          <p:nvPr/>
        </p:nvSpPr>
        <p:spPr>
          <a:xfrm>
            <a:off x="562694" y="4391198"/>
            <a:ext cx="1360181" cy="369332"/>
          </a:xfrm>
          <a:prstGeom prst="rect">
            <a:avLst/>
          </a:prstGeom>
          <a:noFill/>
        </p:spPr>
        <p:txBody>
          <a:bodyPr wrap="none" rtlCol="0">
            <a:spAutoFit/>
          </a:bodyPr>
          <a:lstStyle/>
          <a:p>
            <a:r>
              <a:rPr lang="en-GB" dirty="0">
                <a:latin typeface="Calibri" panose="020F0502020204030204" pitchFamily="34" charset="0"/>
                <a:cs typeface="Calibri" panose="020F0502020204030204" pitchFamily="34" charset="0"/>
              </a:rPr>
              <a:t>EGU22-5836</a:t>
            </a:r>
            <a:endParaRPr lang="en-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688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0087-6412-E74C-817E-F8A12839A89D}"/>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DA: </a:t>
            </a:r>
            <a:r>
              <a:rPr lang="en-GB" b="0" dirty="0">
                <a:solidFill>
                  <a:srgbClr val="002060"/>
                </a:solidFill>
                <a:latin typeface="Calibri"/>
                <a:cs typeface="Calibri"/>
              </a:rPr>
              <a:t>AWI-CPS2.1 2018 test example – </a:t>
            </a:r>
            <a:r>
              <a:rPr lang="en-GB" b="0" dirty="0" err="1">
                <a:solidFill>
                  <a:srgbClr val="002060"/>
                </a:solidFill>
                <a:latin typeface="Calibri"/>
                <a:cs typeface="Calibri"/>
              </a:rPr>
              <a:t>SIDrift</a:t>
            </a:r>
            <a:r>
              <a:rPr lang="en-GB" b="0" dirty="0">
                <a:solidFill>
                  <a:srgbClr val="002060"/>
                </a:solidFill>
                <a:latin typeface="Calibri"/>
                <a:cs typeface="Calibri"/>
              </a:rPr>
              <a:t> velocity</a:t>
            </a:r>
            <a:r>
              <a:rPr lang="en-GB" sz="1800" b="0" dirty="0">
                <a:solidFill>
                  <a:srgbClr val="002060"/>
                </a:solidFill>
                <a:latin typeface="Calibri"/>
                <a:cs typeface="Calibri"/>
              </a:rPr>
              <a:t>   </a:t>
            </a:r>
            <a:endParaRPr lang="de-DE" sz="1800" b="0" dirty="0">
              <a:solidFill>
                <a:srgbClr val="002060"/>
              </a:solidFill>
            </a:endParaRPr>
          </a:p>
        </p:txBody>
      </p:sp>
      <p:sp>
        <p:nvSpPr>
          <p:cNvPr id="20" name="TextBox 19">
            <a:extLst>
              <a:ext uri="{FF2B5EF4-FFF2-40B4-BE49-F238E27FC236}">
                <a16:creationId xmlns:a16="http://schemas.microsoft.com/office/drawing/2014/main" id="{FA6B58F2-863A-441C-9776-5845F75700E3}"/>
              </a:ext>
            </a:extLst>
          </p:cNvPr>
          <p:cNvSpPr txBox="1"/>
          <p:nvPr/>
        </p:nvSpPr>
        <p:spPr>
          <a:xfrm>
            <a:off x="375448" y="547840"/>
            <a:ext cx="3768596"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3Day mean 24h forecast skills w</a:t>
            </a:r>
            <a:r>
              <a:rPr lang="en-DE" sz="1600" dirty="0">
                <a:latin typeface="Calibri" panose="020F0502020204030204" pitchFamily="34" charset="0"/>
                <a:cs typeface="Calibri" panose="020F0502020204030204" pitchFamily="34" charset="0"/>
              </a:rPr>
              <a:t>ith nudging</a:t>
            </a:r>
          </a:p>
        </p:txBody>
      </p:sp>
      <p:sp>
        <p:nvSpPr>
          <p:cNvPr id="21" name="TextBox 20">
            <a:extLst>
              <a:ext uri="{FF2B5EF4-FFF2-40B4-BE49-F238E27FC236}">
                <a16:creationId xmlns:a16="http://schemas.microsoft.com/office/drawing/2014/main" id="{0B0D946D-FD0F-5462-5B89-100799AB56A5}"/>
              </a:ext>
            </a:extLst>
          </p:cNvPr>
          <p:cNvSpPr txBox="1"/>
          <p:nvPr/>
        </p:nvSpPr>
        <p:spPr>
          <a:xfrm>
            <a:off x="4999958" y="569394"/>
            <a:ext cx="4100418"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3Day mean 24h forecast skills w</a:t>
            </a:r>
            <a:r>
              <a:rPr lang="en-DE" sz="1600" dirty="0">
                <a:latin typeface="Calibri" panose="020F0502020204030204" pitchFamily="34" charset="0"/>
                <a:cs typeface="Calibri" panose="020F0502020204030204" pitchFamily="34" charset="0"/>
              </a:rPr>
              <a:t>ithout  nudging</a:t>
            </a:r>
          </a:p>
        </p:txBody>
      </p:sp>
      <p:sp>
        <p:nvSpPr>
          <p:cNvPr id="22" name="TextBox 21">
            <a:extLst>
              <a:ext uri="{FF2B5EF4-FFF2-40B4-BE49-F238E27FC236}">
                <a16:creationId xmlns:a16="http://schemas.microsoft.com/office/drawing/2014/main" id="{45B99062-D31C-06FD-D6EF-DC2AD0ABAAD0}"/>
              </a:ext>
            </a:extLst>
          </p:cNvPr>
          <p:cNvSpPr txBox="1"/>
          <p:nvPr/>
        </p:nvSpPr>
        <p:spPr>
          <a:xfrm>
            <a:off x="3279096" y="3701020"/>
            <a:ext cx="5034392"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3Day mean prediction skills (1-2-3 days) after</a:t>
            </a:r>
            <a:r>
              <a:rPr lang="en-DE" sz="1600" dirty="0">
                <a:latin typeface="Calibri" panose="020F0502020204030204" pitchFamily="34" charset="0"/>
                <a:cs typeface="Calibri" panose="020F0502020204030204" pitchFamily="34" charset="0"/>
              </a:rPr>
              <a:t> DA&amp;nudging</a:t>
            </a:r>
          </a:p>
        </p:txBody>
      </p:sp>
      <p:pic>
        <p:nvPicPr>
          <p:cNvPr id="7" name="Picture 6">
            <a:extLst>
              <a:ext uri="{FF2B5EF4-FFF2-40B4-BE49-F238E27FC236}">
                <a16:creationId xmlns:a16="http://schemas.microsoft.com/office/drawing/2014/main" id="{FD98A2BD-6818-0D29-D110-D2FC7997C9B0}"/>
              </a:ext>
            </a:extLst>
          </p:cNvPr>
          <p:cNvPicPr>
            <a:picLocks noChangeAspect="1"/>
          </p:cNvPicPr>
          <p:nvPr/>
        </p:nvPicPr>
        <p:blipFill>
          <a:blip r:embed="rId3"/>
          <a:stretch>
            <a:fillRect/>
          </a:stretch>
        </p:blipFill>
        <p:spPr>
          <a:xfrm>
            <a:off x="3381534" y="4063090"/>
            <a:ext cx="3414771" cy="2772000"/>
          </a:xfrm>
          <a:prstGeom prst="rect">
            <a:avLst/>
          </a:prstGeom>
        </p:spPr>
      </p:pic>
      <p:pic>
        <p:nvPicPr>
          <p:cNvPr id="8" name="Picture 7">
            <a:extLst>
              <a:ext uri="{FF2B5EF4-FFF2-40B4-BE49-F238E27FC236}">
                <a16:creationId xmlns:a16="http://schemas.microsoft.com/office/drawing/2014/main" id="{1DFA7D34-B5E8-4EE7-F628-E1D50704AB87}"/>
              </a:ext>
            </a:extLst>
          </p:cNvPr>
          <p:cNvPicPr>
            <a:picLocks noChangeAspect="1"/>
          </p:cNvPicPr>
          <p:nvPr/>
        </p:nvPicPr>
        <p:blipFill>
          <a:blip r:embed="rId4"/>
          <a:stretch>
            <a:fillRect/>
          </a:stretch>
        </p:blipFill>
        <p:spPr>
          <a:xfrm>
            <a:off x="1009423" y="918484"/>
            <a:ext cx="3429773" cy="2772000"/>
          </a:xfrm>
          <a:prstGeom prst="rect">
            <a:avLst/>
          </a:prstGeom>
        </p:spPr>
      </p:pic>
      <p:pic>
        <p:nvPicPr>
          <p:cNvPr id="13" name="Picture 12">
            <a:extLst>
              <a:ext uri="{FF2B5EF4-FFF2-40B4-BE49-F238E27FC236}">
                <a16:creationId xmlns:a16="http://schemas.microsoft.com/office/drawing/2014/main" id="{77753F3D-C0B0-9AC0-1FCE-2AD897AB1AA3}"/>
              </a:ext>
            </a:extLst>
          </p:cNvPr>
          <p:cNvPicPr>
            <a:picLocks noChangeAspect="1"/>
          </p:cNvPicPr>
          <p:nvPr/>
        </p:nvPicPr>
        <p:blipFill>
          <a:blip r:embed="rId5"/>
          <a:stretch>
            <a:fillRect/>
          </a:stretch>
        </p:blipFill>
        <p:spPr>
          <a:xfrm>
            <a:off x="4704806" y="918484"/>
            <a:ext cx="3414771" cy="2772000"/>
          </a:xfrm>
          <a:prstGeom prst="rect">
            <a:avLst/>
          </a:prstGeom>
        </p:spPr>
      </p:pic>
      <p:sp>
        <p:nvSpPr>
          <p:cNvPr id="14" name="TextBox 13">
            <a:extLst>
              <a:ext uri="{FF2B5EF4-FFF2-40B4-BE49-F238E27FC236}">
                <a16:creationId xmlns:a16="http://schemas.microsoft.com/office/drawing/2014/main" id="{8D97EE2C-4C61-219F-712F-3CB6D0ACEC0A}"/>
              </a:ext>
            </a:extLst>
          </p:cNvPr>
          <p:cNvSpPr txBox="1"/>
          <p:nvPr/>
        </p:nvSpPr>
        <p:spPr>
          <a:xfrm>
            <a:off x="1454568" y="4095557"/>
            <a:ext cx="2039760" cy="92333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I</a:t>
            </a:r>
            <a:r>
              <a:rPr lang="en-DE" dirty="0">
                <a:latin typeface="Calibri" panose="020F0502020204030204" pitchFamily="34" charset="0"/>
                <a:cs typeface="Calibri" panose="020F0502020204030204" pitchFamily="34" charset="0"/>
              </a:rPr>
              <a:t>n perspective for several day  forecast</a:t>
            </a:r>
          </a:p>
        </p:txBody>
      </p:sp>
      <p:sp>
        <p:nvSpPr>
          <p:cNvPr id="3" name="TextBox 2">
            <a:extLst>
              <a:ext uri="{FF2B5EF4-FFF2-40B4-BE49-F238E27FC236}">
                <a16:creationId xmlns:a16="http://schemas.microsoft.com/office/drawing/2014/main" id="{DDFCBD58-1E52-BC18-C062-4404591FA958}"/>
              </a:ext>
            </a:extLst>
          </p:cNvPr>
          <p:cNvSpPr txBox="1"/>
          <p:nvPr/>
        </p:nvSpPr>
        <p:spPr>
          <a:xfrm>
            <a:off x="2949783" y="3521390"/>
            <a:ext cx="381836" cy="215444"/>
          </a:xfrm>
          <a:prstGeom prst="rect">
            <a:avLst/>
          </a:prstGeom>
          <a:solidFill>
            <a:schemeClr val="bg1"/>
          </a:solidFill>
        </p:spPr>
        <p:txBody>
          <a:bodyPr wrap="none" rtlCol="0">
            <a:spAutoFit/>
          </a:bodyPr>
          <a:lstStyle/>
          <a:p>
            <a:r>
              <a:rPr lang="en-GB" sz="800" dirty="0">
                <a:latin typeface="Helvetica" pitchFamily="2" charset="0"/>
                <a:cs typeface="Calibri" panose="020F0502020204030204" pitchFamily="34" charset="0"/>
              </a:rPr>
              <a:t>m</a:t>
            </a:r>
            <a:r>
              <a:rPr lang="en-DE" sz="800" dirty="0">
                <a:latin typeface="Helvetica" pitchFamily="2" charset="0"/>
                <a:cs typeface="Calibri" panose="020F0502020204030204" pitchFamily="34" charset="0"/>
              </a:rPr>
              <a:t>s</a:t>
            </a:r>
            <a:r>
              <a:rPr lang="en-DE" sz="800" baseline="30000" dirty="0">
                <a:latin typeface="Helvetica" pitchFamily="2" charset="0"/>
                <a:cs typeface="Calibri" panose="020F0502020204030204" pitchFamily="34" charset="0"/>
              </a:rPr>
              <a:t>-1</a:t>
            </a:r>
          </a:p>
        </p:txBody>
      </p:sp>
      <p:sp>
        <p:nvSpPr>
          <p:cNvPr id="4" name="TextBox 3">
            <a:extLst>
              <a:ext uri="{FF2B5EF4-FFF2-40B4-BE49-F238E27FC236}">
                <a16:creationId xmlns:a16="http://schemas.microsoft.com/office/drawing/2014/main" id="{8840DE2F-BF20-B200-8097-11BE1980BD24}"/>
              </a:ext>
            </a:extLst>
          </p:cNvPr>
          <p:cNvSpPr txBox="1"/>
          <p:nvPr/>
        </p:nvSpPr>
        <p:spPr>
          <a:xfrm>
            <a:off x="6628208" y="3515910"/>
            <a:ext cx="381836" cy="215444"/>
          </a:xfrm>
          <a:prstGeom prst="rect">
            <a:avLst/>
          </a:prstGeom>
          <a:solidFill>
            <a:schemeClr val="bg1"/>
          </a:solidFill>
        </p:spPr>
        <p:txBody>
          <a:bodyPr wrap="none" rtlCol="0">
            <a:spAutoFit/>
          </a:bodyPr>
          <a:lstStyle/>
          <a:p>
            <a:r>
              <a:rPr lang="en-GB" sz="800" dirty="0">
                <a:latin typeface="Helvetica" pitchFamily="2" charset="0"/>
                <a:cs typeface="Calibri" panose="020F0502020204030204" pitchFamily="34" charset="0"/>
              </a:rPr>
              <a:t>m</a:t>
            </a:r>
            <a:r>
              <a:rPr lang="en-DE" sz="800" dirty="0">
                <a:latin typeface="Helvetica" pitchFamily="2" charset="0"/>
                <a:cs typeface="Calibri" panose="020F0502020204030204" pitchFamily="34" charset="0"/>
              </a:rPr>
              <a:t>s</a:t>
            </a:r>
            <a:r>
              <a:rPr lang="en-DE" sz="800" baseline="30000" dirty="0">
                <a:latin typeface="Helvetica" pitchFamily="2" charset="0"/>
                <a:cs typeface="Calibri" panose="020F0502020204030204" pitchFamily="34" charset="0"/>
              </a:rPr>
              <a:t>-1</a:t>
            </a:r>
          </a:p>
        </p:txBody>
      </p:sp>
      <p:sp>
        <p:nvSpPr>
          <p:cNvPr id="5" name="TextBox 4">
            <a:extLst>
              <a:ext uri="{FF2B5EF4-FFF2-40B4-BE49-F238E27FC236}">
                <a16:creationId xmlns:a16="http://schemas.microsoft.com/office/drawing/2014/main" id="{5DE3445B-D4BA-5453-76DE-73C79B9F96E8}"/>
              </a:ext>
            </a:extLst>
          </p:cNvPr>
          <p:cNvSpPr txBox="1"/>
          <p:nvPr/>
        </p:nvSpPr>
        <p:spPr>
          <a:xfrm>
            <a:off x="5307043" y="6648327"/>
            <a:ext cx="381836" cy="215444"/>
          </a:xfrm>
          <a:prstGeom prst="rect">
            <a:avLst/>
          </a:prstGeom>
          <a:solidFill>
            <a:schemeClr val="bg1"/>
          </a:solidFill>
        </p:spPr>
        <p:txBody>
          <a:bodyPr wrap="none" rtlCol="0">
            <a:spAutoFit/>
          </a:bodyPr>
          <a:lstStyle/>
          <a:p>
            <a:r>
              <a:rPr lang="en-GB" sz="800" dirty="0">
                <a:latin typeface="Helvetica" pitchFamily="2" charset="0"/>
                <a:cs typeface="Calibri" panose="020F0502020204030204" pitchFamily="34" charset="0"/>
              </a:rPr>
              <a:t>m</a:t>
            </a:r>
            <a:r>
              <a:rPr lang="en-DE" sz="800" dirty="0">
                <a:latin typeface="Helvetica" pitchFamily="2" charset="0"/>
                <a:cs typeface="Calibri" panose="020F0502020204030204" pitchFamily="34" charset="0"/>
              </a:rPr>
              <a:t>s</a:t>
            </a:r>
            <a:r>
              <a:rPr lang="en-DE" sz="800" baseline="30000" dirty="0">
                <a:latin typeface="Helvetica" pitchFamily="2" charset="0"/>
                <a:cs typeface="Calibri" panose="020F0502020204030204" pitchFamily="34" charset="0"/>
              </a:rPr>
              <a:t>-1</a:t>
            </a:r>
          </a:p>
        </p:txBody>
      </p:sp>
      <p:sp>
        <p:nvSpPr>
          <p:cNvPr id="6" name="TextBox 5">
            <a:extLst>
              <a:ext uri="{FF2B5EF4-FFF2-40B4-BE49-F238E27FC236}">
                <a16:creationId xmlns:a16="http://schemas.microsoft.com/office/drawing/2014/main" id="{B17EFDB4-D4ED-FF51-9816-B896812112FC}"/>
              </a:ext>
            </a:extLst>
          </p:cNvPr>
          <p:cNvSpPr txBox="1"/>
          <p:nvPr/>
        </p:nvSpPr>
        <p:spPr>
          <a:xfrm rot="16200000">
            <a:off x="3248423" y="4853109"/>
            <a:ext cx="381836" cy="215444"/>
          </a:xfrm>
          <a:prstGeom prst="rect">
            <a:avLst/>
          </a:prstGeom>
          <a:solidFill>
            <a:schemeClr val="bg1"/>
          </a:solidFill>
        </p:spPr>
        <p:txBody>
          <a:bodyPr wrap="none" rtlCol="0">
            <a:spAutoFit/>
          </a:bodyPr>
          <a:lstStyle/>
          <a:p>
            <a:r>
              <a:rPr lang="en-GB" sz="800" dirty="0">
                <a:latin typeface="Helvetica" pitchFamily="2" charset="0"/>
                <a:cs typeface="Calibri" panose="020F0502020204030204" pitchFamily="34" charset="0"/>
              </a:rPr>
              <a:t>m</a:t>
            </a:r>
            <a:r>
              <a:rPr lang="en-DE" sz="800" dirty="0">
                <a:latin typeface="Helvetica" pitchFamily="2" charset="0"/>
                <a:cs typeface="Calibri" panose="020F0502020204030204" pitchFamily="34" charset="0"/>
              </a:rPr>
              <a:t>s</a:t>
            </a:r>
            <a:r>
              <a:rPr lang="en-DE" sz="800" baseline="30000" dirty="0">
                <a:latin typeface="Helvetica" pitchFamily="2" charset="0"/>
                <a:cs typeface="Calibri" panose="020F0502020204030204" pitchFamily="34" charset="0"/>
              </a:rPr>
              <a:t>-1</a:t>
            </a:r>
          </a:p>
        </p:txBody>
      </p:sp>
      <p:sp>
        <p:nvSpPr>
          <p:cNvPr id="9" name="TextBox 8">
            <a:extLst>
              <a:ext uri="{FF2B5EF4-FFF2-40B4-BE49-F238E27FC236}">
                <a16:creationId xmlns:a16="http://schemas.microsoft.com/office/drawing/2014/main" id="{8F078F92-8D4E-1881-E526-73A523C55B42}"/>
              </a:ext>
            </a:extLst>
          </p:cNvPr>
          <p:cNvSpPr txBox="1"/>
          <p:nvPr/>
        </p:nvSpPr>
        <p:spPr>
          <a:xfrm rot="16200000">
            <a:off x="887871" y="1729461"/>
            <a:ext cx="381836" cy="215444"/>
          </a:xfrm>
          <a:prstGeom prst="rect">
            <a:avLst/>
          </a:prstGeom>
          <a:solidFill>
            <a:schemeClr val="bg1"/>
          </a:solidFill>
        </p:spPr>
        <p:txBody>
          <a:bodyPr wrap="none" rtlCol="0">
            <a:spAutoFit/>
          </a:bodyPr>
          <a:lstStyle/>
          <a:p>
            <a:r>
              <a:rPr lang="en-GB" sz="800" dirty="0">
                <a:latin typeface="Helvetica" pitchFamily="2" charset="0"/>
                <a:cs typeface="Calibri" panose="020F0502020204030204" pitchFamily="34" charset="0"/>
              </a:rPr>
              <a:t>m</a:t>
            </a:r>
            <a:r>
              <a:rPr lang="en-DE" sz="800" dirty="0">
                <a:latin typeface="Helvetica" pitchFamily="2" charset="0"/>
                <a:cs typeface="Calibri" panose="020F0502020204030204" pitchFamily="34" charset="0"/>
              </a:rPr>
              <a:t>s</a:t>
            </a:r>
            <a:r>
              <a:rPr lang="en-DE" sz="800" baseline="30000" dirty="0">
                <a:latin typeface="Helvetica" pitchFamily="2" charset="0"/>
                <a:cs typeface="Calibri" panose="020F0502020204030204" pitchFamily="34" charset="0"/>
              </a:rPr>
              <a:t>-1</a:t>
            </a:r>
          </a:p>
        </p:txBody>
      </p:sp>
      <p:sp>
        <p:nvSpPr>
          <p:cNvPr id="10" name="TextBox 9">
            <a:extLst>
              <a:ext uri="{FF2B5EF4-FFF2-40B4-BE49-F238E27FC236}">
                <a16:creationId xmlns:a16="http://schemas.microsoft.com/office/drawing/2014/main" id="{C1579476-BF89-DA1A-2110-3F41C89A1CEB}"/>
              </a:ext>
            </a:extLst>
          </p:cNvPr>
          <p:cNvSpPr txBox="1"/>
          <p:nvPr/>
        </p:nvSpPr>
        <p:spPr>
          <a:xfrm rot="16200000">
            <a:off x="2641523" y="5239110"/>
            <a:ext cx="1523174" cy="230832"/>
          </a:xfrm>
          <a:prstGeom prst="rect">
            <a:avLst/>
          </a:prstGeom>
          <a:solidFill>
            <a:schemeClr val="bg1"/>
          </a:solidFill>
        </p:spPr>
        <p:txBody>
          <a:bodyPr wrap="none" rtlCol="0">
            <a:spAutoFit/>
          </a:bodyPr>
          <a:lstStyle/>
          <a:p>
            <a:r>
              <a:rPr lang="en-GB" sz="900" dirty="0">
                <a:latin typeface="Helvetica" pitchFamily="2" charset="0"/>
              </a:rPr>
              <a:t>forecast SID velocity, ms</a:t>
            </a:r>
            <a:r>
              <a:rPr lang="en-GB" sz="900" baseline="30000" dirty="0">
                <a:latin typeface="Helvetica" pitchFamily="2" charset="0"/>
              </a:rPr>
              <a:t>-1</a:t>
            </a:r>
            <a:endParaRPr lang="en-DE" sz="900" baseline="30000" dirty="0">
              <a:latin typeface="Helvetica" pitchFamily="2" charset="0"/>
            </a:endParaRPr>
          </a:p>
        </p:txBody>
      </p:sp>
      <p:sp>
        <p:nvSpPr>
          <p:cNvPr id="11" name="TextBox 10">
            <a:extLst>
              <a:ext uri="{FF2B5EF4-FFF2-40B4-BE49-F238E27FC236}">
                <a16:creationId xmlns:a16="http://schemas.microsoft.com/office/drawing/2014/main" id="{2D242F4D-FC28-221C-6EAD-0A73991823F7}"/>
              </a:ext>
            </a:extLst>
          </p:cNvPr>
          <p:cNvSpPr txBox="1"/>
          <p:nvPr/>
        </p:nvSpPr>
        <p:spPr>
          <a:xfrm>
            <a:off x="4430223" y="6678894"/>
            <a:ext cx="1587294" cy="230832"/>
          </a:xfrm>
          <a:prstGeom prst="rect">
            <a:avLst/>
          </a:prstGeom>
          <a:solidFill>
            <a:schemeClr val="bg1"/>
          </a:solidFill>
        </p:spPr>
        <p:txBody>
          <a:bodyPr wrap="none" rtlCol="0">
            <a:spAutoFit/>
          </a:bodyPr>
          <a:lstStyle/>
          <a:p>
            <a:r>
              <a:rPr lang="en-GB" sz="900" dirty="0">
                <a:latin typeface="Helvetica" pitchFamily="2" charset="0"/>
              </a:rPr>
              <a:t>observed SID velocity, ms</a:t>
            </a:r>
            <a:r>
              <a:rPr lang="en-GB" sz="900" baseline="30000" dirty="0">
                <a:latin typeface="Helvetica" pitchFamily="2" charset="0"/>
              </a:rPr>
              <a:t>-1</a:t>
            </a:r>
            <a:endParaRPr lang="en-DE" sz="900" baseline="30000" dirty="0">
              <a:latin typeface="Helvetica" pitchFamily="2" charset="0"/>
            </a:endParaRPr>
          </a:p>
        </p:txBody>
      </p:sp>
      <p:sp>
        <p:nvSpPr>
          <p:cNvPr id="12" name="TextBox 11">
            <a:extLst>
              <a:ext uri="{FF2B5EF4-FFF2-40B4-BE49-F238E27FC236}">
                <a16:creationId xmlns:a16="http://schemas.microsoft.com/office/drawing/2014/main" id="{5530FFBF-CDB0-6200-F27D-73F320194BF0}"/>
              </a:ext>
            </a:extLst>
          </p:cNvPr>
          <p:cNvSpPr txBox="1"/>
          <p:nvPr/>
        </p:nvSpPr>
        <p:spPr>
          <a:xfrm>
            <a:off x="5701565" y="3546667"/>
            <a:ext cx="1587294" cy="230832"/>
          </a:xfrm>
          <a:prstGeom prst="rect">
            <a:avLst/>
          </a:prstGeom>
          <a:solidFill>
            <a:schemeClr val="bg1"/>
          </a:solidFill>
        </p:spPr>
        <p:txBody>
          <a:bodyPr wrap="none" rtlCol="0">
            <a:spAutoFit/>
          </a:bodyPr>
          <a:lstStyle/>
          <a:p>
            <a:r>
              <a:rPr lang="en-GB" sz="900" dirty="0">
                <a:latin typeface="Helvetica" pitchFamily="2" charset="0"/>
              </a:rPr>
              <a:t>observed SID velocity, ms</a:t>
            </a:r>
            <a:r>
              <a:rPr lang="en-GB" sz="900" baseline="30000" dirty="0">
                <a:latin typeface="Helvetica" pitchFamily="2" charset="0"/>
              </a:rPr>
              <a:t>-1</a:t>
            </a:r>
            <a:endParaRPr lang="en-DE" sz="900" baseline="30000" dirty="0">
              <a:latin typeface="Helvetica" pitchFamily="2" charset="0"/>
            </a:endParaRPr>
          </a:p>
        </p:txBody>
      </p:sp>
      <p:sp>
        <p:nvSpPr>
          <p:cNvPr id="15" name="TextBox 14">
            <a:extLst>
              <a:ext uri="{FF2B5EF4-FFF2-40B4-BE49-F238E27FC236}">
                <a16:creationId xmlns:a16="http://schemas.microsoft.com/office/drawing/2014/main" id="{85BD4CA3-72A8-1DED-7716-95E3FDE3DDDB}"/>
              </a:ext>
            </a:extLst>
          </p:cNvPr>
          <p:cNvSpPr txBox="1"/>
          <p:nvPr/>
        </p:nvSpPr>
        <p:spPr>
          <a:xfrm>
            <a:off x="2007860" y="3534639"/>
            <a:ext cx="1587294" cy="230832"/>
          </a:xfrm>
          <a:prstGeom prst="rect">
            <a:avLst/>
          </a:prstGeom>
          <a:solidFill>
            <a:schemeClr val="bg1"/>
          </a:solidFill>
        </p:spPr>
        <p:txBody>
          <a:bodyPr wrap="none" rtlCol="0">
            <a:spAutoFit/>
          </a:bodyPr>
          <a:lstStyle/>
          <a:p>
            <a:r>
              <a:rPr lang="en-GB" sz="900" dirty="0">
                <a:latin typeface="Helvetica" pitchFamily="2" charset="0"/>
              </a:rPr>
              <a:t>observed SID velocity, ms</a:t>
            </a:r>
            <a:r>
              <a:rPr lang="en-GB" sz="900" baseline="30000" dirty="0">
                <a:latin typeface="Helvetica" pitchFamily="2" charset="0"/>
              </a:rPr>
              <a:t>-1</a:t>
            </a:r>
            <a:endParaRPr lang="en-DE" sz="900" baseline="30000" dirty="0">
              <a:latin typeface="Helvetica" pitchFamily="2" charset="0"/>
            </a:endParaRPr>
          </a:p>
        </p:txBody>
      </p:sp>
      <p:sp>
        <p:nvSpPr>
          <p:cNvPr id="17" name="TextBox 16">
            <a:extLst>
              <a:ext uri="{FF2B5EF4-FFF2-40B4-BE49-F238E27FC236}">
                <a16:creationId xmlns:a16="http://schemas.microsoft.com/office/drawing/2014/main" id="{B0640875-6BC8-3259-80FE-A90BE7EBB6E6}"/>
              </a:ext>
            </a:extLst>
          </p:cNvPr>
          <p:cNvSpPr txBox="1"/>
          <p:nvPr/>
        </p:nvSpPr>
        <p:spPr>
          <a:xfrm rot="16200000">
            <a:off x="3948956" y="2106883"/>
            <a:ext cx="1523174" cy="230832"/>
          </a:xfrm>
          <a:prstGeom prst="rect">
            <a:avLst/>
          </a:prstGeom>
          <a:solidFill>
            <a:schemeClr val="bg1"/>
          </a:solidFill>
        </p:spPr>
        <p:txBody>
          <a:bodyPr wrap="none" rtlCol="0">
            <a:spAutoFit/>
          </a:bodyPr>
          <a:lstStyle/>
          <a:p>
            <a:r>
              <a:rPr lang="en-GB" sz="900" dirty="0">
                <a:latin typeface="Helvetica" pitchFamily="2" charset="0"/>
              </a:rPr>
              <a:t>forecast SID velocity, ms</a:t>
            </a:r>
            <a:r>
              <a:rPr lang="en-GB" sz="900" baseline="30000" dirty="0">
                <a:latin typeface="Helvetica" pitchFamily="2" charset="0"/>
              </a:rPr>
              <a:t>-1</a:t>
            </a:r>
            <a:endParaRPr lang="en-DE" sz="900" baseline="30000" dirty="0">
              <a:latin typeface="Helvetica" pitchFamily="2" charset="0"/>
            </a:endParaRPr>
          </a:p>
        </p:txBody>
      </p:sp>
      <p:sp>
        <p:nvSpPr>
          <p:cNvPr id="18" name="TextBox 17">
            <a:extLst>
              <a:ext uri="{FF2B5EF4-FFF2-40B4-BE49-F238E27FC236}">
                <a16:creationId xmlns:a16="http://schemas.microsoft.com/office/drawing/2014/main" id="{C49DEA55-E8BA-8D45-A78E-BC6CFF64B964}"/>
              </a:ext>
            </a:extLst>
          </p:cNvPr>
          <p:cNvSpPr txBox="1"/>
          <p:nvPr/>
        </p:nvSpPr>
        <p:spPr>
          <a:xfrm rot="16200000">
            <a:off x="267291" y="2070791"/>
            <a:ext cx="1523174" cy="230832"/>
          </a:xfrm>
          <a:prstGeom prst="rect">
            <a:avLst/>
          </a:prstGeom>
          <a:solidFill>
            <a:schemeClr val="bg1"/>
          </a:solidFill>
        </p:spPr>
        <p:txBody>
          <a:bodyPr wrap="none" rtlCol="0">
            <a:spAutoFit/>
          </a:bodyPr>
          <a:lstStyle/>
          <a:p>
            <a:r>
              <a:rPr lang="en-GB" sz="900" dirty="0">
                <a:latin typeface="Helvetica" pitchFamily="2" charset="0"/>
              </a:rPr>
              <a:t>forecast SID velocity, ms</a:t>
            </a:r>
            <a:r>
              <a:rPr lang="en-GB" sz="900" baseline="30000" dirty="0">
                <a:latin typeface="Helvetica" pitchFamily="2" charset="0"/>
              </a:rPr>
              <a:t>-1</a:t>
            </a:r>
            <a:endParaRPr lang="en-DE" sz="900" baseline="30000" dirty="0">
              <a:latin typeface="Helvetica" pitchFamily="2" charset="0"/>
            </a:endParaRPr>
          </a:p>
        </p:txBody>
      </p:sp>
      <p:cxnSp>
        <p:nvCxnSpPr>
          <p:cNvPr id="16" name="Gerade Verbindung 19">
            <a:extLst>
              <a:ext uri="{FF2B5EF4-FFF2-40B4-BE49-F238E27FC236}">
                <a16:creationId xmlns:a16="http://schemas.microsoft.com/office/drawing/2014/main" id="{E2C9A3B1-FB43-2CEF-97EA-CB679D312FC9}"/>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24" name="TextBox 23">
            <a:extLst>
              <a:ext uri="{FF2B5EF4-FFF2-40B4-BE49-F238E27FC236}">
                <a16:creationId xmlns:a16="http://schemas.microsoft.com/office/drawing/2014/main" id="{4F489AF9-0D83-1D47-4B00-82D54F771B23}"/>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14</a:t>
            </a:fld>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998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69FFB3-FEB2-63F1-C353-1B965925F788}"/>
              </a:ext>
            </a:extLst>
          </p:cNvPr>
          <p:cNvSpPr/>
          <p:nvPr/>
        </p:nvSpPr>
        <p:spPr>
          <a:xfrm>
            <a:off x="3946358" y="2225841"/>
            <a:ext cx="3814010" cy="8542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cxnSp>
        <p:nvCxnSpPr>
          <p:cNvPr id="6" name="Gerade Verbindung 19">
            <a:extLst>
              <a:ext uri="{FF2B5EF4-FFF2-40B4-BE49-F238E27FC236}">
                <a16:creationId xmlns:a16="http://schemas.microsoft.com/office/drawing/2014/main" id="{E2F58636-F1E9-99DA-8997-4C1FA3A09ECE}"/>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7" name="Title 1">
            <a:extLst>
              <a:ext uri="{FF2B5EF4-FFF2-40B4-BE49-F238E27FC236}">
                <a16:creationId xmlns:a16="http://schemas.microsoft.com/office/drawing/2014/main" id="{A1DE729C-00FE-D969-5376-267381064E9E}"/>
              </a:ext>
            </a:extLst>
          </p:cNvPr>
          <p:cNvSpPr>
            <a:spLocks noGrp="1"/>
          </p:cNvSpPr>
          <p:nvPr>
            <p:ph type="ctrTitle"/>
          </p:nvPr>
        </p:nvSpPr>
        <p:spPr>
          <a:xfrm>
            <a:off x="-21165" y="-50587"/>
            <a:ext cx="9138177" cy="619981"/>
          </a:xfrm>
        </p:spPr>
        <p:txBody>
          <a:bodyPr/>
          <a:lstStyle/>
          <a:p>
            <a:r>
              <a:rPr lang="en-GB" dirty="0">
                <a:solidFill>
                  <a:srgbClr val="002060"/>
                </a:solidFill>
                <a:latin typeface="Calibri"/>
                <a:cs typeface="Calibri"/>
              </a:rPr>
              <a:t>AWI-CPS: </a:t>
            </a:r>
            <a:r>
              <a:rPr lang="en-GB" b="0" dirty="0">
                <a:solidFill>
                  <a:srgbClr val="002060"/>
                </a:solidFill>
                <a:latin typeface="Calibri"/>
                <a:cs typeface="Calibri"/>
              </a:rPr>
              <a:t>Summary and Outlook</a:t>
            </a:r>
            <a:r>
              <a:rPr lang="en-GB" sz="1800" b="0" dirty="0">
                <a:solidFill>
                  <a:srgbClr val="002060"/>
                </a:solidFill>
                <a:latin typeface="Calibri"/>
                <a:cs typeface="Calibri"/>
              </a:rPr>
              <a:t> </a:t>
            </a:r>
            <a:endParaRPr lang="de-DE" sz="1800" b="0" dirty="0">
              <a:solidFill>
                <a:srgbClr val="002060"/>
              </a:solidFill>
            </a:endParaRPr>
          </a:p>
        </p:txBody>
      </p:sp>
      <p:sp>
        <p:nvSpPr>
          <p:cNvPr id="10" name="Rectangle 9">
            <a:extLst>
              <a:ext uri="{FF2B5EF4-FFF2-40B4-BE49-F238E27FC236}">
                <a16:creationId xmlns:a16="http://schemas.microsoft.com/office/drawing/2014/main" id="{0C8CDE0F-3DB3-96B0-E68C-8DE8A7CBE6EE}"/>
              </a:ext>
            </a:extLst>
          </p:cNvPr>
          <p:cNvSpPr/>
          <p:nvPr/>
        </p:nvSpPr>
        <p:spPr>
          <a:xfrm>
            <a:off x="3753853" y="4355432"/>
            <a:ext cx="5390147" cy="23220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12" name="TextBox 11">
            <a:extLst>
              <a:ext uri="{FF2B5EF4-FFF2-40B4-BE49-F238E27FC236}">
                <a16:creationId xmlns:a16="http://schemas.microsoft.com/office/drawing/2014/main" id="{6562DCAC-78FE-F03E-88E4-F6C00269EF7D}"/>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15</a:t>
            </a:fld>
            <a:endParaRPr lang="de-DE" sz="16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23081512-BDBA-7159-60BC-2C100B145E38}"/>
              </a:ext>
            </a:extLst>
          </p:cNvPr>
          <p:cNvSpPr txBox="1"/>
          <p:nvPr/>
        </p:nvSpPr>
        <p:spPr>
          <a:xfrm>
            <a:off x="850228" y="1379609"/>
            <a:ext cx="7876501" cy="3785652"/>
          </a:xfrm>
          <a:prstGeom prst="rect">
            <a:avLst/>
          </a:prstGeom>
          <a:noFill/>
        </p:spPr>
        <p:txBody>
          <a:bodyPr wrap="square" rtlCol="0">
            <a:spAutoFit/>
          </a:bodyPr>
          <a:lstStyle/>
          <a:p>
            <a:r>
              <a:rPr lang="en-GB" dirty="0">
                <a:solidFill>
                  <a:srgbClr val="002060"/>
                </a:solidFill>
                <a:latin typeface="Calibri"/>
                <a:cs typeface="Calibri"/>
              </a:rPr>
              <a:t>Expectations met: </a:t>
            </a:r>
          </a:p>
          <a:p>
            <a:pPr marL="342900" indent="-342900">
              <a:buFont typeface="Arial" panose="020B0604020202020204" pitchFamily="34" charset="0"/>
              <a:buChar char="•"/>
            </a:pPr>
            <a:r>
              <a:rPr lang="en-GB" dirty="0">
                <a:solidFill>
                  <a:srgbClr val="002060"/>
                </a:solidFill>
                <a:latin typeface="Calibri"/>
                <a:cs typeface="Calibri"/>
              </a:rPr>
              <a:t>accurate representation of large scale atmospheric circulation </a:t>
            </a:r>
          </a:p>
          <a:p>
            <a:r>
              <a:rPr lang="en-GB" dirty="0">
                <a:solidFill>
                  <a:srgbClr val="002060"/>
                </a:solidFill>
                <a:latin typeface="Calibri"/>
                <a:cs typeface="Calibri"/>
              </a:rPr>
              <a:t>        -&gt; improved simulated variability of ocean and sea ice</a:t>
            </a:r>
          </a:p>
          <a:p>
            <a:pPr marL="342900" indent="-342900">
              <a:buFont typeface="Arial" panose="020B0604020202020204" pitchFamily="34" charset="0"/>
              <a:buChar char="•"/>
            </a:pPr>
            <a:r>
              <a:rPr lang="en-GB" dirty="0">
                <a:solidFill>
                  <a:srgbClr val="002060"/>
                </a:solidFill>
                <a:latin typeface="Calibri"/>
                <a:cs typeface="Calibri"/>
              </a:rPr>
              <a:t>decreased DA analysis increment</a:t>
            </a:r>
          </a:p>
          <a:p>
            <a:pPr marL="342900" indent="-342900">
              <a:buFont typeface="Arial" panose="020B0604020202020204" pitchFamily="34" charset="0"/>
              <a:buChar char="•"/>
            </a:pPr>
            <a:r>
              <a:rPr lang="en-GB" dirty="0">
                <a:solidFill>
                  <a:srgbClr val="002060"/>
                </a:solidFill>
                <a:latin typeface="Calibri"/>
                <a:cs typeface="Calibri"/>
              </a:rPr>
              <a:t>improved prediction skills</a:t>
            </a:r>
          </a:p>
          <a:p>
            <a:pPr marL="800100" lvl="1" indent="-342900">
              <a:buFont typeface="Arial" panose="020B0604020202020204" pitchFamily="34" charset="0"/>
              <a:buChar char="•"/>
            </a:pPr>
            <a:r>
              <a:rPr lang="en-GB" dirty="0">
                <a:solidFill>
                  <a:srgbClr val="002060"/>
                </a:solidFill>
                <a:latin typeface="Calibri"/>
                <a:cs typeface="Calibri"/>
              </a:rPr>
              <a:t>more obviously for sea ice drift on synoptic time scales</a:t>
            </a:r>
          </a:p>
          <a:p>
            <a:pPr marL="800100" lvl="1" indent="-342900">
              <a:buFont typeface="Arial" panose="020B0604020202020204" pitchFamily="34" charset="0"/>
              <a:buChar char="•"/>
            </a:pPr>
            <a:r>
              <a:rPr lang="en-GB" dirty="0">
                <a:solidFill>
                  <a:srgbClr val="002060"/>
                </a:solidFill>
                <a:latin typeface="Calibri"/>
                <a:cs typeface="Calibri"/>
              </a:rPr>
              <a:t>on longer time scales: </a:t>
            </a:r>
            <a:endParaRPr lang="en-GB" dirty="0">
              <a:solidFill>
                <a:srgbClr val="C00000"/>
              </a:solidFill>
              <a:latin typeface="Calibri"/>
              <a:cs typeface="Calibri"/>
            </a:endParaRPr>
          </a:p>
          <a:p>
            <a:pPr lvl="1"/>
            <a:r>
              <a:rPr lang="en-GB" dirty="0">
                <a:solidFill>
                  <a:srgbClr val="C00000"/>
                </a:solidFill>
                <a:latin typeface="Calibri"/>
                <a:cs typeface="Calibri"/>
              </a:rPr>
              <a:t>       </a:t>
            </a:r>
            <a:r>
              <a:rPr lang="en-GB" dirty="0">
                <a:solidFill>
                  <a:srgbClr val="002060"/>
                </a:solidFill>
                <a:latin typeface="Calibri"/>
                <a:cs typeface="Calibri"/>
              </a:rPr>
              <a:t>evaluate over the time period 2002 – present</a:t>
            </a:r>
          </a:p>
          <a:p>
            <a:endParaRPr lang="en-GB" dirty="0">
              <a:solidFill>
                <a:srgbClr val="C00000"/>
              </a:solidFill>
              <a:latin typeface="Calibri"/>
              <a:cs typeface="Calibri"/>
            </a:endParaRPr>
          </a:p>
          <a:p>
            <a:r>
              <a:rPr lang="en-GB" sz="1500" dirty="0">
                <a:solidFill>
                  <a:srgbClr val="002060"/>
                </a:solidFill>
                <a:latin typeface="Calibri" panose="020F0502020204030204" pitchFamily="34" charset="0"/>
                <a:cs typeface="Calibri" panose="020F0502020204030204" pitchFamily="34" charset="0"/>
              </a:rPr>
              <a:t>TODO:</a:t>
            </a:r>
          </a:p>
          <a:p>
            <a:pPr marL="285750" indent="-285750">
              <a:buFont typeface="Arial" panose="020B0604020202020204" pitchFamily="34" charset="0"/>
              <a:buChar char="•"/>
            </a:pPr>
            <a:r>
              <a:rPr lang="en-GB" sz="1500" dirty="0">
                <a:solidFill>
                  <a:srgbClr val="002060"/>
                </a:solidFill>
                <a:latin typeface="Calibri" panose="020F0502020204030204" pitchFamily="34" charset="0"/>
                <a:cs typeface="Calibri" panose="020F0502020204030204" pitchFamily="34" charset="0"/>
              </a:rPr>
              <a:t>AWN: address the atmospheric “cold bias”</a:t>
            </a:r>
          </a:p>
          <a:p>
            <a:pPr marL="285750" indent="-285750">
              <a:buFont typeface="Arial" panose="020B0604020202020204" pitchFamily="34" charset="0"/>
              <a:buChar char="•"/>
            </a:pPr>
            <a:r>
              <a:rPr lang="en-GB" sz="1500" dirty="0">
                <a:solidFill>
                  <a:srgbClr val="002060"/>
                </a:solidFill>
                <a:latin typeface="Calibri" panose="020F0502020204030204" pitchFamily="34" charset="0"/>
                <a:cs typeface="Calibri" panose="020F0502020204030204" pitchFamily="34" charset="0"/>
              </a:rPr>
              <a:t>ODA: multivariate covariances under non-linearity and non-</a:t>
            </a:r>
            <a:r>
              <a:rPr lang="en-GB" sz="1500" dirty="0" err="1">
                <a:solidFill>
                  <a:srgbClr val="002060"/>
                </a:solidFill>
                <a:latin typeface="Calibri" panose="020F0502020204030204" pitchFamily="34" charset="0"/>
                <a:cs typeface="Calibri" panose="020F0502020204030204" pitchFamily="34" charset="0"/>
              </a:rPr>
              <a:t>Gaussianity</a:t>
            </a:r>
            <a:r>
              <a:rPr lang="en-GB" sz="1500" dirty="0">
                <a:solidFill>
                  <a:srgbClr val="002060"/>
                </a:solidFill>
                <a:latin typeface="Calibri" panose="020F0502020204030204" pitchFamily="34" charset="0"/>
                <a:cs typeface="Calibri" panose="020F0502020204030204" pitchFamily="34" charset="0"/>
              </a:rPr>
              <a:t> of sea ice properties/error statistics   </a:t>
            </a:r>
            <a:r>
              <a:rPr lang="en-DE" sz="1500" dirty="0">
                <a:solidFill>
                  <a:srgbClr val="002060"/>
                </a:solidFill>
                <a:latin typeface="Calibri" panose="020F0502020204030204" pitchFamily="34" charset="0"/>
                <a:cs typeface="Calibri" panose="020F0502020204030204" pitchFamily="34" charset="0"/>
              </a:rPr>
              <a:t> </a:t>
            </a:r>
            <a:r>
              <a:rPr lang="en-GB" sz="1500" dirty="0">
                <a:solidFill>
                  <a:srgbClr val="002060"/>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DE" dirty="0"/>
          </a:p>
        </p:txBody>
      </p:sp>
      <p:sp>
        <p:nvSpPr>
          <p:cNvPr id="15" name="TextBox 14">
            <a:extLst>
              <a:ext uri="{FF2B5EF4-FFF2-40B4-BE49-F238E27FC236}">
                <a16:creationId xmlns:a16="http://schemas.microsoft.com/office/drawing/2014/main" id="{1C811D8C-2985-E654-1C13-81F46268EF46}"/>
              </a:ext>
            </a:extLst>
          </p:cNvPr>
          <p:cNvSpPr txBox="1"/>
          <p:nvPr/>
        </p:nvSpPr>
        <p:spPr>
          <a:xfrm>
            <a:off x="3840656" y="5618744"/>
            <a:ext cx="1609608" cy="461665"/>
          </a:xfrm>
          <a:prstGeom prst="rect">
            <a:avLst/>
          </a:prstGeom>
          <a:noFill/>
        </p:spPr>
        <p:txBody>
          <a:bodyPr wrap="none" rtlCol="0">
            <a:spAutoFit/>
          </a:bodyPr>
          <a:lstStyle/>
          <a:p>
            <a:pPr algn="ctr"/>
            <a:r>
              <a:rPr lang="en-DE" sz="2400" b="1" dirty="0">
                <a:solidFill>
                  <a:schemeClr val="tx2"/>
                </a:solidFill>
                <a:latin typeface="Calibri" panose="020F0502020204030204" pitchFamily="34" charset="0"/>
                <a:cs typeface="Calibri" panose="020F0502020204030204" pitchFamily="34" charset="0"/>
              </a:rPr>
              <a:t>Thank you!</a:t>
            </a:r>
          </a:p>
        </p:txBody>
      </p:sp>
      <p:sp>
        <p:nvSpPr>
          <p:cNvPr id="16" name="TextBox 15">
            <a:extLst>
              <a:ext uri="{FF2B5EF4-FFF2-40B4-BE49-F238E27FC236}">
                <a16:creationId xmlns:a16="http://schemas.microsoft.com/office/drawing/2014/main" id="{5A258E99-EC23-D554-DEED-E0EEA870CF02}"/>
              </a:ext>
            </a:extLst>
          </p:cNvPr>
          <p:cNvSpPr txBox="1"/>
          <p:nvPr/>
        </p:nvSpPr>
        <p:spPr>
          <a:xfrm>
            <a:off x="842209" y="661727"/>
            <a:ext cx="7640052" cy="646331"/>
          </a:xfrm>
          <a:prstGeom prst="rect">
            <a:avLst/>
          </a:prstGeom>
          <a:noFill/>
        </p:spPr>
        <p:txBody>
          <a:bodyPr wrap="square" rtlCol="0">
            <a:spAutoFit/>
          </a:bodyPr>
          <a:lstStyle/>
          <a:p>
            <a:r>
              <a:rPr lang="en-GB" dirty="0">
                <a:solidFill>
                  <a:srgbClr val="002060"/>
                </a:solidFill>
                <a:latin typeface="Calibri"/>
                <a:cs typeface="Calibri"/>
              </a:rPr>
              <a:t>Augmenting AWI-CPS (including sea-ice and ocean observational DA) with nudging atmosphere large scale circulation </a:t>
            </a:r>
            <a:r>
              <a:rPr lang="en-DE" dirty="0">
                <a:latin typeface="Calibri" panose="020F0502020204030204" pitchFamily="34" charset="0"/>
                <a:cs typeface="Calibri" panose="020F0502020204030204" pitchFamily="34" charset="0"/>
              </a:rPr>
              <a:t> </a:t>
            </a:r>
            <a:r>
              <a:rPr lang="en-GB" dirty="0"/>
              <a:t> </a:t>
            </a:r>
            <a:endParaRPr lang="en-DE" dirty="0"/>
          </a:p>
        </p:txBody>
      </p:sp>
      <p:sp>
        <p:nvSpPr>
          <p:cNvPr id="5" name="Footer Placeholder 1">
            <a:extLst>
              <a:ext uri="{FF2B5EF4-FFF2-40B4-BE49-F238E27FC236}">
                <a16:creationId xmlns:a16="http://schemas.microsoft.com/office/drawing/2014/main" id="{589B2765-2B8F-ADEB-B4A5-5868B829EA58}"/>
              </a:ext>
            </a:extLst>
          </p:cNvPr>
          <p:cNvSpPr txBox="1">
            <a:spLocks/>
          </p:cNvSpPr>
          <p:nvPr/>
        </p:nvSpPr>
        <p:spPr>
          <a:xfrm>
            <a:off x="2581471" y="6550156"/>
            <a:ext cx="5711878" cy="307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sz="1400" dirty="0">
                <a:latin typeface="Calibri" panose="020F0502020204030204" pitchFamily="34" charset="0"/>
                <a:cs typeface="Calibri" panose="020F0502020204030204" pitchFamily="34" charset="0"/>
              </a:rPr>
              <a:t>                    EGU GA  Vienna (Austria)  26.04.2023</a:t>
            </a:r>
          </a:p>
        </p:txBody>
      </p:sp>
      <p:sp>
        <p:nvSpPr>
          <p:cNvPr id="9" name="TextBox 8">
            <a:extLst>
              <a:ext uri="{FF2B5EF4-FFF2-40B4-BE49-F238E27FC236}">
                <a16:creationId xmlns:a16="http://schemas.microsoft.com/office/drawing/2014/main" id="{4AE3DBCA-D2BD-ECEE-E15B-6166D0F097F0}"/>
              </a:ext>
            </a:extLst>
          </p:cNvPr>
          <p:cNvSpPr txBox="1"/>
          <p:nvPr/>
        </p:nvSpPr>
        <p:spPr>
          <a:xfrm>
            <a:off x="6701592" y="72190"/>
            <a:ext cx="2283382" cy="369332"/>
          </a:xfrm>
          <a:prstGeom prst="rect">
            <a:avLst/>
          </a:prstGeom>
          <a:noFill/>
        </p:spPr>
        <p:txBody>
          <a:bodyPr wrap="none" rtlCol="0">
            <a:spAutoFit/>
          </a:bodyPr>
          <a:lstStyle/>
          <a:p>
            <a:r>
              <a:rPr lang="en-DE" dirty="0">
                <a:latin typeface="Calibri" panose="020F0502020204030204" pitchFamily="34" charset="0"/>
                <a:cs typeface="Calibri" panose="020F0502020204030204" pitchFamily="34" charset="0"/>
              </a:rPr>
              <a:t>Svetlana.Losa@awi.de</a:t>
            </a:r>
          </a:p>
        </p:txBody>
      </p:sp>
      <p:sp>
        <p:nvSpPr>
          <p:cNvPr id="11" name="TextBox 10">
            <a:extLst>
              <a:ext uri="{FF2B5EF4-FFF2-40B4-BE49-F238E27FC236}">
                <a16:creationId xmlns:a16="http://schemas.microsoft.com/office/drawing/2014/main" id="{9BDEBF83-4B6E-D39B-5A92-0EFCA94AE418}"/>
              </a:ext>
            </a:extLst>
          </p:cNvPr>
          <p:cNvSpPr txBox="1"/>
          <p:nvPr/>
        </p:nvSpPr>
        <p:spPr>
          <a:xfrm>
            <a:off x="764408" y="3907950"/>
            <a:ext cx="8102869" cy="1908215"/>
          </a:xfrm>
          <a:prstGeom prst="rect">
            <a:avLst/>
          </a:prstGeom>
          <a:solidFill>
            <a:schemeClr val="bg1"/>
          </a:solidFill>
        </p:spPr>
        <p:txBody>
          <a:bodyPr wrap="square" rtlCol="0">
            <a:spAutoFit/>
          </a:bodyPr>
          <a:lstStyle/>
          <a:p>
            <a:r>
              <a:rPr lang="en-GB" sz="1700" b="1" dirty="0">
                <a:latin typeface="Calibri" panose="020F0502020204030204" pitchFamily="34" charset="0"/>
                <a:cs typeface="Calibri" panose="020F0502020204030204" pitchFamily="34" charset="0"/>
              </a:rPr>
              <a:t>More on spectral </a:t>
            </a:r>
            <a:r>
              <a:rPr lang="en-GB" sz="1700" b="1">
                <a:latin typeface="Calibri" panose="020F0502020204030204" pitchFamily="34" charset="0"/>
                <a:cs typeface="Calibri" panose="020F0502020204030204" pitchFamily="34" charset="0"/>
              </a:rPr>
              <a:t>nudging in </a:t>
            </a:r>
            <a:r>
              <a:rPr lang="en-GB" sz="1700" b="1" dirty="0">
                <a:latin typeface="Calibri" panose="020F0502020204030204" pitchFamily="34" charset="0"/>
                <a:cs typeface="Calibri" panose="020F0502020204030204" pitchFamily="34" charset="0"/>
              </a:rPr>
              <a:t>Posters </a:t>
            </a:r>
            <a:r>
              <a:rPr lang="en-GB" sz="1700" b="1">
                <a:latin typeface="Calibri" panose="020F0502020204030204" pitchFamily="34" charset="0"/>
                <a:cs typeface="Calibri" panose="020F0502020204030204" pitchFamily="34" charset="0"/>
              </a:rPr>
              <a:t>on site: </a:t>
            </a:r>
            <a:r>
              <a:rPr lang="en-GB" sz="1700" b="1" dirty="0">
                <a:latin typeface="Calibri" panose="020F0502020204030204" pitchFamily="34" charset="0"/>
                <a:cs typeface="Calibri" panose="020F0502020204030204" pitchFamily="34" charset="0"/>
              </a:rPr>
              <a:t>Thu, 27 Apr, 10:45–12:30 | Hall X5 </a:t>
            </a:r>
            <a:endParaRPr lang="en-GB" sz="1700" dirty="0">
              <a:latin typeface="Calibri" panose="020F0502020204030204" pitchFamily="34" charset="0"/>
              <a:cs typeface="Calibri" panose="020F0502020204030204" pitchFamily="34" charset="0"/>
            </a:endParaRPr>
          </a:p>
          <a:p>
            <a:r>
              <a:rPr lang="en-GB" sz="1700" dirty="0">
                <a:latin typeface="Calibri" panose="020F0502020204030204" pitchFamily="34" charset="0"/>
                <a:cs typeface="Calibri" panose="020F0502020204030204" pitchFamily="34" charset="0"/>
              </a:rPr>
              <a:t>X5.234 | EGU23-5164 | “Projected amplification of summer marine heatwave intensity in the Northeast Pacific Ocean in a warming world” by Marylou </a:t>
            </a:r>
            <a:r>
              <a:rPr lang="en-GB" sz="1700" dirty="0" err="1">
                <a:latin typeface="Calibri" panose="020F0502020204030204" pitchFamily="34" charset="0"/>
                <a:cs typeface="Calibri" panose="020F0502020204030204" pitchFamily="34" charset="0"/>
              </a:rPr>
              <a:t>Athanase</a:t>
            </a:r>
            <a:r>
              <a:rPr lang="en-GB" sz="1700" dirty="0">
                <a:latin typeface="Calibri" panose="020F0502020204030204" pitchFamily="34" charset="0"/>
                <a:cs typeface="Calibri" panose="020F0502020204030204" pitchFamily="34" charset="0"/>
              </a:rPr>
              <a:t> et al.</a:t>
            </a:r>
          </a:p>
          <a:p>
            <a:r>
              <a:rPr lang="en-GB" sz="1700" dirty="0">
                <a:latin typeface="Calibri" panose="020F0502020204030204" pitchFamily="34" charset="0"/>
                <a:cs typeface="Calibri" panose="020F0502020204030204" pitchFamily="34" charset="0"/>
              </a:rPr>
              <a:t>X5.238 | EGU23-9368 | “Storyline simulations suggest dampening of 2020 Siberian heatwave analogues in warmer climates” by Antonio Sánchez Benítez et al.</a:t>
            </a:r>
          </a:p>
          <a:p>
            <a:r>
              <a:rPr lang="en-GB" sz="1700" dirty="0">
                <a:latin typeface="Calibri" panose="020F0502020204030204" pitchFamily="34" charset="0"/>
                <a:cs typeface="Calibri" panose="020F0502020204030204" pitchFamily="34" charset="0"/>
              </a:rPr>
              <a:t>X5.240 | EGU23-15532 | “Weather-dependent climate change“ by Helge </a:t>
            </a:r>
            <a:r>
              <a:rPr lang="en-GB" sz="1700" dirty="0" err="1">
                <a:latin typeface="Calibri" panose="020F0502020204030204" pitchFamily="34" charset="0"/>
                <a:cs typeface="Calibri" panose="020F0502020204030204" pitchFamily="34" charset="0"/>
              </a:rPr>
              <a:t>Goessling</a:t>
            </a:r>
            <a:endParaRPr lang="en-GB" sz="17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596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6C7AD-3182-6A7A-8F49-899838DE618D}"/>
              </a:ext>
            </a:extLst>
          </p:cNvPr>
          <p:cNvPicPr>
            <a:picLocks noChangeAspect="1"/>
          </p:cNvPicPr>
          <p:nvPr/>
        </p:nvPicPr>
        <p:blipFill>
          <a:blip r:embed="rId3"/>
          <a:stretch>
            <a:fillRect/>
          </a:stretch>
        </p:blipFill>
        <p:spPr>
          <a:xfrm>
            <a:off x="685800" y="838800"/>
            <a:ext cx="7772400" cy="2799037"/>
          </a:xfrm>
          <a:prstGeom prst="rect">
            <a:avLst/>
          </a:prstGeom>
        </p:spPr>
      </p:pic>
      <p:sp>
        <p:nvSpPr>
          <p:cNvPr id="5" name="TextBox 9">
            <a:extLst>
              <a:ext uri="{FF2B5EF4-FFF2-40B4-BE49-F238E27FC236}">
                <a16:creationId xmlns:a16="http://schemas.microsoft.com/office/drawing/2014/main" id="{C5531DD3-49A8-BBE6-A677-70EF5818299A}"/>
              </a:ext>
            </a:extLst>
          </p:cNvPr>
          <p:cNvSpPr txBox="1"/>
          <p:nvPr/>
        </p:nvSpPr>
        <p:spPr>
          <a:xfrm>
            <a:off x="799340" y="2868867"/>
            <a:ext cx="1541768" cy="461665"/>
          </a:xfrm>
          <a:prstGeom prst="rect">
            <a:avLst/>
          </a:prstGeom>
          <a:noFill/>
        </p:spPr>
        <p:txBody>
          <a:bodyPr wrap="square">
            <a:spAutoFit/>
          </a:bodyPr>
          <a:lstStyle/>
          <a:p>
            <a:pPr algn="ctr"/>
            <a:r>
              <a:rPr lang="en-GB" sz="1200" dirty="0">
                <a:solidFill>
                  <a:schemeClr val="tx1">
                    <a:lumMod val="50000"/>
                    <a:lumOff val="50000"/>
                  </a:schemeClr>
                </a:solidFill>
                <a:latin typeface="Avenir" panose="02000503020000020003" pitchFamily="2" charset="0"/>
                <a:cs typeface="Arial" panose="020B0604020202020204" pitchFamily="34" charset="0"/>
              </a:rPr>
              <a:t>Graphics after </a:t>
            </a:r>
          </a:p>
          <a:p>
            <a:pPr algn="ctr"/>
            <a:r>
              <a:rPr lang="en-GB" sz="1200" dirty="0">
                <a:solidFill>
                  <a:schemeClr val="tx1">
                    <a:lumMod val="50000"/>
                    <a:lumOff val="50000"/>
                  </a:schemeClr>
                </a:solidFill>
                <a:latin typeface="Avenir" panose="02000503020000020003" pitchFamily="2" charset="0"/>
                <a:cs typeface="Arial" panose="020B0604020202020204" pitchFamily="34" charset="0"/>
              </a:rPr>
              <a:t>M. </a:t>
            </a:r>
            <a:r>
              <a:rPr lang="en-GB" sz="1200" dirty="0" err="1">
                <a:solidFill>
                  <a:schemeClr val="tx1">
                    <a:lumMod val="50000"/>
                    <a:lumOff val="50000"/>
                  </a:schemeClr>
                </a:solidFill>
                <a:latin typeface="Avenir" panose="02000503020000020003" pitchFamily="2" charset="0"/>
                <a:cs typeface="Arial" panose="020B0604020202020204" pitchFamily="34" charset="0"/>
              </a:rPr>
              <a:t>Athanase</a:t>
            </a:r>
            <a:endParaRPr lang="en-GB" sz="1200" dirty="0">
              <a:solidFill>
                <a:schemeClr val="tx1">
                  <a:lumMod val="50000"/>
                  <a:lumOff val="50000"/>
                </a:schemeClr>
              </a:solidFill>
              <a:latin typeface="Avenir" panose="02000503020000020003" pitchFamily="2" charset="0"/>
              <a:cs typeface="Arial" panose="020B0604020202020204" pitchFamily="34" charset="0"/>
            </a:endParaRPr>
          </a:p>
        </p:txBody>
      </p:sp>
      <p:sp>
        <p:nvSpPr>
          <p:cNvPr id="2" name="Rectangle 1">
            <a:extLst>
              <a:ext uri="{FF2B5EF4-FFF2-40B4-BE49-F238E27FC236}">
                <a16:creationId xmlns:a16="http://schemas.microsoft.com/office/drawing/2014/main" id="{4869FFB3-FEB2-63F1-C353-1B965925F788}"/>
              </a:ext>
            </a:extLst>
          </p:cNvPr>
          <p:cNvSpPr/>
          <p:nvPr/>
        </p:nvSpPr>
        <p:spPr>
          <a:xfrm>
            <a:off x="3946358" y="2225841"/>
            <a:ext cx="3814010" cy="8542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3" name="TextBox 9">
            <a:extLst>
              <a:ext uri="{FF2B5EF4-FFF2-40B4-BE49-F238E27FC236}">
                <a16:creationId xmlns:a16="http://schemas.microsoft.com/office/drawing/2014/main" id="{2C05F53E-23FD-D9BB-19D3-CC9ED6F012F3}"/>
              </a:ext>
            </a:extLst>
          </p:cNvPr>
          <p:cNvSpPr txBox="1"/>
          <p:nvPr/>
        </p:nvSpPr>
        <p:spPr>
          <a:xfrm>
            <a:off x="5583900" y="747292"/>
            <a:ext cx="2898361" cy="338554"/>
          </a:xfrm>
          <a:prstGeom prst="rect">
            <a:avLst/>
          </a:prstGeom>
          <a:noFill/>
        </p:spPr>
        <p:txBody>
          <a:bodyPr wrap="square">
            <a:spAutoFit/>
          </a:bodyPr>
          <a:lstStyle/>
          <a:p>
            <a:pPr algn="ctr"/>
            <a:r>
              <a:rPr lang="en-GB" sz="1600" dirty="0" err="1">
                <a:latin typeface="Avenir" panose="02000503020000020003" pitchFamily="2" charset="0"/>
                <a:cs typeface="Arial" panose="020B0604020202020204" pitchFamily="34" charset="0"/>
              </a:rPr>
              <a:t>Streffing</a:t>
            </a:r>
            <a:r>
              <a:rPr lang="en-GB" sz="1600" dirty="0">
                <a:latin typeface="Avenir" panose="02000503020000020003" pitchFamily="2" charset="0"/>
                <a:cs typeface="Arial" panose="020B0604020202020204" pitchFamily="34" charset="0"/>
              </a:rPr>
              <a:t> et al. (2022, GMD)</a:t>
            </a:r>
          </a:p>
        </p:txBody>
      </p:sp>
      <p:cxnSp>
        <p:nvCxnSpPr>
          <p:cNvPr id="6" name="Gerade Verbindung 19">
            <a:extLst>
              <a:ext uri="{FF2B5EF4-FFF2-40B4-BE49-F238E27FC236}">
                <a16:creationId xmlns:a16="http://schemas.microsoft.com/office/drawing/2014/main" id="{E2F58636-F1E9-99DA-8997-4C1FA3A09ECE}"/>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7" name="Title 1">
            <a:extLst>
              <a:ext uri="{FF2B5EF4-FFF2-40B4-BE49-F238E27FC236}">
                <a16:creationId xmlns:a16="http://schemas.microsoft.com/office/drawing/2014/main" id="{A1DE729C-00FE-D969-5376-267381064E9E}"/>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AWI coupled prediction system: </a:t>
            </a:r>
            <a:r>
              <a:rPr lang="en-GB" b="0" dirty="0">
                <a:solidFill>
                  <a:srgbClr val="002060"/>
                </a:solidFill>
                <a:latin typeface="Calibri"/>
                <a:cs typeface="Calibri"/>
              </a:rPr>
              <a:t>AWI-CPS</a:t>
            </a:r>
            <a:r>
              <a:rPr lang="en-GB" sz="1800" b="0" dirty="0">
                <a:solidFill>
                  <a:srgbClr val="002060"/>
                </a:solidFill>
                <a:latin typeface="Calibri"/>
                <a:cs typeface="Calibri"/>
              </a:rPr>
              <a:t>  </a:t>
            </a:r>
            <a:endParaRPr lang="de-DE" sz="1800" b="0" dirty="0">
              <a:solidFill>
                <a:srgbClr val="002060"/>
              </a:solidFill>
            </a:endParaRPr>
          </a:p>
        </p:txBody>
      </p:sp>
      <p:sp>
        <p:nvSpPr>
          <p:cNvPr id="10" name="Rectangle 9">
            <a:extLst>
              <a:ext uri="{FF2B5EF4-FFF2-40B4-BE49-F238E27FC236}">
                <a16:creationId xmlns:a16="http://schemas.microsoft.com/office/drawing/2014/main" id="{0C8CDE0F-3DB3-96B0-E68C-8DE8A7CBE6EE}"/>
              </a:ext>
            </a:extLst>
          </p:cNvPr>
          <p:cNvSpPr/>
          <p:nvPr/>
        </p:nvSpPr>
        <p:spPr>
          <a:xfrm>
            <a:off x="3753853" y="4355432"/>
            <a:ext cx="5390147" cy="23220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13" name="TextBox 12">
            <a:extLst>
              <a:ext uri="{FF2B5EF4-FFF2-40B4-BE49-F238E27FC236}">
                <a16:creationId xmlns:a16="http://schemas.microsoft.com/office/drawing/2014/main" id="{4BE17C99-9AFC-0A6D-0EF0-77CC9D8522C9}"/>
              </a:ext>
            </a:extLst>
          </p:cNvPr>
          <p:cNvSpPr txBox="1"/>
          <p:nvPr/>
        </p:nvSpPr>
        <p:spPr>
          <a:xfrm>
            <a:off x="842209" y="3838069"/>
            <a:ext cx="7640052" cy="923330"/>
          </a:xfrm>
          <a:prstGeom prst="rect">
            <a:avLst/>
          </a:prstGeom>
          <a:noFill/>
        </p:spPr>
        <p:txBody>
          <a:bodyPr wrap="square" rtlCol="0">
            <a:spAutoFit/>
          </a:bodyPr>
          <a:lstStyle/>
          <a:p>
            <a:r>
              <a:rPr lang="en-GB" dirty="0">
                <a:solidFill>
                  <a:srgbClr val="002060"/>
                </a:solidFill>
                <a:latin typeface="Calibri"/>
                <a:cs typeface="Calibri"/>
              </a:rPr>
              <a:t>Extending AWI-CM3 by assimilating sea-ice and ocean observational data and nudging atmosphere large scale circulation to improve sea ice and ocean forecast</a:t>
            </a:r>
            <a:r>
              <a:rPr lang="en-GB" dirty="0"/>
              <a:t> </a:t>
            </a:r>
            <a:endParaRPr lang="en-DE" dirty="0"/>
          </a:p>
        </p:txBody>
      </p:sp>
      <p:sp>
        <p:nvSpPr>
          <p:cNvPr id="14" name="Footer Placeholder 1">
            <a:extLst>
              <a:ext uri="{FF2B5EF4-FFF2-40B4-BE49-F238E27FC236}">
                <a16:creationId xmlns:a16="http://schemas.microsoft.com/office/drawing/2014/main" id="{A30E8918-CD62-F1C2-F7B7-CCD657961585}"/>
              </a:ext>
            </a:extLst>
          </p:cNvPr>
          <p:cNvSpPr txBox="1">
            <a:spLocks/>
          </p:cNvSpPr>
          <p:nvPr/>
        </p:nvSpPr>
        <p:spPr>
          <a:xfrm>
            <a:off x="2581471" y="6550156"/>
            <a:ext cx="5711878" cy="307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sz="1400" dirty="0">
                <a:latin typeface="Calibri" panose="020F0502020204030204" pitchFamily="34" charset="0"/>
                <a:cs typeface="Calibri" panose="020F0502020204030204" pitchFamily="34" charset="0"/>
              </a:rPr>
              <a:t>                    EGU GA  Vienna (Austria)  26.04.2023</a:t>
            </a:r>
          </a:p>
        </p:txBody>
      </p:sp>
      <p:sp>
        <p:nvSpPr>
          <p:cNvPr id="16" name="TextBox 15">
            <a:extLst>
              <a:ext uri="{FF2B5EF4-FFF2-40B4-BE49-F238E27FC236}">
                <a16:creationId xmlns:a16="http://schemas.microsoft.com/office/drawing/2014/main" id="{7AF93192-9BBC-A2ED-1BDB-A6A783CDF3A6}"/>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2</a:t>
            </a:fld>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304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D71D2F2-B816-28E1-E57C-B166AFFBA044}"/>
              </a:ext>
            </a:extLst>
          </p:cNvPr>
          <p:cNvSpPr txBox="1"/>
          <p:nvPr/>
        </p:nvSpPr>
        <p:spPr>
          <a:xfrm>
            <a:off x="842209" y="3838069"/>
            <a:ext cx="7640052" cy="923330"/>
          </a:xfrm>
          <a:prstGeom prst="rect">
            <a:avLst/>
          </a:prstGeom>
          <a:noFill/>
        </p:spPr>
        <p:txBody>
          <a:bodyPr wrap="square" rtlCol="0">
            <a:spAutoFit/>
          </a:bodyPr>
          <a:lstStyle/>
          <a:p>
            <a:r>
              <a:rPr lang="en-DE" dirty="0">
                <a:latin typeface="Calibri" panose="020F0502020204030204" pitchFamily="34" charset="0"/>
                <a:cs typeface="Calibri" panose="020F0502020204030204" pitchFamily="34" charset="0"/>
              </a:rPr>
              <a:t>Data assimilation (DA) with an Ensemble Kalman Filtering (</a:t>
            </a:r>
            <a:r>
              <a:rPr lang="en-GB" dirty="0" err="1">
                <a:latin typeface="Calibri" panose="020F0502020204030204" pitchFamily="34" charset="0"/>
                <a:cs typeface="Calibri" panose="020F0502020204030204" pitchFamily="34" charset="0"/>
              </a:rPr>
              <a:t>Nerger</a:t>
            </a:r>
            <a:r>
              <a:rPr lang="en-GB" dirty="0">
                <a:latin typeface="Calibri" panose="020F0502020204030204" pitchFamily="34" charset="0"/>
                <a:cs typeface="Calibri" panose="020F0502020204030204" pitchFamily="34" charset="0"/>
              </a:rPr>
              <a:t>, L., </a:t>
            </a:r>
            <a:r>
              <a:rPr lang="en-GB" dirty="0" err="1">
                <a:latin typeface="Calibri" panose="020F0502020204030204" pitchFamily="34" charset="0"/>
                <a:cs typeface="Calibri" panose="020F0502020204030204" pitchFamily="34" charset="0"/>
              </a:rPr>
              <a:t>Janjić</a:t>
            </a:r>
            <a:r>
              <a:rPr lang="en-GB" dirty="0">
                <a:latin typeface="Calibri" panose="020F0502020204030204" pitchFamily="34" charset="0"/>
                <a:cs typeface="Calibri" panose="020F0502020204030204" pitchFamily="34" charset="0"/>
              </a:rPr>
              <a:t>, T., </a:t>
            </a:r>
            <a:r>
              <a:rPr lang="en-GB" dirty="0" err="1">
                <a:latin typeface="Calibri" panose="020F0502020204030204" pitchFamily="34" charset="0"/>
                <a:cs typeface="Calibri" panose="020F0502020204030204" pitchFamily="34" charset="0"/>
              </a:rPr>
              <a:t>Schröter</a:t>
            </a:r>
            <a:r>
              <a:rPr lang="en-GB" dirty="0">
                <a:latin typeface="Calibri" panose="020F0502020204030204" pitchFamily="34" charset="0"/>
                <a:cs typeface="Calibri" panose="020F0502020204030204" pitchFamily="34" charset="0"/>
              </a:rPr>
              <a:t>, J., Hiller, W., 2012</a:t>
            </a:r>
            <a:r>
              <a:rPr lang="en-DE" dirty="0">
                <a:latin typeface="Calibri" panose="020F0502020204030204" pitchFamily="34" charset="0"/>
                <a:cs typeface="Calibri" panose="020F0502020204030204" pitchFamily="34" charset="0"/>
              </a:rPr>
              <a:t>) within the Paralell Data Assimilation Framework (</a:t>
            </a:r>
            <a:r>
              <a:rPr lang="en-DE" b="1" dirty="0">
                <a:solidFill>
                  <a:srgbClr val="009CD5"/>
                </a:solidFill>
                <a:latin typeface="Calibri" panose="020F0502020204030204" pitchFamily="34" charset="0"/>
                <a:cs typeface="Calibri" panose="020F0502020204030204" pitchFamily="34" charset="0"/>
              </a:rPr>
              <a:t>PDAF</a:t>
            </a:r>
            <a:r>
              <a:rPr lang="en-DE" dirty="0">
                <a:latin typeface="Calibri" panose="020F0502020204030204" pitchFamily="34" charset="0"/>
                <a:cs typeface="Calibri" panose="020F0502020204030204" pitchFamily="34" charset="0"/>
              </a:rPr>
              <a:t>, Nerger, L &amp; W. Hiller, 2013) </a:t>
            </a:r>
            <a:r>
              <a:rPr lang="en-GB" dirty="0"/>
              <a:t> </a:t>
            </a:r>
            <a:endParaRPr lang="en-DE" dirty="0"/>
          </a:p>
        </p:txBody>
      </p:sp>
      <p:pic>
        <p:nvPicPr>
          <p:cNvPr id="4" name="Picture 3">
            <a:extLst>
              <a:ext uri="{FF2B5EF4-FFF2-40B4-BE49-F238E27FC236}">
                <a16:creationId xmlns:a16="http://schemas.microsoft.com/office/drawing/2014/main" id="{A726C7AD-3182-6A7A-8F49-899838DE618D}"/>
              </a:ext>
            </a:extLst>
          </p:cNvPr>
          <p:cNvPicPr>
            <a:picLocks noChangeAspect="1"/>
          </p:cNvPicPr>
          <p:nvPr/>
        </p:nvPicPr>
        <p:blipFill>
          <a:blip r:embed="rId2"/>
          <a:stretch>
            <a:fillRect/>
          </a:stretch>
        </p:blipFill>
        <p:spPr>
          <a:xfrm>
            <a:off x="685800" y="838800"/>
            <a:ext cx="7772400" cy="2799037"/>
          </a:xfrm>
          <a:prstGeom prst="rect">
            <a:avLst/>
          </a:prstGeom>
        </p:spPr>
      </p:pic>
      <p:sp>
        <p:nvSpPr>
          <p:cNvPr id="2" name="Rectangle 1">
            <a:extLst>
              <a:ext uri="{FF2B5EF4-FFF2-40B4-BE49-F238E27FC236}">
                <a16:creationId xmlns:a16="http://schemas.microsoft.com/office/drawing/2014/main" id="{4869FFB3-FEB2-63F1-C353-1B965925F788}"/>
              </a:ext>
            </a:extLst>
          </p:cNvPr>
          <p:cNvSpPr/>
          <p:nvPr/>
        </p:nvSpPr>
        <p:spPr>
          <a:xfrm>
            <a:off x="3946358" y="2165684"/>
            <a:ext cx="1636295" cy="8542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3" name="TextBox 9">
            <a:extLst>
              <a:ext uri="{FF2B5EF4-FFF2-40B4-BE49-F238E27FC236}">
                <a16:creationId xmlns:a16="http://schemas.microsoft.com/office/drawing/2014/main" id="{2C05F53E-23FD-D9BB-19D3-CC9ED6F012F3}"/>
              </a:ext>
            </a:extLst>
          </p:cNvPr>
          <p:cNvSpPr txBox="1"/>
          <p:nvPr/>
        </p:nvSpPr>
        <p:spPr>
          <a:xfrm>
            <a:off x="5582654" y="3562682"/>
            <a:ext cx="3144076" cy="338554"/>
          </a:xfrm>
          <a:prstGeom prst="rect">
            <a:avLst/>
          </a:prstGeom>
          <a:noFill/>
        </p:spPr>
        <p:txBody>
          <a:bodyPr wrap="square">
            <a:spAutoFit/>
          </a:bodyPr>
          <a:lstStyle/>
          <a:p>
            <a:pPr algn="ctr"/>
            <a:r>
              <a:rPr lang="en-GB" sz="1600" dirty="0">
                <a:latin typeface="Avenir" panose="02000503020000020003" pitchFamily="2" charset="0"/>
                <a:cs typeface="Arial" panose="020B0604020202020204" pitchFamily="34" charset="0"/>
              </a:rPr>
              <a:t>Mu et al. (2021, 2022, JAMES)</a:t>
            </a:r>
          </a:p>
        </p:txBody>
      </p:sp>
      <p:cxnSp>
        <p:nvCxnSpPr>
          <p:cNvPr id="6" name="Gerade Verbindung 19">
            <a:extLst>
              <a:ext uri="{FF2B5EF4-FFF2-40B4-BE49-F238E27FC236}">
                <a16:creationId xmlns:a16="http://schemas.microsoft.com/office/drawing/2014/main" id="{E2F58636-F1E9-99DA-8997-4C1FA3A09ECE}"/>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7" name="Title 1">
            <a:extLst>
              <a:ext uri="{FF2B5EF4-FFF2-40B4-BE49-F238E27FC236}">
                <a16:creationId xmlns:a16="http://schemas.microsoft.com/office/drawing/2014/main" id="{A1DE729C-00FE-D969-5376-267381064E9E}"/>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AWI-CPS v.2.0</a:t>
            </a:r>
            <a:r>
              <a:rPr lang="en-GB" sz="1800" b="0" dirty="0">
                <a:solidFill>
                  <a:srgbClr val="002060"/>
                </a:solidFill>
                <a:latin typeface="Calibri"/>
                <a:cs typeface="Calibri"/>
              </a:rPr>
              <a:t> </a:t>
            </a:r>
            <a:endParaRPr lang="de-DE" sz="1800" b="0" dirty="0">
              <a:solidFill>
                <a:srgbClr val="002060"/>
              </a:solidFill>
            </a:endParaRPr>
          </a:p>
        </p:txBody>
      </p:sp>
      <p:sp>
        <p:nvSpPr>
          <p:cNvPr id="11" name="TextBox 9">
            <a:extLst>
              <a:ext uri="{FF2B5EF4-FFF2-40B4-BE49-F238E27FC236}">
                <a16:creationId xmlns:a16="http://schemas.microsoft.com/office/drawing/2014/main" id="{93BDAAF5-BD4B-B171-8274-542D0A6836B3}"/>
              </a:ext>
            </a:extLst>
          </p:cNvPr>
          <p:cNvSpPr txBox="1"/>
          <p:nvPr/>
        </p:nvSpPr>
        <p:spPr>
          <a:xfrm>
            <a:off x="799340" y="2868867"/>
            <a:ext cx="1541768" cy="461665"/>
          </a:xfrm>
          <a:prstGeom prst="rect">
            <a:avLst/>
          </a:prstGeom>
          <a:noFill/>
        </p:spPr>
        <p:txBody>
          <a:bodyPr wrap="square">
            <a:spAutoFit/>
          </a:bodyPr>
          <a:lstStyle/>
          <a:p>
            <a:pPr algn="ctr"/>
            <a:r>
              <a:rPr lang="en-GB" sz="1200" dirty="0">
                <a:solidFill>
                  <a:schemeClr val="tx1">
                    <a:lumMod val="50000"/>
                    <a:lumOff val="50000"/>
                  </a:schemeClr>
                </a:solidFill>
                <a:latin typeface="Avenir" panose="02000503020000020003" pitchFamily="2" charset="0"/>
                <a:cs typeface="Arial" panose="020B0604020202020204" pitchFamily="34" charset="0"/>
              </a:rPr>
              <a:t>Graphics after </a:t>
            </a:r>
          </a:p>
          <a:p>
            <a:pPr algn="ctr"/>
            <a:r>
              <a:rPr lang="en-GB" sz="1200" dirty="0">
                <a:solidFill>
                  <a:schemeClr val="tx1">
                    <a:lumMod val="50000"/>
                    <a:lumOff val="50000"/>
                  </a:schemeClr>
                </a:solidFill>
                <a:latin typeface="Avenir" panose="02000503020000020003" pitchFamily="2" charset="0"/>
                <a:cs typeface="Arial" panose="020B0604020202020204" pitchFamily="34" charset="0"/>
              </a:rPr>
              <a:t>M. </a:t>
            </a:r>
            <a:r>
              <a:rPr lang="en-GB" sz="1200" dirty="0" err="1">
                <a:solidFill>
                  <a:schemeClr val="tx1">
                    <a:lumMod val="50000"/>
                    <a:lumOff val="50000"/>
                  </a:schemeClr>
                </a:solidFill>
                <a:latin typeface="Avenir" panose="02000503020000020003" pitchFamily="2" charset="0"/>
                <a:cs typeface="Arial" panose="020B0604020202020204" pitchFamily="34" charset="0"/>
              </a:rPr>
              <a:t>Athanase</a:t>
            </a:r>
            <a:endParaRPr lang="en-GB" sz="1200" dirty="0">
              <a:solidFill>
                <a:schemeClr val="tx1">
                  <a:lumMod val="50000"/>
                  <a:lumOff val="50000"/>
                </a:schemeClr>
              </a:solidFill>
              <a:latin typeface="Avenir" panose="02000503020000020003" pitchFamily="2" charset="0"/>
              <a:cs typeface="Arial" panose="020B0604020202020204" pitchFamily="34" charset="0"/>
            </a:endParaRPr>
          </a:p>
        </p:txBody>
      </p:sp>
      <p:sp>
        <p:nvSpPr>
          <p:cNvPr id="12" name="TextBox 9">
            <a:extLst>
              <a:ext uri="{FF2B5EF4-FFF2-40B4-BE49-F238E27FC236}">
                <a16:creationId xmlns:a16="http://schemas.microsoft.com/office/drawing/2014/main" id="{8E89A03E-ED7B-CE9D-677A-299CFBB5CCE4}"/>
              </a:ext>
            </a:extLst>
          </p:cNvPr>
          <p:cNvSpPr txBox="1"/>
          <p:nvPr/>
        </p:nvSpPr>
        <p:spPr>
          <a:xfrm>
            <a:off x="5583900" y="747292"/>
            <a:ext cx="2898361" cy="338554"/>
          </a:xfrm>
          <a:prstGeom prst="rect">
            <a:avLst/>
          </a:prstGeom>
          <a:noFill/>
        </p:spPr>
        <p:txBody>
          <a:bodyPr wrap="square">
            <a:spAutoFit/>
          </a:bodyPr>
          <a:lstStyle/>
          <a:p>
            <a:pPr algn="ctr"/>
            <a:r>
              <a:rPr lang="en-GB" sz="1600" dirty="0" err="1">
                <a:latin typeface="Avenir" panose="02000503020000020003" pitchFamily="2" charset="0"/>
                <a:cs typeface="Arial" panose="020B0604020202020204" pitchFamily="34" charset="0"/>
              </a:rPr>
              <a:t>Streffing</a:t>
            </a:r>
            <a:r>
              <a:rPr lang="en-GB" sz="1600" dirty="0">
                <a:latin typeface="Avenir" panose="02000503020000020003" pitchFamily="2" charset="0"/>
                <a:cs typeface="Arial" panose="020B0604020202020204" pitchFamily="34" charset="0"/>
              </a:rPr>
              <a:t> et al. (2022, GMD)</a:t>
            </a:r>
          </a:p>
        </p:txBody>
      </p:sp>
      <p:pic>
        <p:nvPicPr>
          <p:cNvPr id="8" name="Picture 7">
            <a:extLst>
              <a:ext uri="{FF2B5EF4-FFF2-40B4-BE49-F238E27FC236}">
                <a16:creationId xmlns:a16="http://schemas.microsoft.com/office/drawing/2014/main" id="{54A93155-46FD-95F8-A3EC-C98937D09666}"/>
              </a:ext>
            </a:extLst>
          </p:cNvPr>
          <p:cNvPicPr>
            <a:picLocks noChangeAspect="1"/>
          </p:cNvPicPr>
          <p:nvPr/>
        </p:nvPicPr>
        <p:blipFill>
          <a:blip r:embed="rId3"/>
          <a:stretch>
            <a:fillRect/>
          </a:stretch>
        </p:blipFill>
        <p:spPr>
          <a:xfrm>
            <a:off x="1311445" y="4441306"/>
            <a:ext cx="7772400" cy="211425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8DF8A8-E891-E5B2-832D-9FA254C91B09}"/>
                  </a:ext>
                </a:extLst>
              </p:cNvPr>
              <p:cNvSpPr txBox="1"/>
              <p:nvPr/>
            </p:nvSpPr>
            <p:spPr>
              <a:xfrm>
                <a:off x="3922298" y="4740447"/>
                <a:ext cx="5042791" cy="16759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DE" i="1" smtClean="0">
                              <a:solidFill>
                                <a:schemeClr val="bg1">
                                  <a:lumMod val="85000"/>
                                </a:schemeClr>
                              </a:solidFill>
                              <a:latin typeface="Cambria Math" panose="02040503050406030204" pitchFamily="18" charset="0"/>
                            </a:rPr>
                          </m:ctrlPr>
                        </m:sSupPr>
                        <m:e>
                          <m:r>
                            <a:rPr lang="de-DE" b="0" i="1" smtClean="0">
                              <a:solidFill>
                                <a:schemeClr val="bg1">
                                  <a:lumMod val="85000"/>
                                </a:schemeClr>
                              </a:solidFill>
                              <a:latin typeface="Cambria Math" panose="02040503050406030204" pitchFamily="18" charset="0"/>
                            </a:rPr>
                            <m:t>𝑋</m:t>
                          </m:r>
                        </m:e>
                        <m:sup>
                          <m:r>
                            <a:rPr lang="de-DE" b="0" i="1" smtClean="0">
                              <a:solidFill>
                                <a:schemeClr val="bg1">
                                  <a:lumMod val="85000"/>
                                </a:schemeClr>
                              </a:solidFill>
                              <a:latin typeface="Cambria Math" panose="02040503050406030204" pitchFamily="18" charset="0"/>
                            </a:rPr>
                            <m:t>𝑎</m:t>
                          </m:r>
                        </m:sup>
                      </m:sSup>
                      <m:r>
                        <a:rPr lang="de-DE" b="0" i="1" smtClean="0">
                          <a:solidFill>
                            <a:schemeClr val="bg1">
                              <a:lumMod val="85000"/>
                            </a:schemeClr>
                          </a:solidFill>
                          <a:latin typeface="Cambria Math" panose="02040503050406030204" pitchFamily="18" charset="0"/>
                        </a:rPr>
                        <m:t>= </m:t>
                      </m:r>
                      <m:acc>
                        <m:accPr>
                          <m:chr m:val="̅"/>
                          <m:ctrlPr>
                            <a:rPr lang="de-DE" b="0" i="1" smtClean="0">
                              <a:solidFill>
                                <a:schemeClr val="bg1">
                                  <a:lumMod val="85000"/>
                                </a:schemeClr>
                              </a:solidFill>
                              <a:latin typeface="Cambria Math" panose="02040503050406030204" pitchFamily="18" charset="0"/>
                            </a:rPr>
                          </m:ctrlPr>
                        </m:accPr>
                        <m:e>
                          <m:sSup>
                            <m:sSupPr>
                              <m:ctrlPr>
                                <a:rPr lang="de-DE" b="0" i="1" smtClean="0">
                                  <a:solidFill>
                                    <a:schemeClr val="bg1">
                                      <a:lumMod val="85000"/>
                                    </a:schemeClr>
                                  </a:solidFill>
                                  <a:latin typeface="Cambria Math" panose="02040503050406030204" pitchFamily="18" charset="0"/>
                                </a:rPr>
                              </m:ctrlPr>
                            </m:sSupPr>
                            <m:e>
                              <m:r>
                                <a:rPr lang="de-DE" b="0" i="1" smtClean="0">
                                  <a:solidFill>
                                    <a:schemeClr val="bg1">
                                      <a:lumMod val="85000"/>
                                    </a:schemeClr>
                                  </a:solidFill>
                                  <a:latin typeface="Cambria Math" panose="02040503050406030204" pitchFamily="18" charset="0"/>
                                </a:rPr>
                                <m:t>𝑋</m:t>
                              </m:r>
                            </m:e>
                            <m:sup>
                              <m:r>
                                <a:rPr lang="de-DE" b="0" i="1" smtClean="0">
                                  <a:solidFill>
                                    <a:schemeClr val="bg1">
                                      <a:lumMod val="85000"/>
                                    </a:schemeClr>
                                  </a:solidFill>
                                  <a:latin typeface="Cambria Math" panose="02040503050406030204" pitchFamily="18" charset="0"/>
                                </a:rPr>
                                <m:t>𝑓</m:t>
                              </m:r>
                            </m:sup>
                          </m:sSup>
                        </m:e>
                      </m:acc>
                      <m:r>
                        <a:rPr lang="de-DE" b="0" i="1" smtClean="0">
                          <a:solidFill>
                            <a:schemeClr val="bg1">
                              <a:lumMod val="85000"/>
                            </a:schemeClr>
                          </a:solidFill>
                          <a:latin typeface="Cambria Math" panose="02040503050406030204" pitchFamily="18" charset="0"/>
                        </a:rPr>
                        <m:t>+ </m:t>
                      </m:r>
                      <m:sSup>
                        <m:sSupPr>
                          <m:ctrlPr>
                            <a:rPr lang="de-DE" b="0" i="1" smtClean="0">
                              <a:solidFill>
                                <a:schemeClr val="bg1">
                                  <a:lumMod val="85000"/>
                                </a:schemeClr>
                              </a:solidFill>
                              <a:latin typeface="Cambria Math" panose="02040503050406030204" pitchFamily="18" charset="0"/>
                            </a:rPr>
                          </m:ctrlPr>
                        </m:sSupPr>
                        <m:e>
                          <m:r>
                            <a:rPr lang="de-DE" b="0" i="1" smtClean="0">
                              <a:solidFill>
                                <a:schemeClr val="bg1">
                                  <a:lumMod val="85000"/>
                                </a:schemeClr>
                              </a:solidFill>
                              <a:latin typeface="Cambria Math" panose="02040503050406030204" pitchFamily="18" charset="0"/>
                            </a:rPr>
                            <m:t>𝑋</m:t>
                          </m:r>
                        </m:e>
                        <m:sup>
                          <m:r>
                            <a:rPr lang="de-DE" b="0" i="1" smtClean="0">
                              <a:solidFill>
                                <a:schemeClr val="bg1">
                                  <a:lumMod val="85000"/>
                                </a:schemeClr>
                              </a:solidFill>
                              <a:latin typeface="Cambria Math" panose="02040503050406030204" pitchFamily="18" charset="0"/>
                            </a:rPr>
                            <m:t>𝑓</m:t>
                          </m:r>
                        </m:sup>
                      </m:sSup>
                      <m:acc>
                        <m:accPr>
                          <m:chr m:val="̅"/>
                          <m:ctrlPr>
                            <a:rPr lang="de-DE" b="0" i="1" smtClean="0">
                              <a:solidFill>
                                <a:schemeClr val="bg1">
                                  <a:lumMod val="85000"/>
                                </a:schemeClr>
                              </a:solidFill>
                              <a:latin typeface="Cambria Math" panose="02040503050406030204" pitchFamily="18" charset="0"/>
                            </a:rPr>
                          </m:ctrlPr>
                        </m:accPr>
                        <m:e>
                          <m:r>
                            <a:rPr lang="de-DE" b="0" i="1" smtClean="0">
                              <a:solidFill>
                                <a:schemeClr val="bg1">
                                  <a:lumMod val="85000"/>
                                </a:schemeClr>
                              </a:solidFill>
                              <a:latin typeface="Cambria Math" panose="02040503050406030204" pitchFamily="18" charset="0"/>
                            </a:rPr>
                            <m:t>𝑇</m:t>
                          </m:r>
                        </m:e>
                      </m:acc>
                      <m:r>
                        <a:rPr lang="de-DE" b="0" i="1" smtClean="0">
                          <a:solidFill>
                            <a:schemeClr val="bg1">
                              <a:lumMod val="85000"/>
                            </a:schemeClr>
                          </a:solidFill>
                          <a:latin typeface="Cambria Math" panose="02040503050406030204" pitchFamily="18" charset="0"/>
                        </a:rPr>
                        <m:t>(</m:t>
                      </m:r>
                      <m:acc>
                        <m:accPr>
                          <m:chr m:val="̅"/>
                          <m:ctrlPr>
                            <a:rPr lang="de-DE" b="0" i="1" smtClean="0">
                              <a:solidFill>
                                <a:schemeClr val="bg1">
                                  <a:lumMod val="85000"/>
                                </a:schemeClr>
                              </a:solidFill>
                              <a:latin typeface="Cambria Math" panose="02040503050406030204" pitchFamily="18" charset="0"/>
                            </a:rPr>
                          </m:ctrlPr>
                        </m:accPr>
                        <m:e>
                          <m:sSup>
                            <m:sSupPr>
                              <m:ctrlPr>
                                <a:rPr lang="de-DE" b="0" i="1" smtClean="0">
                                  <a:solidFill>
                                    <a:schemeClr val="bg1">
                                      <a:lumMod val="85000"/>
                                    </a:schemeClr>
                                  </a:solidFill>
                                  <a:latin typeface="Cambria Math" panose="02040503050406030204" pitchFamily="18" charset="0"/>
                                </a:rPr>
                              </m:ctrlPr>
                            </m:sSupPr>
                            <m:e>
                              <m:r>
                                <a:rPr lang="de-DE" b="0" i="1" smtClean="0">
                                  <a:solidFill>
                                    <a:schemeClr val="bg1">
                                      <a:lumMod val="85000"/>
                                    </a:schemeClr>
                                  </a:solidFill>
                                  <a:latin typeface="Cambria Math" panose="02040503050406030204" pitchFamily="18" charset="0"/>
                                </a:rPr>
                                <m:t>𝑊</m:t>
                              </m:r>
                            </m:e>
                            <m:sup>
                              <m:r>
                                <a:rPr lang="de-DE" b="0" i="1" smtClean="0">
                                  <a:solidFill>
                                    <a:schemeClr val="bg1">
                                      <a:lumMod val="85000"/>
                                    </a:schemeClr>
                                  </a:solidFill>
                                  <a:latin typeface="Cambria Math" panose="02040503050406030204" pitchFamily="18" charset="0"/>
                                </a:rPr>
                                <m:t>𝐸𝑇𝐾𝐹</m:t>
                              </m:r>
                            </m:sup>
                          </m:sSup>
                        </m:e>
                      </m:acc>
                      <m:r>
                        <a:rPr lang="de-DE" b="0" i="1" smtClean="0">
                          <a:solidFill>
                            <a:schemeClr val="bg1">
                              <a:lumMod val="85000"/>
                            </a:schemeClr>
                          </a:solidFill>
                          <a:latin typeface="Cambria Math" panose="02040503050406030204" pitchFamily="18" charset="0"/>
                        </a:rPr>
                        <m:t>+</m:t>
                      </m:r>
                      <m:sSup>
                        <m:sSupPr>
                          <m:ctrlPr>
                            <a:rPr lang="de-DE" b="0" i="1" smtClean="0">
                              <a:solidFill>
                                <a:schemeClr val="bg1">
                                  <a:lumMod val="85000"/>
                                </a:schemeClr>
                              </a:solidFill>
                              <a:latin typeface="Cambria Math" panose="02040503050406030204" pitchFamily="18" charset="0"/>
                            </a:rPr>
                          </m:ctrlPr>
                        </m:sSupPr>
                        <m:e>
                          <m:r>
                            <a:rPr lang="de-DE" b="0" i="1" smtClean="0">
                              <a:solidFill>
                                <a:schemeClr val="bg1">
                                  <a:lumMod val="85000"/>
                                </a:schemeClr>
                              </a:solidFill>
                              <a:latin typeface="Cambria Math" panose="02040503050406030204" pitchFamily="18" charset="0"/>
                            </a:rPr>
                            <m:t>𝑊</m:t>
                          </m:r>
                        </m:e>
                        <m:sup>
                          <m:r>
                            <a:rPr lang="de-DE" b="0" i="1" smtClean="0">
                              <a:solidFill>
                                <a:schemeClr val="bg1">
                                  <a:lumMod val="85000"/>
                                </a:schemeClr>
                              </a:solidFill>
                              <a:latin typeface="Cambria Math" panose="02040503050406030204" pitchFamily="18" charset="0"/>
                            </a:rPr>
                            <m:t>𝐸𝑇𝐾𝐹</m:t>
                          </m:r>
                        </m:sup>
                      </m:sSup>
                      <m:r>
                        <a:rPr lang="de-DE" b="0" i="1" smtClean="0">
                          <a:solidFill>
                            <a:schemeClr val="bg1">
                              <a:lumMod val="85000"/>
                            </a:schemeClr>
                          </a:solidFill>
                          <a:latin typeface="Cambria Math" panose="02040503050406030204" pitchFamily="18" charset="0"/>
                        </a:rPr>
                        <m:t>)</m:t>
                      </m:r>
                    </m:oMath>
                  </m:oMathPara>
                </a14:m>
                <a:endParaRPr lang="en-DE" dirty="0">
                  <a:solidFill>
                    <a:schemeClr val="bg1">
                      <a:lumMod val="85000"/>
                    </a:schemeClr>
                  </a:solidFill>
                </a:endParaRPr>
              </a:p>
              <a:p>
                <a:pPr/>
                <a14:m>
                  <m:oMathPara xmlns:m="http://schemas.openxmlformats.org/officeDocument/2006/math">
                    <m:oMathParaPr>
                      <m:jc m:val="centerGroup"/>
                    </m:oMathParaPr>
                    <m:oMath xmlns:m="http://schemas.openxmlformats.org/officeDocument/2006/math">
                      <m:sSup>
                        <m:sSupPr>
                          <m:ctrlPr>
                            <a:rPr lang="en-DE" i="1" smtClean="0">
                              <a:solidFill>
                                <a:schemeClr val="bg1">
                                  <a:lumMod val="85000"/>
                                </a:schemeClr>
                              </a:solidFill>
                              <a:latin typeface="Cambria Math" panose="02040503050406030204" pitchFamily="18" charset="0"/>
                            </a:rPr>
                          </m:ctrlPr>
                        </m:sSupPr>
                        <m:e>
                          <m:acc>
                            <m:accPr>
                              <m:chr m:val="̅"/>
                              <m:ctrlPr>
                                <a:rPr lang="en-DE" i="1" smtClean="0">
                                  <a:solidFill>
                                    <a:schemeClr val="bg1">
                                      <a:lumMod val="85000"/>
                                    </a:schemeClr>
                                  </a:solidFill>
                                  <a:latin typeface="Cambria Math" panose="02040503050406030204" pitchFamily="18" charset="0"/>
                                </a:rPr>
                              </m:ctrlPr>
                            </m:accPr>
                            <m:e>
                              <m:r>
                                <a:rPr lang="de-DE" b="0" i="1" smtClean="0">
                                  <a:solidFill>
                                    <a:schemeClr val="bg1">
                                      <a:lumMod val="85000"/>
                                    </a:schemeClr>
                                  </a:solidFill>
                                  <a:latin typeface="Cambria Math" panose="02040503050406030204" pitchFamily="18" charset="0"/>
                                </a:rPr>
                                <m:t>𝑤</m:t>
                              </m:r>
                            </m:e>
                          </m:acc>
                        </m:e>
                        <m:sup>
                          <m:r>
                            <a:rPr lang="de-DE" b="0" i="1" smtClean="0">
                              <a:solidFill>
                                <a:schemeClr val="bg1">
                                  <a:lumMod val="85000"/>
                                </a:schemeClr>
                              </a:solidFill>
                              <a:latin typeface="Cambria Math" panose="02040503050406030204" pitchFamily="18" charset="0"/>
                            </a:rPr>
                            <m:t>𝐸𝑇𝐾𝐹</m:t>
                          </m:r>
                        </m:sup>
                      </m:sSup>
                      <m:r>
                        <a:rPr lang="de-DE" b="0" i="1" smtClean="0">
                          <a:solidFill>
                            <a:schemeClr val="bg1">
                              <a:lumMod val="85000"/>
                            </a:schemeClr>
                          </a:solidFill>
                          <a:latin typeface="Cambria Math" panose="02040503050406030204" pitchFamily="18" charset="0"/>
                        </a:rPr>
                        <m:t>=</m:t>
                      </m:r>
                      <m:sSup>
                        <m:sSupPr>
                          <m:ctrlPr>
                            <a:rPr lang="de-DE" b="0" i="1" smtClean="0">
                              <a:solidFill>
                                <a:schemeClr val="bg1">
                                  <a:lumMod val="85000"/>
                                </a:schemeClr>
                              </a:solidFill>
                              <a:latin typeface="Cambria Math" panose="02040503050406030204" pitchFamily="18" charset="0"/>
                            </a:rPr>
                          </m:ctrlPr>
                        </m:sSupPr>
                        <m:e>
                          <m:r>
                            <a:rPr lang="de-DE" i="1">
                              <a:solidFill>
                                <a:schemeClr val="bg1">
                                  <a:lumMod val="85000"/>
                                </a:schemeClr>
                              </a:solidFill>
                              <a:latin typeface="Cambria Math" panose="02040503050406030204" pitchFamily="18" charset="0"/>
                            </a:rPr>
                            <m:t>𝐴</m:t>
                          </m:r>
                          <m:d>
                            <m:dPr>
                              <m:begChr m:val="["/>
                              <m:endChr m:val="]"/>
                              <m:ctrlPr>
                                <a:rPr lang="de-DE" i="1">
                                  <a:solidFill>
                                    <a:schemeClr val="bg1">
                                      <a:lumMod val="85000"/>
                                    </a:schemeClr>
                                  </a:solidFill>
                                  <a:latin typeface="Cambria Math" panose="02040503050406030204" pitchFamily="18" charset="0"/>
                                </a:rPr>
                              </m:ctrlPr>
                            </m:dPr>
                            <m:e>
                              <m:d>
                                <m:dPr>
                                  <m:ctrlPr>
                                    <a:rPr lang="de-DE" i="1">
                                      <a:solidFill>
                                        <a:schemeClr val="bg1">
                                          <a:lumMod val="85000"/>
                                        </a:schemeClr>
                                      </a:solidFill>
                                      <a:latin typeface="Cambria Math" panose="02040503050406030204" pitchFamily="18" charset="0"/>
                                    </a:rPr>
                                  </m:ctrlPr>
                                </m:dPr>
                                <m:e>
                                  <m:r>
                                    <a:rPr lang="de-DE" i="1">
                                      <a:solidFill>
                                        <a:schemeClr val="bg1">
                                          <a:lumMod val="85000"/>
                                        </a:schemeClr>
                                      </a:solidFill>
                                      <a:latin typeface="Cambria Math" panose="02040503050406030204" pitchFamily="18" charset="0"/>
                                    </a:rPr>
                                    <m:t>𝐻</m:t>
                                  </m:r>
                                  <m:sSup>
                                    <m:sSupPr>
                                      <m:ctrlPr>
                                        <a:rPr lang="de-DE" i="1">
                                          <a:solidFill>
                                            <a:schemeClr val="bg1">
                                              <a:lumMod val="85000"/>
                                            </a:schemeClr>
                                          </a:solidFill>
                                          <a:latin typeface="Cambria Math" panose="02040503050406030204" pitchFamily="18" charset="0"/>
                                        </a:rPr>
                                      </m:ctrlPr>
                                    </m:sSupPr>
                                    <m:e>
                                      <m:r>
                                        <a:rPr lang="de-DE" i="1">
                                          <a:solidFill>
                                            <a:schemeClr val="bg1">
                                              <a:lumMod val="85000"/>
                                            </a:schemeClr>
                                          </a:solidFill>
                                          <a:latin typeface="Cambria Math" panose="02040503050406030204" pitchFamily="18" charset="0"/>
                                        </a:rPr>
                                        <m:t>𝑋</m:t>
                                      </m:r>
                                    </m:e>
                                    <m:sup>
                                      <m:r>
                                        <a:rPr lang="de-DE" i="1">
                                          <a:solidFill>
                                            <a:schemeClr val="bg1">
                                              <a:lumMod val="85000"/>
                                            </a:schemeClr>
                                          </a:solidFill>
                                          <a:latin typeface="Cambria Math" panose="02040503050406030204" pitchFamily="18" charset="0"/>
                                        </a:rPr>
                                        <m:t>𝑓</m:t>
                                      </m:r>
                                    </m:sup>
                                  </m:sSup>
                                </m:e>
                              </m:d>
                              <m:acc>
                                <m:accPr>
                                  <m:chr m:val="̅"/>
                                  <m:ctrlPr>
                                    <a:rPr lang="de-DE" i="1">
                                      <a:solidFill>
                                        <a:schemeClr val="bg1">
                                          <a:lumMod val="85000"/>
                                        </a:schemeClr>
                                      </a:solidFill>
                                      <a:latin typeface="Cambria Math" panose="02040503050406030204" pitchFamily="18" charset="0"/>
                                    </a:rPr>
                                  </m:ctrlPr>
                                </m:accPr>
                                <m:e>
                                  <m:r>
                                    <a:rPr lang="de-DE" i="1">
                                      <a:solidFill>
                                        <a:schemeClr val="bg1">
                                          <a:lumMod val="85000"/>
                                        </a:schemeClr>
                                      </a:solidFill>
                                      <a:latin typeface="Cambria Math" panose="02040503050406030204" pitchFamily="18" charset="0"/>
                                    </a:rPr>
                                    <m:t>𝑇</m:t>
                                  </m:r>
                                </m:e>
                              </m:acc>
                            </m:e>
                          </m:d>
                        </m:e>
                        <m:sup>
                          <m:r>
                            <a:rPr lang="de-DE" b="0" i="1" smtClean="0">
                              <a:solidFill>
                                <a:schemeClr val="bg1">
                                  <a:lumMod val="85000"/>
                                </a:schemeClr>
                              </a:solidFill>
                              <a:latin typeface="Cambria Math" panose="02040503050406030204" pitchFamily="18" charset="0"/>
                            </a:rPr>
                            <m:t>𝑇</m:t>
                          </m:r>
                        </m:sup>
                      </m:sSup>
                      <m:sSup>
                        <m:sSupPr>
                          <m:ctrlPr>
                            <a:rPr lang="de-DE" b="0" i="1" smtClean="0">
                              <a:solidFill>
                                <a:schemeClr val="bg1">
                                  <a:lumMod val="85000"/>
                                </a:schemeClr>
                              </a:solidFill>
                              <a:latin typeface="Cambria Math" panose="02040503050406030204" pitchFamily="18" charset="0"/>
                            </a:rPr>
                          </m:ctrlPr>
                        </m:sSupPr>
                        <m:e>
                          <m:r>
                            <a:rPr lang="de-DE" b="0" i="1" smtClean="0">
                              <a:solidFill>
                                <a:schemeClr val="bg1">
                                  <a:lumMod val="85000"/>
                                </a:schemeClr>
                              </a:solidFill>
                              <a:latin typeface="Cambria Math" panose="02040503050406030204" pitchFamily="18" charset="0"/>
                            </a:rPr>
                            <m:t>𝑅</m:t>
                          </m:r>
                        </m:e>
                        <m:sup>
                          <m:r>
                            <a:rPr lang="de-DE" b="0" i="1" smtClean="0">
                              <a:solidFill>
                                <a:schemeClr val="bg1">
                                  <a:lumMod val="85000"/>
                                </a:schemeClr>
                              </a:solidFill>
                              <a:latin typeface="Cambria Math" panose="02040503050406030204" pitchFamily="18" charset="0"/>
                            </a:rPr>
                            <m:t>−1</m:t>
                          </m:r>
                        </m:sup>
                      </m:sSup>
                      <m:d>
                        <m:dPr>
                          <m:ctrlPr>
                            <a:rPr lang="de-DE" b="0" i="1" smtClean="0">
                              <a:solidFill>
                                <a:schemeClr val="bg1">
                                  <a:lumMod val="85000"/>
                                </a:schemeClr>
                              </a:solidFill>
                              <a:latin typeface="Cambria Math" panose="02040503050406030204" pitchFamily="18" charset="0"/>
                            </a:rPr>
                          </m:ctrlPr>
                        </m:dPr>
                        <m:e>
                          <m:sSup>
                            <m:sSupPr>
                              <m:ctrlPr>
                                <a:rPr lang="de-DE" b="0" i="1" smtClean="0">
                                  <a:solidFill>
                                    <a:schemeClr val="bg1">
                                      <a:lumMod val="85000"/>
                                    </a:schemeClr>
                                  </a:solidFill>
                                  <a:latin typeface="Cambria Math" panose="02040503050406030204" pitchFamily="18" charset="0"/>
                                </a:rPr>
                              </m:ctrlPr>
                            </m:sSupPr>
                            <m:e>
                              <m:r>
                                <a:rPr lang="de-DE" b="0" i="1" smtClean="0">
                                  <a:solidFill>
                                    <a:schemeClr val="bg1">
                                      <a:lumMod val="85000"/>
                                    </a:schemeClr>
                                  </a:solidFill>
                                  <a:latin typeface="Cambria Math" panose="02040503050406030204" pitchFamily="18" charset="0"/>
                                </a:rPr>
                                <m:t>𝑦</m:t>
                              </m:r>
                            </m:e>
                            <m:sup>
                              <m:r>
                                <a:rPr lang="de-DE" b="0" i="1" smtClean="0">
                                  <a:solidFill>
                                    <a:schemeClr val="bg1">
                                      <a:lumMod val="85000"/>
                                    </a:schemeClr>
                                  </a:solidFill>
                                  <a:latin typeface="Cambria Math" panose="02040503050406030204" pitchFamily="18" charset="0"/>
                                </a:rPr>
                                <m:t>0</m:t>
                              </m:r>
                            </m:sup>
                          </m:sSup>
                          <m:r>
                            <a:rPr lang="de-DE" b="0" i="1" smtClean="0">
                              <a:solidFill>
                                <a:schemeClr val="bg1">
                                  <a:lumMod val="85000"/>
                                </a:schemeClr>
                              </a:solidFill>
                              <a:latin typeface="Cambria Math" panose="02040503050406030204" pitchFamily="18" charset="0"/>
                            </a:rPr>
                            <m:t>−</m:t>
                          </m:r>
                          <m:r>
                            <a:rPr lang="de-DE" b="0" i="1" smtClean="0">
                              <a:solidFill>
                                <a:schemeClr val="bg1">
                                  <a:lumMod val="85000"/>
                                </a:schemeClr>
                              </a:solidFill>
                              <a:latin typeface="Cambria Math" panose="02040503050406030204" pitchFamily="18" charset="0"/>
                            </a:rPr>
                            <m:t>𝐻</m:t>
                          </m:r>
                          <m:acc>
                            <m:accPr>
                              <m:chr m:val="̅"/>
                              <m:ctrlPr>
                                <a:rPr lang="de-DE" b="0" i="1" smtClean="0">
                                  <a:solidFill>
                                    <a:schemeClr val="bg1">
                                      <a:lumMod val="85000"/>
                                    </a:schemeClr>
                                  </a:solidFill>
                                  <a:latin typeface="Cambria Math" panose="02040503050406030204" pitchFamily="18" charset="0"/>
                                </a:rPr>
                              </m:ctrlPr>
                            </m:accPr>
                            <m:e>
                              <m:sSup>
                                <m:sSupPr>
                                  <m:ctrlPr>
                                    <a:rPr lang="de-DE" b="0" i="1" smtClean="0">
                                      <a:solidFill>
                                        <a:schemeClr val="bg1">
                                          <a:lumMod val="85000"/>
                                        </a:schemeClr>
                                      </a:solidFill>
                                      <a:latin typeface="Cambria Math" panose="02040503050406030204" pitchFamily="18" charset="0"/>
                                    </a:rPr>
                                  </m:ctrlPr>
                                </m:sSupPr>
                                <m:e>
                                  <m:r>
                                    <a:rPr lang="de-DE" b="0" i="1" smtClean="0">
                                      <a:solidFill>
                                        <a:schemeClr val="bg1">
                                          <a:lumMod val="85000"/>
                                        </a:schemeClr>
                                      </a:solidFill>
                                      <a:latin typeface="Cambria Math" panose="02040503050406030204" pitchFamily="18" charset="0"/>
                                    </a:rPr>
                                    <m:t>𝑥</m:t>
                                  </m:r>
                                </m:e>
                                <m:sup>
                                  <m:r>
                                    <a:rPr lang="de-DE" b="0" i="1" smtClean="0">
                                      <a:solidFill>
                                        <a:schemeClr val="bg1">
                                          <a:lumMod val="85000"/>
                                        </a:schemeClr>
                                      </a:solidFill>
                                      <a:latin typeface="Cambria Math" panose="02040503050406030204" pitchFamily="18" charset="0"/>
                                    </a:rPr>
                                    <m:t>𝑓</m:t>
                                  </m:r>
                                </m:sup>
                              </m:sSup>
                            </m:e>
                          </m:acc>
                        </m:e>
                      </m:d>
                    </m:oMath>
                  </m:oMathPara>
                </a14:m>
                <a:endParaRPr lang="de-DE" b="0" dirty="0">
                  <a:solidFill>
                    <a:schemeClr val="bg1">
                      <a:lumMod val="85000"/>
                    </a:schemeClr>
                  </a:solidFill>
                </a:endParaRPr>
              </a:p>
              <a:p>
                <a14:m>
                  <m:oMath xmlns:m="http://schemas.openxmlformats.org/officeDocument/2006/math">
                    <m:sSup>
                      <m:sSupPr>
                        <m:ctrlPr>
                          <a:rPr lang="en-DE" i="1" smtClean="0">
                            <a:solidFill>
                              <a:schemeClr val="bg1">
                                <a:lumMod val="85000"/>
                              </a:schemeClr>
                            </a:solidFill>
                            <a:latin typeface="Cambria Math" panose="02040503050406030204" pitchFamily="18" charset="0"/>
                          </a:rPr>
                        </m:ctrlPr>
                      </m:sSupPr>
                      <m:e>
                        <m:r>
                          <a:rPr lang="de-DE" b="0" i="1" smtClean="0">
                            <a:solidFill>
                              <a:schemeClr val="bg1">
                                <a:lumMod val="85000"/>
                              </a:schemeClr>
                            </a:solidFill>
                            <a:latin typeface="Cambria Math" panose="02040503050406030204" pitchFamily="18" charset="0"/>
                          </a:rPr>
                          <m:t>𝐴</m:t>
                        </m:r>
                      </m:e>
                      <m:sup>
                        <m:r>
                          <a:rPr lang="de-DE" b="0" i="1" smtClean="0">
                            <a:solidFill>
                              <a:schemeClr val="bg1">
                                <a:lumMod val="85000"/>
                              </a:schemeClr>
                            </a:solidFill>
                            <a:latin typeface="Cambria Math" panose="02040503050406030204" pitchFamily="18" charset="0"/>
                          </a:rPr>
                          <m:t>−1</m:t>
                        </m:r>
                      </m:sup>
                    </m:sSup>
                    <m:r>
                      <a:rPr lang="de-DE" b="0" i="1" smtClean="0">
                        <a:solidFill>
                          <a:schemeClr val="bg1">
                            <a:lumMod val="85000"/>
                          </a:schemeClr>
                        </a:solidFill>
                        <a:latin typeface="Cambria Math" panose="02040503050406030204" pitchFamily="18" charset="0"/>
                      </a:rPr>
                      <m:t>= </m:t>
                    </m:r>
                    <m:sSup>
                      <m:sSupPr>
                        <m:ctrlPr>
                          <a:rPr lang="de-DE" b="0" i="1" smtClean="0">
                            <a:solidFill>
                              <a:schemeClr val="bg1">
                                <a:lumMod val="85000"/>
                              </a:schemeClr>
                            </a:solidFill>
                            <a:latin typeface="Cambria Math" panose="02040503050406030204" pitchFamily="18" charset="0"/>
                          </a:rPr>
                        </m:ctrlPr>
                      </m:sSupPr>
                      <m:e>
                        <m:r>
                          <a:rPr lang="de-DE" b="0" i="1" smtClean="0">
                            <a:solidFill>
                              <a:schemeClr val="bg1">
                                <a:lumMod val="85000"/>
                              </a:schemeClr>
                            </a:solidFill>
                            <a:latin typeface="Cambria Math" panose="02040503050406030204" pitchFamily="18" charset="0"/>
                            <a:ea typeface="Cambria Math" panose="02040503050406030204" pitchFamily="18" charset="0"/>
                          </a:rPr>
                          <m:t>𝛾</m:t>
                        </m:r>
                      </m:e>
                      <m:sup>
                        <m:r>
                          <a:rPr lang="de-DE" b="0" i="1" smtClean="0">
                            <a:solidFill>
                              <a:schemeClr val="bg1">
                                <a:lumMod val="85000"/>
                              </a:schemeClr>
                            </a:solidFill>
                            <a:latin typeface="Cambria Math" panose="02040503050406030204" pitchFamily="18" charset="0"/>
                          </a:rPr>
                          <m:t>−1</m:t>
                        </m:r>
                      </m:sup>
                    </m:sSup>
                    <m:d>
                      <m:dPr>
                        <m:ctrlPr>
                          <a:rPr lang="de-DE" b="0" i="1" smtClean="0">
                            <a:solidFill>
                              <a:schemeClr val="bg1">
                                <a:lumMod val="85000"/>
                              </a:schemeClr>
                            </a:solidFill>
                            <a:latin typeface="Cambria Math" panose="02040503050406030204" pitchFamily="18" charset="0"/>
                          </a:rPr>
                        </m:ctrlPr>
                      </m:dPr>
                      <m:e>
                        <m:r>
                          <a:rPr lang="de-DE" b="0" i="1" smtClean="0">
                            <a:solidFill>
                              <a:schemeClr val="bg1">
                                <a:lumMod val="85000"/>
                              </a:schemeClr>
                            </a:solidFill>
                            <a:latin typeface="Cambria Math" panose="02040503050406030204" pitchFamily="18" charset="0"/>
                          </a:rPr>
                          <m:t>𝑚</m:t>
                        </m:r>
                        <m:r>
                          <a:rPr lang="de-DE" b="0" i="1" smtClean="0">
                            <a:solidFill>
                              <a:schemeClr val="bg1">
                                <a:lumMod val="85000"/>
                              </a:schemeClr>
                            </a:solidFill>
                            <a:latin typeface="Cambria Math" panose="02040503050406030204" pitchFamily="18" charset="0"/>
                          </a:rPr>
                          <m:t>−1</m:t>
                        </m:r>
                      </m:e>
                    </m:d>
                    <m:r>
                      <a:rPr lang="de-DE" b="0" i="1" smtClean="0">
                        <a:solidFill>
                          <a:schemeClr val="bg1">
                            <a:lumMod val="85000"/>
                          </a:schemeClr>
                        </a:solidFill>
                        <a:latin typeface="Cambria Math" panose="02040503050406030204" pitchFamily="18" charset="0"/>
                      </a:rPr>
                      <m:t>𝐼</m:t>
                    </m:r>
                    <m:r>
                      <a:rPr lang="de-DE" b="0" i="1" smtClean="0">
                        <a:solidFill>
                          <a:schemeClr val="bg1">
                            <a:lumMod val="85000"/>
                          </a:schemeClr>
                        </a:solidFill>
                        <a:latin typeface="Cambria Math" panose="02040503050406030204" pitchFamily="18" charset="0"/>
                      </a:rPr>
                      <m:t>+</m:t>
                    </m:r>
                    <m:sSup>
                      <m:sSupPr>
                        <m:ctrlPr>
                          <a:rPr lang="de-DE" b="0" i="1" smtClean="0">
                            <a:solidFill>
                              <a:schemeClr val="bg1">
                                <a:lumMod val="85000"/>
                              </a:schemeClr>
                            </a:solidFill>
                            <a:latin typeface="Cambria Math" panose="02040503050406030204" pitchFamily="18" charset="0"/>
                          </a:rPr>
                        </m:ctrlPr>
                      </m:sSupPr>
                      <m:e>
                        <m:d>
                          <m:dPr>
                            <m:begChr m:val="["/>
                            <m:endChr m:val="]"/>
                            <m:ctrlPr>
                              <a:rPr lang="de-DE" i="1">
                                <a:solidFill>
                                  <a:schemeClr val="bg1">
                                    <a:lumMod val="85000"/>
                                  </a:schemeClr>
                                </a:solidFill>
                                <a:latin typeface="Cambria Math" panose="02040503050406030204" pitchFamily="18" charset="0"/>
                              </a:rPr>
                            </m:ctrlPr>
                          </m:dPr>
                          <m:e>
                            <m:d>
                              <m:dPr>
                                <m:ctrlPr>
                                  <a:rPr lang="de-DE" i="1">
                                    <a:solidFill>
                                      <a:schemeClr val="bg1">
                                        <a:lumMod val="85000"/>
                                      </a:schemeClr>
                                    </a:solidFill>
                                    <a:latin typeface="Cambria Math" panose="02040503050406030204" pitchFamily="18" charset="0"/>
                                  </a:rPr>
                                </m:ctrlPr>
                              </m:dPr>
                              <m:e>
                                <m:r>
                                  <a:rPr lang="de-DE" i="1">
                                    <a:solidFill>
                                      <a:schemeClr val="bg1">
                                        <a:lumMod val="85000"/>
                                      </a:schemeClr>
                                    </a:solidFill>
                                    <a:latin typeface="Cambria Math" panose="02040503050406030204" pitchFamily="18" charset="0"/>
                                  </a:rPr>
                                  <m:t>𝐻</m:t>
                                </m:r>
                                <m:sSup>
                                  <m:sSupPr>
                                    <m:ctrlPr>
                                      <a:rPr lang="de-DE" i="1">
                                        <a:solidFill>
                                          <a:schemeClr val="bg1">
                                            <a:lumMod val="85000"/>
                                          </a:schemeClr>
                                        </a:solidFill>
                                        <a:latin typeface="Cambria Math" panose="02040503050406030204" pitchFamily="18" charset="0"/>
                                      </a:rPr>
                                    </m:ctrlPr>
                                  </m:sSupPr>
                                  <m:e>
                                    <m:r>
                                      <a:rPr lang="de-DE" i="1">
                                        <a:solidFill>
                                          <a:schemeClr val="bg1">
                                            <a:lumMod val="85000"/>
                                          </a:schemeClr>
                                        </a:solidFill>
                                        <a:latin typeface="Cambria Math" panose="02040503050406030204" pitchFamily="18" charset="0"/>
                                      </a:rPr>
                                      <m:t>𝑋</m:t>
                                    </m:r>
                                  </m:e>
                                  <m:sup>
                                    <m:r>
                                      <a:rPr lang="de-DE" i="1">
                                        <a:solidFill>
                                          <a:schemeClr val="bg1">
                                            <a:lumMod val="85000"/>
                                          </a:schemeClr>
                                        </a:solidFill>
                                        <a:latin typeface="Cambria Math" panose="02040503050406030204" pitchFamily="18" charset="0"/>
                                      </a:rPr>
                                      <m:t>𝑓</m:t>
                                    </m:r>
                                  </m:sup>
                                </m:sSup>
                              </m:e>
                            </m:d>
                            <m:acc>
                              <m:accPr>
                                <m:chr m:val="̅"/>
                                <m:ctrlPr>
                                  <a:rPr lang="de-DE" i="1">
                                    <a:solidFill>
                                      <a:schemeClr val="bg1">
                                        <a:lumMod val="85000"/>
                                      </a:schemeClr>
                                    </a:solidFill>
                                    <a:latin typeface="Cambria Math" panose="02040503050406030204" pitchFamily="18" charset="0"/>
                                  </a:rPr>
                                </m:ctrlPr>
                              </m:accPr>
                              <m:e>
                                <m:r>
                                  <a:rPr lang="de-DE" i="1">
                                    <a:solidFill>
                                      <a:schemeClr val="bg1">
                                        <a:lumMod val="85000"/>
                                      </a:schemeClr>
                                    </a:solidFill>
                                    <a:latin typeface="Cambria Math" panose="02040503050406030204" pitchFamily="18" charset="0"/>
                                  </a:rPr>
                                  <m:t>𝑇</m:t>
                                </m:r>
                              </m:e>
                            </m:acc>
                          </m:e>
                        </m:d>
                      </m:e>
                      <m:sup>
                        <m:r>
                          <a:rPr lang="de-DE" b="0" i="1" smtClean="0">
                            <a:solidFill>
                              <a:schemeClr val="bg1">
                                <a:lumMod val="85000"/>
                              </a:schemeClr>
                            </a:solidFill>
                            <a:latin typeface="Cambria Math" panose="02040503050406030204" pitchFamily="18" charset="0"/>
                          </a:rPr>
                          <m:t>𝑇</m:t>
                        </m:r>
                      </m:sup>
                    </m:sSup>
                    <m:sSup>
                      <m:sSupPr>
                        <m:ctrlPr>
                          <a:rPr lang="de-DE" b="0" i="1" smtClean="0">
                            <a:solidFill>
                              <a:schemeClr val="bg1">
                                <a:lumMod val="85000"/>
                              </a:schemeClr>
                            </a:solidFill>
                            <a:latin typeface="Cambria Math" panose="02040503050406030204" pitchFamily="18" charset="0"/>
                          </a:rPr>
                        </m:ctrlPr>
                      </m:sSupPr>
                      <m:e>
                        <m:r>
                          <a:rPr lang="de-DE" b="0" i="1" smtClean="0">
                            <a:solidFill>
                              <a:schemeClr val="bg1">
                                <a:lumMod val="85000"/>
                              </a:schemeClr>
                            </a:solidFill>
                            <a:latin typeface="Cambria Math" panose="02040503050406030204" pitchFamily="18" charset="0"/>
                          </a:rPr>
                          <m:t>𝑅</m:t>
                        </m:r>
                      </m:e>
                      <m:sup>
                        <m:r>
                          <a:rPr lang="de-DE" b="0" i="1" smtClean="0">
                            <a:solidFill>
                              <a:schemeClr val="bg1">
                                <a:lumMod val="85000"/>
                              </a:schemeClr>
                            </a:solidFill>
                            <a:latin typeface="Cambria Math" panose="02040503050406030204" pitchFamily="18" charset="0"/>
                          </a:rPr>
                          <m:t>−1</m:t>
                        </m:r>
                      </m:sup>
                    </m:sSup>
                  </m:oMath>
                </a14:m>
                <a:r>
                  <a:rPr lang="de-DE" dirty="0">
                    <a:solidFill>
                      <a:schemeClr val="bg1">
                        <a:lumMod val="85000"/>
                      </a:schemeClr>
                    </a:solidFill>
                  </a:rPr>
                  <a:t> </a:t>
                </a:r>
                <a14:m>
                  <m:oMath xmlns:m="http://schemas.openxmlformats.org/officeDocument/2006/math">
                    <m:sSup>
                      <m:sSupPr>
                        <m:ctrlPr>
                          <a:rPr lang="de-DE" i="1">
                            <a:solidFill>
                              <a:schemeClr val="bg1">
                                <a:lumMod val="85000"/>
                              </a:schemeClr>
                            </a:solidFill>
                            <a:latin typeface="Cambria Math" panose="02040503050406030204" pitchFamily="18" charset="0"/>
                          </a:rPr>
                        </m:ctrlPr>
                      </m:sSupPr>
                      <m:e>
                        <m:d>
                          <m:dPr>
                            <m:begChr m:val="["/>
                            <m:endChr m:val="]"/>
                            <m:ctrlPr>
                              <a:rPr lang="de-DE" i="1">
                                <a:solidFill>
                                  <a:schemeClr val="bg1">
                                    <a:lumMod val="85000"/>
                                  </a:schemeClr>
                                </a:solidFill>
                                <a:latin typeface="Cambria Math" panose="02040503050406030204" pitchFamily="18" charset="0"/>
                              </a:rPr>
                            </m:ctrlPr>
                          </m:dPr>
                          <m:e>
                            <m:d>
                              <m:dPr>
                                <m:ctrlPr>
                                  <a:rPr lang="de-DE" i="1">
                                    <a:solidFill>
                                      <a:schemeClr val="bg1">
                                        <a:lumMod val="85000"/>
                                      </a:schemeClr>
                                    </a:solidFill>
                                    <a:latin typeface="Cambria Math" panose="02040503050406030204" pitchFamily="18" charset="0"/>
                                  </a:rPr>
                                </m:ctrlPr>
                              </m:dPr>
                              <m:e>
                                <m:r>
                                  <a:rPr lang="de-DE" i="1">
                                    <a:solidFill>
                                      <a:schemeClr val="bg1">
                                        <a:lumMod val="85000"/>
                                      </a:schemeClr>
                                    </a:solidFill>
                                    <a:latin typeface="Cambria Math" panose="02040503050406030204" pitchFamily="18" charset="0"/>
                                  </a:rPr>
                                  <m:t>𝐻</m:t>
                                </m:r>
                                <m:sSup>
                                  <m:sSupPr>
                                    <m:ctrlPr>
                                      <a:rPr lang="de-DE" i="1">
                                        <a:solidFill>
                                          <a:schemeClr val="bg1">
                                            <a:lumMod val="85000"/>
                                          </a:schemeClr>
                                        </a:solidFill>
                                        <a:latin typeface="Cambria Math" panose="02040503050406030204" pitchFamily="18" charset="0"/>
                                      </a:rPr>
                                    </m:ctrlPr>
                                  </m:sSupPr>
                                  <m:e>
                                    <m:r>
                                      <a:rPr lang="de-DE" i="1">
                                        <a:solidFill>
                                          <a:schemeClr val="bg1">
                                            <a:lumMod val="85000"/>
                                          </a:schemeClr>
                                        </a:solidFill>
                                        <a:latin typeface="Cambria Math" panose="02040503050406030204" pitchFamily="18" charset="0"/>
                                      </a:rPr>
                                      <m:t>𝑋</m:t>
                                    </m:r>
                                  </m:e>
                                  <m:sup>
                                    <m:r>
                                      <a:rPr lang="de-DE" i="1">
                                        <a:solidFill>
                                          <a:schemeClr val="bg1">
                                            <a:lumMod val="85000"/>
                                          </a:schemeClr>
                                        </a:solidFill>
                                        <a:latin typeface="Cambria Math" panose="02040503050406030204" pitchFamily="18" charset="0"/>
                                      </a:rPr>
                                      <m:t>𝑓</m:t>
                                    </m:r>
                                  </m:sup>
                                </m:sSup>
                              </m:e>
                            </m:d>
                            <m:acc>
                              <m:accPr>
                                <m:chr m:val="̅"/>
                                <m:ctrlPr>
                                  <a:rPr lang="de-DE" i="1">
                                    <a:solidFill>
                                      <a:schemeClr val="bg1">
                                        <a:lumMod val="85000"/>
                                      </a:schemeClr>
                                    </a:solidFill>
                                    <a:latin typeface="Cambria Math" panose="02040503050406030204" pitchFamily="18" charset="0"/>
                                  </a:rPr>
                                </m:ctrlPr>
                              </m:accPr>
                              <m:e>
                                <m:r>
                                  <a:rPr lang="de-DE" i="1">
                                    <a:solidFill>
                                      <a:schemeClr val="bg1">
                                        <a:lumMod val="85000"/>
                                      </a:schemeClr>
                                    </a:solidFill>
                                    <a:latin typeface="Cambria Math" panose="02040503050406030204" pitchFamily="18" charset="0"/>
                                  </a:rPr>
                                  <m:t>𝑇</m:t>
                                </m:r>
                              </m:e>
                            </m:acc>
                          </m:e>
                        </m:d>
                      </m:e>
                      <m:sup>
                        <m:r>
                          <a:rPr lang="de-DE" i="1">
                            <a:solidFill>
                              <a:schemeClr val="bg1">
                                <a:lumMod val="85000"/>
                              </a:schemeClr>
                            </a:solidFill>
                            <a:latin typeface="Cambria Math" panose="02040503050406030204" pitchFamily="18" charset="0"/>
                          </a:rPr>
                          <m:t>𝑇</m:t>
                        </m:r>
                      </m:sup>
                    </m:sSup>
                  </m:oMath>
                </a14:m>
                <a:endParaRPr lang="en-DE" dirty="0">
                  <a:solidFill>
                    <a:schemeClr val="bg1">
                      <a:lumMod val="85000"/>
                    </a:schemeClr>
                  </a:solidFill>
                </a:endParaRPr>
              </a:p>
              <a:p>
                <a:pPr/>
                <a14:m>
                  <m:oMathPara xmlns:m="http://schemas.openxmlformats.org/officeDocument/2006/math">
                    <m:oMathParaPr>
                      <m:jc m:val="centerGroup"/>
                    </m:oMathParaPr>
                    <m:oMath xmlns:m="http://schemas.openxmlformats.org/officeDocument/2006/math">
                      <m:acc>
                        <m:accPr>
                          <m:chr m:val="̅"/>
                          <m:ctrlPr>
                            <a:rPr lang="en-DE" i="1" smtClean="0">
                              <a:solidFill>
                                <a:schemeClr val="bg1">
                                  <a:lumMod val="85000"/>
                                </a:schemeClr>
                              </a:solidFill>
                              <a:latin typeface="Cambria Math" panose="02040503050406030204" pitchFamily="18" charset="0"/>
                            </a:rPr>
                          </m:ctrlPr>
                        </m:accPr>
                        <m:e>
                          <m:r>
                            <a:rPr lang="de-DE" b="0" i="1" smtClean="0">
                              <a:solidFill>
                                <a:schemeClr val="bg1">
                                  <a:lumMod val="85000"/>
                                </a:schemeClr>
                              </a:solidFill>
                              <a:latin typeface="Cambria Math" panose="02040503050406030204" pitchFamily="18" charset="0"/>
                            </a:rPr>
                            <m:t>𝑇</m:t>
                          </m:r>
                        </m:e>
                      </m:acc>
                      <m:r>
                        <a:rPr lang="de-DE" b="0" i="1" smtClean="0">
                          <a:solidFill>
                            <a:schemeClr val="bg1">
                              <a:lumMod val="85000"/>
                            </a:schemeClr>
                          </a:solidFill>
                          <a:latin typeface="Cambria Math" panose="02040503050406030204" pitchFamily="18" charset="0"/>
                        </a:rPr>
                        <m:t>=</m:t>
                      </m:r>
                      <m:sSub>
                        <m:sSubPr>
                          <m:ctrlPr>
                            <a:rPr lang="de-DE" b="0" i="1" smtClean="0">
                              <a:solidFill>
                                <a:schemeClr val="bg1">
                                  <a:lumMod val="85000"/>
                                </a:schemeClr>
                              </a:solidFill>
                              <a:latin typeface="Cambria Math" panose="02040503050406030204" pitchFamily="18" charset="0"/>
                            </a:rPr>
                          </m:ctrlPr>
                        </m:sSubPr>
                        <m:e>
                          <m:r>
                            <a:rPr lang="de-DE" b="0" i="1" smtClean="0">
                              <a:solidFill>
                                <a:schemeClr val="bg1">
                                  <a:lumMod val="85000"/>
                                </a:schemeClr>
                              </a:solidFill>
                              <a:latin typeface="Cambria Math" panose="02040503050406030204" pitchFamily="18" charset="0"/>
                            </a:rPr>
                            <m:t>𝐼</m:t>
                          </m:r>
                        </m:e>
                        <m:sub>
                          <m:r>
                            <a:rPr lang="de-DE" b="0" i="1" smtClean="0">
                              <a:solidFill>
                                <a:schemeClr val="bg1">
                                  <a:lumMod val="85000"/>
                                </a:schemeClr>
                              </a:solidFill>
                              <a:latin typeface="Cambria Math" panose="02040503050406030204" pitchFamily="18" charset="0"/>
                            </a:rPr>
                            <m:t>𝑚</m:t>
                          </m:r>
                          <m:r>
                            <a:rPr lang="de-DE" b="0" i="1" smtClean="0">
                              <a:solidFill>
                                <a:schemeClr val="bg1">
                                  <a:lumMod val="85000"/>
                                </a:schemeClr>
                              </a:solidFill>
                              <a:latin typeface="Cambria Math" panose="02040503050406030204" pitchFamily="18" charset="0"/>
                            </a:rPr>
                            <m:t> ×</m:t>
                          </m:r>
                          <m:r>
                            <a:rPr lang="de-DE" b="0" i="1" smtClean="0">
                              <a:solidFill>
                                <a:schemeClr val="bg1">
                                  <a:lumMod val="85000"/>
                                </a:schemeClr>
                              </a:solidFill>
                              <a:latin typeface="Cambria Math" panose="02040503050406030204" pitchFamily="18" charset="0"/>
                            </a:rPr>
                            <m:t>𝑚</m:t>
                          </m:r>
                        </m:sub>
                      </m:sSub>
                      <m:r>
                        <a:rPr lang="de-DE" b="0" i="1" smtClean="0">
                          <a:solidFill>
                            <a:schemeClr val="bg1">
                              <a:lumMod val="85000"/>
                            </a:schemeClr>
                          </a:solidFill>
                          <a:latin typeface="Cambria Math" panose="02040503050406030204" pitchFamily="18" charset="0"/>
                        </a:rPr>
                        <m:t>−</m:t>
                      </m:r>
                      <m:f>
                        <m:fPr>
                          <m:ctrlPr>
                            <a:rPr lang="de-DE" b="0" i="1" smtClean="0">
                              <a:solidFill>
                                <a:schemeClr val="bg1">
                                  <a:lumMod val="85000"/>
                                </a:schemeClr>
                              </a:solidFill>
                              <a:latin typeface="Cambria Math" panose="02040503050406030204" pitchFamily="18" charset="0"/>
                            </a:rPr>
                          </m:ctrlPr>
                        </m:fPr>
                        <m:num>
                          <m:r>
                            <a:rPr lang="de-DE" b="0" i="1" smtClean="0">
                              <a:solidFill>
                                <a:schemeClr val="bg1">
                                  <a:lumMod val="85000"/>
                                </a:schemeClr>
                              </a:solidFill>
                              <a:latin typeface="Cambria Math" panose="02040503050406030204" pitchFamily="18" charset="0"/>
                            </a:rPr>
                            <m:t>1</m:t>
                          </m:r>
                        </m:num>
                        <m:den>
                          <m:r>
                            <a:rPr lang="de-DE" b="0" i="1" smtClean="0">
                              <a:solidFill>
                                <a:schemeClr val="bg1">
                                  <a:lumMod val="85000"/>
                                </a:schemeClr>
                              </a:solidFill>
                              <a:latin typeface="Cambria Math" panose="02040503050406030204" pitchFamily="18" charset="0"/>
                            </a:rPr>
                            <m:t>𝑚</m:t>
                          </m:r>
                        </m:den>
                      </m:f>
                      <m:sSub>
                        <m:sSubPr>
                          <m:ctrlPr>
                            <a:rPr lang="de-DE" b="0" i="1" smtClean="0">
                              <a:solidFill>
                                <a:schemeClr val="bg1">
                                  <a:lumMod val="85000"/>
                                </a:schemeClr>
                              </a:solidFill>
                              <a:latin typeface="Cambria Math" panose="02040503050406030204" pitchFamily="18" charset="0"/>
                            </a:rPr>
                          </m:ctrlPr>
                        </m:sSubPr>
                        <m:e>
                          <m:r>
                            <a:rPr lang="de-DE" b="0" i="1" smtClean="0">
                              <a:solidFill>
                                <a:schemeClr val="bg1">
                                  <a:lumMod val="85000"/>
                                </a:schemeClr>
                              </a:solidFill>
                              <a:latin typeface="Cambria Math" panose="02040503050406030204" pitchFamily="18" charset="0"/>
                            </a:rPr>
                            <m:t>1</m:t>
                          </m:r>
                        </m:e>
                        <m:sub>
                          <m:r>
                            <a:rPr lang="de-DE" b="0" i="1" smtClean="0">
                              <a:solidFill>
                                <a:schemeClr val="bg1">
                                  <a:lumMod val="85000"/>
                                </a:schemeClr>
                              </a:solidFill>
                              <a:latin typeface="Cambria Math" panose="02040503050406030204" pitchFamily="18" charset="0"/>
                            </a:rPr>
                            <m:t>𝑚</m:t>
                          </m:r>
                          <m:r>
                            <a:rPr lang="de-DE" b="0" i="1" smtClean="0">
                              <a:solidFill>
                                <a:schemeClr val="bg1">
                                  <a:lumMod val="85000"/>
                                </a:schemeClr>
                              </a:solidFill>
                              <a:latin typeface="Cambria Math" panose="02040503050406030204" pitchFamily="18" charset="0"/>
                              <a:ea typeface="Cambria Math" panose="02040503050406030204" pitchFamily="18" charset="0"/>
                            </a:rPr>
                            <m:t>×</m:t>
                          </m:r>
                          <m:r>
                            <a:rPr lang="de-DE" b="0" i="1" smtClean="0">
                              <a:solidFill>
                                <a:schemeClr val="bg1">
                                  <a:lumMod val="85000"/>
                                </a:schemeClr>
                              </a:solidFill>
                              <a:latin typeface="Cambria Math" panose="02040503050406030204" pitchFamily="18" charset="0"/>
                              <a:ea typeface="Cambria Math" panose="02040503050406030204" pitchFamily="18" charset="0"/>
                            </a:rPr>
                            <m:t>𝑚</m:t>
                          </m:r>
                        </m:sub>
                      </m:sSub>
                    </m:oMath>
                  </m:oMathPara>
                </a14:m>
                <a:endParaRPr lang="en-DE" dirty="0">
                  <a:solidFill>
                    <a:schemeClr val="bg1">
                      <a:lumMod val="85000"/>
                    </a:schemeClr>
                  </a:solidFill>
                </a:endParaRPr>
              </a:p>
            </p:txBody>
          </p:sp>
        </mc:Choice>
        <mc:Fallback xmlns="">
          <p:sp>
            <p:nvSpPr>
              <p:cNvPr id="10" name="TextBox 9">
                <a:extLst>
                  <a:ext uri="{FF2B5EF4-FFF2-40B4-BE49-F238E27FC236}">
                    <a16:creationId xmlns:a16="http://schemas.microsoft.com/office/drawing/2014/main" id="{668DF8A8-E891-E5B2-832D-9FA254C91B09}"/>
                  </a:ext>
                </a:extLst>
              </p:cNvPr>
              <p:cNvSpPr txBox="1">
                <a:spLocks noRot="1" noChangeAspect="1" noMove="1" noResize="1" noEditPoints="1" noAdjustHandles="1" noChangeArrowheads="1" noChangeShapeType="1" noTextEdit="1"/>
              </p:cNvSpPr>
              <p:nvPr/>
            </p:nvSpPr>
            <p:spPr>
              <a:xfrm>
                <a:off x="3922298" y="4740447"/>
                <a:ext cx="5042791" cy="1675972"/>
              </a:xfrm>
              <a:prstGeom prst="rect">
                <a:avLst/>
              </a:prstGeom>
              <a:blipFill>
                <a:blip r:embed="rId4"/>
                <a:stretch>
                  <a:fillRect/>
                </a:stretch>
              </a:blipFill>
            </p:spPr>
            <p:txBody>
              <a:bodyPr/>
              <a:lstStyle/>
              <a:p>
                <a:r>
                  <a:rPr lang="en-DE">
                    <a:noFill/>
                  </a:rPr>
                  <a:t> </a:t>
                </a:r>
              </a:p>
            </p:txBody>
          </p:sp>
        </mc:Fallback>
      </mc:AlternateContent>
      <p:sp>
        <p:nvSpPr>
          <p:cNvPr id="18" name="TextBox 17">
            <a:extLst>
              <a:ext uri="{FF2B5EF4-FFF2-40B4-BE49-F238E27FC236}">
                <a16:creationId xmlns:a16="http://schemas.microsoft.com/office/drawing/2014/main" id="{608B626E-529B-8BAB-1E7F-8F59F0EC1BAE}"/>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3</a:t>
            </a:fld>
            <a:endParaRPr lang="de-DE" sz="1600" dirty="0">
              <a:latin typeface="Calibri" panose="020F0502020204030204" pitchFamily="34" charset="0"/>
              <a:cs typeface="Calibri" panose="020F0502020204030204" pitchFamily="34" charset="0"/>
            </a:endParaRPr>
          </a:p>
        </p:txBody>
      </p:sp>
      <p:sp>
        <p:nvSpPr>
          <p:cNvPr id="14" name="Footer Placeholder 1">
            <a:extLst>
              <a:ext uri="{FF2B5EF4-FFF2-40B4-BE49-F238E27FC236}">
                <a16:creationId xmlns:a16="http://schemas.microsoft.com/office/drawing/2014/main" id="{6957F409-386E-A13A-125A-D941D5A2001E}"/>
              </a:ext>
            </a:extLst>
          </p:cNvPr>
          <p:cNvSpPr txBox="1">
            <a:spLocks/>
          </p:cNvSpPr>
          <p:nvPr/>
        </p:nvSpPr>
        <p:spPr>
          <a:xfrm>
            <a:off x="2581471" y="6550156"/>
            <a:ext cx="5711878" cy="307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sz="1400" dirty="0">
                <a:latin typeface="Calibri" panose="020F0502020204030204" pitchFamily="34" charset="0"/>
                <a:cs typeface="Calibri" panose="020F0502020204030204" pitchFamily="34" charset="0"/>
              </a:rPr>
              <a:t>                    EGU GA  Vienna (Austria)  26.04.2023</a:t>
            </a:r>
          </a:p>
        </p:txBody>
      </p:sp>
    </p:spTree>
    <p:extLst>
      <p:ext uri="{BB962C8B-B14F-4D97-AF65-F5344CB8AC3E}">
        <p14:creationId xmlns:p14="http://schemas.microsoft.com/office/powerpoint/2010/main" val="132728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4E632144-FB6A-8096-D9C6-8F042E61D754}"/>
              </a:ext>
            </a:extLst>
          </p:cNvPr>
          <p:cNvSpPr txBox="1">
            <a:spLocks/>
          </p:cNvSpPr>
          <p:nvPr/>
        </p:nvSpPr>
        <p:spPr>
          <a:xfrm>
            <a:off x="2581471" y="6550156"/>
            <a:ext cx="5711878" cy="307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sz="1400" dirty="0">
                <a:latin typeface="Calibri" panose="020F0502020204030204" pitchFamily="34" charset="0"/>
                <a:cs typeface="Calibri" panose="020F0502020204030204" pitchFamily="34" charset="0"/>
              </a:rPr>
              <a:t>                    ISDA on-line </a:t>
            </a:r>
            <a:r>
              <a:rPr lang="de-DE" sz="1400" dirty="0" err="1">
                <a:latin typeface="Calibri" panose="020F0502020204030204" pitchFamily="34" charset="0"/>
                <a:cs typeface="Calibri" panose="020F0502020204030204" pitchFamily="34" charset="0"/>
              </a:rPr>
              <a:t>event</a:t>
            </a:r>
            <a:r>
              <a:rPr lang="de-DE" sz="1400" dirty="0">
                <a:latin typeface="Calibri" panose="020F0502020204030204" pitchFamily="34" charset="0"/>
                <a:cs typeface="Calibri" panose="020F0502020204030204" pitchFamily="34" charset="0"/>
              </a:rPr>
              <a:t>  10.02.2023</a:t>
            </a:r>
          </a:p>
        </p:txBody>
      </p:sp>
      <p:pic>
        <p:nvPicPr>
          <p:cNvPr id="8" name="Picture 7">
            <a:extLst>
              <a:ext uri="{FF2B5EF4-FFF2-40B4-BE49-F238E27FC236}">
                <a16:creationId xmlns:a16="http://schemas.microsoft.com/office/drawing/2014/main" id="{7C97CE3C-AE5C-2258-E10B-93D5822C2580}"/>
              </a:ext>
            </a:extLst>
          </p:cNvPr>
          <p:cNvPicPr>
            <a:picLocks noChangeAspect="1"/>
          </p:cNvPicPr>
          <p:nvPr/>
        </p:nvPicPr>
        <p:blipFill>
          <a:blip r:embed="rId3"/>
          <a:stretch>
            <a:fillRect/>
          </a:stretch>
        </p:blipFill>
        <p:spPr>
          <a:xfrm>
            <a:off x="466582" y="516434"/>
            <a:ext cx="7772400" cy="2860068"/>
          </a:xfrm>
          <a:prstGeom prst="rect">
            <a:avLst/>
          </a:prstGeom>
        </p:spPr>
      </p:pic>
      <p:sp>
        <p:nvSpPr>
          <p:cNvPr id="3" name="TextBox 9">
            <a:extLst>
              <a:ext uri="{FF2B5EF4-FFF2-40B4-BE49-F238E27FC236}">
                <a16:creationId xmlns:a16="http://schemas.microsoft.com/office/drawing/2014/main" id="{2C05F53E-23FD-D9BB-19D3-CC9ED6F012F3}"/>
              </a:ext>
            </a:extLst>
          </p:cNvPr>
          <p:cNvSpPr txBox="1"/>
          <p:nvPr/>
        </p:nvSpPr>
        <p:spPr>
          <a:xfrm>
            <a:off x="5764380" y="3695030"/>
            <a:ext cx="2609601" cy="338554"/>
          </a:xfrm>
          <a:prstGeom prst="rect">
            <a:avLst/>
          </a:prstGeom>
          <a:noFill/>
        </p:spPr>
        <p:txBody>
          <a:bodyPr wrap="square">
            <a:spAutoFit/>
          </a:bodyPr>
          <a:lstStyle/>
          <a:p>
            <a:pPr algn="ctr"/>
            <a:r>
              <a:rPr lang="en-GB" sz="1600" dirty="0">
                <a:latin typeface="Avenir" panose="02000503020000020003" pitchFamily="2" charset="0"/>
                <a:cs typeface="Arial" panose="020B0604020202020204" pitchFamily="34" charset="0"/>
              </a:rPr>
              <a:t>Mu et al. (2021, 2022)</a:t>
            </a:r>
          </a:p>
        </p:txBody>
      </p:sp>
      <p:cxnSp>
        <p:nvCxnSpPr>
          <p:cNvPr id="6" name="Gerade Verbindung 19">
            <a:extLst>
              <a:ext uri="{FF2B5EF4-FFF2-40B4-BE49-F238E27FC236}">
                <a16:creationId xmlns:a16="http://schemas.microsoft.com/office/drawing/2014/main" id="{E2F58636-F1E9-99DA-8997-4C1FA3A09ECE}"/>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7" name="Title 1">
            <a:extLst>
              <a:ext uri="{FF2B5EF4-FFF2-40B4-BE49-F238E27FC236}">
                <a16:creationId xmlns:a16="http://schemas.microsoft.com/office/drawing/2014/main" id="{A1DE729C-00FE-D969-5376-267381064E9E}"/>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AWI-CPS v.2.0: </a:t>
            </a:r>
            <a:r>
              <a:rPr lang="en-GB" b="0" dirty="0">
                <a:solidFill>
                  <a:srgbClr val="002060"/>
                </a:solidFill>
                <a:latin typeface="Calibri"/>
                <a:cs typeface="Calibri"/>
              </a:rPr>
              <a:t>Validated </a:t>
            </a:r>
            <a:r>
              <a:rPr lang="en-GB" sz="1800" dirty="0">
                <a:latin typeface="Avenir" panose="02000503020000020003" pitchFamily="2" charset="0"/>
                <a:cs typeface="Arial" panose="020B0604020202020204" pitchFamily="34" charset="0"/>
              </a:rPr>
              <a:t>Mu et al. (2021, 2022, JAMES)</a:t>
            </a:r>
            <a:br>
              <a:rPr lang="en-GB" sz="1800" dirty="0">
                <a:latin typeface="Avenir" panose="02000503020000020003" pitchFamily="2" charset="0"/>
                <a:cs typeface="Arial" panose="020B0604020202020204" pitchFamily="34" charset="0"/>
              </a:rPr>
            </a:br>
            <a:r>
              <a:rPr lang="en-GB" sz="1800" b="0" dirty="0">
                <a:solidFill>
                  <a:srgbClr val="002060"/>
                </a:solidFill>
                <a:latin typeface="Calibri"/>
                <a:cs typeface="Calibri"/>
              </a:rPr>
              <a:t>  </a:t>
            </a:r>
            <a:endParaRPr lang="de-DE" sz="1800" b="0" dirty="0">
              <a:solidFill>
                <a:srgbClr val="002060"/>
              </a:solidFill>
            </a:endParaRPr>
          </a:p>
        </p:txBody>
      </p:sp>
      <p:sp>
        <p:nvSpPr>
          <p:cNvPr id="9" name="TextBox 8">
            <a:extLst>
              <a:ext uri="{FF2B5EF4-FFF2-40B4-BE49-F238E27FC236}">
                <a16:creationId xmlns:a16="http://schemas.microsoft.com/office/drawing/2014/main" id="{0AFA71D3-E438-E93E-6637-E0E918506478}"/>
              </a:ext>
            </a:extLst>
          </p:cNvPr>
          <p:cNvSpPr txBox="1"/>
          <p:nvPr/>
        </p:nvSpPr>
        <p:spPr>
          <a:xfrm>
            <a:off x="818145" y="5919538"/>
            <a:ext cx="6469143" cy="369332"/>
          </a:xfrm>
          <a:prstGeom prst="rect">
            <a:avLst/>
          </a:prstGeom>
          <a:noFill/>
        </p:spPr>
        <p:txBody>
          <a:bodyPr wrap="none" rtlCol="0">
            <a:spAutoFit/>
          </a:bodyPr>
          <a:lstStyle/>
          <a:p>
            <a:r>
              <a:rPr lang="en-DE" dirty="0">
                <a:latin typeface="Calibri" panose="020F0502020204030204" pitchFamily="34" charset="0"/>
                <a:cs typeface="Calibri" panose="020F0502020204030204" pitchFamily="34" charset="0"/>
              </a:rPr>
              <a:t>AWI-CP system’s forecasting skills are limited by “random weather”</a:t>
            </a:r>
          </a:p>
        </p:txBody>
      </p:sp>
      <p:sp>
        <p:nvSpPr>
          <p:cNvPr id="13" name="TextBox 12">
            <a:extLst>
              <a:ext uri="{FF2B5EF4-FFF2-40B4-BE49-F238E27FC236}">
                <a16:creationId xmlns:a16="http://schemas.microsoft.com/office/drawing/2014/main" id="{4D71D2F2-B816-28E1-E57C-B166AFFBA044}"/>
              </a:ext>
            </a:extLst>
          </p:cNvPr>
          <p:cNvSpPr txBox="1"/>
          <p:nvPr/>
        </p:nvSpPr>
        <p:spPr>
          <a:xfrm>
            <a:off x="842209" y="4054639"/>
            <a:ext cx="7640052" cy="646331"/>
          </a:xfrm>
          <a:prstGeom prst="rect">
            <a:avLst/>
          </a:prstGeom>
          <a:noFill/>
        </p:spPr>
        <p:txBody>
          <a:bodyPr wrap="square" rtlCol="0">
            <a:spAutoFit/>
          </a:bodyPr>
          <a:lstStyle/>
          <a:p>
            <a:r>
              <a:rPr lang="en-DE" dirty="0">
                <a:latin typeface="Calibri" panose="020F0502020204030204" pitchFamily="34" charset="0"/>
                <a:cs typeface="Calibri" panose="020F0502020204030204" pitchFamily="34" charset="0"/>
              </a:rPr>
              <a:t>Data assimilation (DA) with an Ensemble Kalman Filtering within the Paralell Data Assimilation Framework (</a:t>
            </a:r>
            <a:r>
              <a:rPr lang="en-DE" b="1" dirty="0">
                <a:solidFill>
                  <a:srgbClr val="009CD5"/>
                </a:solidFill>
                <a:latin typeface="Calibri" panose="020F0502020204030204" pitchFamily="34" charset="0"/>
                <a:cs typeface="Calibri" panose="020F0502020204030204" pitchFamily="34" charset="0"/>
              </a:rPr>
              <a:t>PDAF</a:t>
            </a:r>
            <a:r>
              <a:rPr lang="en-DE" dirty="0">
                <a:latin typeface="Calibri" panose="020F0502020204030204" pitchFamily="34" charset="0"/>
                <a:cs typeface="Calibri" panose="020F0502020204030204" pitchFamily="34" charset="0"/>
              </a:rPr>
              <a:t>, Nerger &amp; Hiller, 2013) </a:t>
            </a:r>
            <a:r>
              <a:rPr lang="en-GB" dirty="0"/>
              <a:t> </a:t>
            </a:r>
            <a:endParaRPr lang="en-DE" dirty="0"/>
          </a:p>
        </p:txBody>
      </p:sp>
      <p:pic>
        <p:nvPicPr>
          <p:cNvPr id="15" name="Picture 14">
            <a:extLst>
              <a:ext uri="{FF2B5EF4-FFF2-40B4-BE49-F238E27FC236}">
                <a16:creationId xmlns:a16="http://schemas.microsoft.com/office/drawing/2014/main" id="{FBB329C7-2D4B-0FEF-4B35-E462FECC6FB1}"/>
              </a:ext>
            </a:extLst>
          </p:cNvPr>
          <p:cNvPicPr>
            <a:picLocks noChangeAspect="1"/>
          </p:cNvPicPr>
          <p:nvPr/>
        </p:nvPicPr>
        <p:blipFill>
          <a:blip r:embed="rId4"/>
          <a:stretch>
            <a:fillRect/>
          </a:stretch>
        </p:blipFill>
        <p:spPr>
          <a:xfrm>
            <a:off x="477430" y="556559"/>
            <a:ext cx="7772400" cy="2907323"/>
          </a:xfrm>
          <a:prstGeom prst="rect">
            <a:avLst/>
          </a:prstGeom>
        </p:spPr>
      </p:pic>
      <p:sp>
        <p:nvSpPr>
          <p:cNvPr id="18" name="TextBox 17">
            <a:extLst>
              <a:ext uri="{FF2B5EF4-FFF2-40B4-BE49-F238E27FC236}">
                <a16:creationId xmlns:a16="http://schemas.microsoft.com/office/drawing/2014/main" id="{A15A2A6F-55B6-40BF-806C-6915843776B2}"/>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4</a:t>
            </a:fld>
            <a:endParaRPr lang="de-DE" sz="1600" dirty="0">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17FA1ABE-5846-E341-3E86-ECE69C65368E}"/>
              </a:ext>
            </a:extLst>
          </p:cNvPr>
          <p:cNvPicPr>
            <a:picLocks noChangeAspect="1"/>
          </p:cNvPicPr>
          <p:nvPr/>
        </p:nvPicPr>
        <p:blipFill>
          <a:blip r:embed="rId5"/>
          <a:stretch>
            <a:fillRect/>
          </a:stretch>
        </p:blipFill>
        <p:spPr>
          <a:xfrm>
            <a:off x="520949" y="3751484"/>
            <a:ext cx="7772400" cy="3077662"/>
          </a:xfrm>
          <a:prstGeom prst="rect">
            <a:avLst/>
          </a:prstGeom>
        </p:spPr>
      </p:pic>
      <p:sp>
        <p:nvSpPr>
          <p:cNvPr id="5" name="TextBox 4">
            <a:extLst>
              <a:ext uri="{FF2B5EF4-FFF2-40B4-BE49-F238E27FC236}">
                <a16:creationId xmlns:a16="http://schemas.microsoft.com/office/drawing/2014/main" id="{8249CA53-5605-4EBB-F540-81664E0BE816}"/>
              </a:ext>
            </a:extLst>
          </p:cNvPr>
          <p:cNvSpPr txBox="1"/>
          <p:nvPr/>
        </p:nvSpPr>
        <p:spPr>
          <a:xfrm>
            <a:off x="1680396" y="3388875"/>
            <a:ext cx="6469143" cy="369332"/>
          </a:xfrm>
          <a:prstGeom prst="rect">
            <a:avLst/>
          </a:prstGeom>
          <a:solidFill>
            <a:schemeClr val="bg1">
              <a:alpha val="74000"/>
            </a:schemeClr>
          </a:solidFill>
          <a:ln w="34925">
            <a:solidFill>
              <a:srgbClr val="C00000"/>
            </a:solidFill>
          </a:ln>
        </p:spPr>
        <p:txBody>
          <a:bodyPr wrap="none" rtlCol="0">
            <a:spAutoFit/>
          </a:bodyPr>
          <a:lstStyle/>
          <a:p>
            <a:r>
              <a:rPr lang="en-DE" dirty="0">
                <a:latin typeface="Calibri" panose="020F0502020204030204" pitchFamily="34" charset="0"/>
                <a:cs typeface="Calibri" panose="020F0502020204030204" pitchFamily="34" charset="0"/>
              </a:rPr>
              <a:t>AWI-CP system’s forecasting skills are limited by “random weather”</a:t>
            </a:r>
          </a:p>
        </p:txBody>
      </p:sp>
      <p:sp>
        <p:nvSpPr>
          <p:cNvPr id="2" name="TextBox 1">
            <a:extLst>
              <a:ext uri="{FF2B5EF4-FFF2-40B4-BE49-F238E27FC236}">
                <a16:creationId xmlns:a16="http://schemas.microsoft.com/office/drawing/2014/main" id="{8827A2CD-4907-77BF-7F19-58721F421335}"/>
              </a:ext>
            </a:extLst>
          </p:cNvPr>
          <p:cNvSpPr txBox="1"/>
          <p:nvPr/>
        </p:nvSpPr>
        <p:spPr>
          <a:xfrm>
            <a:off x="3164297" y="748365"/>
            <a:ext cx="3353547" cy="276999"/>
          </a:xfrm>
          <a:prstGeom prst="rect">
            <a:avLst/>
          </a:prstGeom>
          <a:noFill/>
        </p:spPr>
        <p:txBody>
          <a:bodyPr wrap="none" rtlCol="0">
            <a:spAutoFit/>
          </a:bodyPr>
          <a:lstStyle/>
          <a:p>
            <a:r>
              <a:rPr lang="en-GB" sz="1200" dirty="0">
                <a:latin typeface="Calibri" panose="020F0502020204030204" pitchFamily="34" charset="0"/>
                <a:cs typeface="Calibri" panose="020F0502020204030204" pitchFamily="34" charset="0"/>
              </a:rPr>
              <a:t>v</a:t>
            </a:r>
            <a:r>
              <a:rPr lang="en-GB" sz="1200" dirty="0">
                <a:effectLst/>
                <a:latin typeface="Calibri" panose="020F0502020204030204" pitchFamily="34" charset="0"/>
                <a:cs typeface="Calibri" panose="020F0502020204030204" pitchFamily="34" charset="0"/>
              </a:rPr>
              <a:t>s. NOAA/NSIDC Climate Data Record observations</a:t>
            </a:r>
            <a:endParaRPr lang="en-D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362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83">
            <a:extLst>
              <a:ext uri="{FF2B5EF4-FFF2-40B4-BE49-F238E27FC236}">
                <a16:creationId xmlns:a16="http://schemas.microsoft.com/office/drawing/2014/main" id="{EBB38A03-8DAE-6DF9-F16B-732959F4B174}"/>
              </a:ext>
            </a:extLst>
          </p:cNvPr>
          <p:cNvSpPr/>
          <p:nvPr/>
        </p:nvSpPr>
        <p:spPr>
          <a:xfrm>
            <a:off x="7047172" y="729217"/>
            <a:ext cx="2067616" cy="1695986"/>
          </a:xfrm>
          <a:prstGeom prst="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uppieren 62">
            <a:extLst>
              <a:ext uri="{FF2B5EF4-FFF2-40B4-BE49-F238E27FC236}">
                <a16:creationId xmlns:a16="http://schemas.microsoft.com/office/drawing/2014/main" id="{B00F5A02-CE84-D85D-2D01-48461443ADBA}"/>
              </a:ext>
            </a:extLst>
          </p:cNvPr>
          <p:cNvGrpSpPr/>
          <p:nvPr/>
        </p:nvGrpSpPr>
        <p:grpSpPr>
          <a:xfrm>
            <a:off x="7046867" y="726572"/>
            <a:ext cx="2067815" cy="1702530"/>
            <a:chOff x="1068523" y="2297151"/>
            <a:chExt cx="3144194" cy="2588764"/>
          </a:xfrm>
        </p:grpSpPr>
        <p:sp>
          <p:nvSpPr>
            <p:cNvPr id="32" name="Freihandform 63">
              <a:extLst>
                <a:ext uri="{FF2B5EF4-FFF2-40B4-BE49-F238E27FC236}">
                  <a16:creationId xmlns:a16="http://schemas.microsoft.com/office/drawing/2014/main" id="{6D43E79D-229A-BEAF-6215-8BB5BB05D46B}"/>
                </a:ext>
              </a:extLst>
            </p:cNvPr>
            <p:cNvSpPr/>
            <p:nvPr/>
          </p:nvSpPr>
          <p:spPr>
            <a:xfrm>
              <a:off x="1068684" y="2725175"/>
              <a:ext cx="3144033" cy="1484334"/>
            </a:xfrm>
            <a:custGeom>
              <a:avLst/>
              <a:gdLst>
                <a:gd name="connsiteX0" fmla="*/ 0 w 3144033"/>
                <a:gd name="connsiteY0" fmla="*/ 1484334 h 1484334"/>
                <a:gd name="connsiteX1" fmla="*/ 250520 w 3144033"/>
                <a:gd name="connsiteY1" fmla="*/ 1271392 h 1484334"/>
                <a:gd name="connsiteX2" fmla="*/ 538619 w 3144033"/>
                <a:gd name="connsiteY2" fmla="*/ 1121079 h 1484334"/>
                <a:gd name="connsiteX3" fmla="*/ 820454 w 3144033"/>
                <a:gd name="connsiteY3" fmla="*/ 1020871 h 1484334"/>
                <a:gd name="connsiteX4" fmla="*/ 1045923 w 3144033"/>
                <a:gd name="connsiteY4" fmla="*/ 908137 h 1484334"/>
                <a:gd name="connsiteX5" fmla="*/ 1171183 w 3144033"/>
                <a:gd name="connsiteY5" fmla="*/ 726509 h 1484334"/>
                <a:gd name="connsiteX6" fmla="*/ 1334022 w 3144033"/>
                <a:gd name="connsiteY6" fmla="*/ 532356 h 1484334"/>
                <a:gd name="connsiteX7" fmla="*/ 1540701 w 3144033"/>
                <a:gd name="connsiteY7" fmla="*/ 419622 h 1484334"/>
                <a:gd name="connsiteX8" fmla="*/ 1891430 w 3144033"/>
                <a:gd name="connsiteY8" fmla="*/ 225468 h 1484334"/>
                <a:gd name="connsiteX9" fmla="*/ 2217106 w 3144033"/>
                <a:gd name="connsiteY9" fmla="*/ 187890 h 1484334"/>
                <a:gd name="connsiteX10" fmla="*/ 2473890 w 3144033"/>
                <a:gd name="connsiteY10" fmla="*/ 131523 h 1484334"/>
                <a:gd name="connsiteX11" fmla="*/ 2711885 w 3144033"/>
                <a:gd name="connsiteY11" fmla="*/ 137786 h 1484334"/>
                <a:gd name="connsiteX12" fmla="*/ 3025035 w 3144033"/>
                <a:gd name="connsiteY12" fmla="*/ 50104 h 1484334"/>
                <a:gd name="connsiteX13" fmla="*/ 3144033 w 3144033"/>
                <a:gd name="connsiteY13" fmla="*/ 0 h 148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4033" h="1484334">
                  <a:moveTo>
                    <a:pt x="0" y="1484334"/>
                  </a:moveTo>
                  <a:cubicBezTo>
                    <a:pt x="80375" y="1408134"/>
                    <a:pt x="160750" y="1331934"/>
                    <a:pt x="250520" y="1271392"/>
                  </a:cubicBezTo>
                  <a:cubicBezTo>
                    <a:pt x="340290" y="1210850"/>
                    <a:pt x="443630" y="1162832"/>
                    <a:pt x="538619" y="1121079"/>
                  </a:cubicBezTo>
                  <a:cubicBezTo>
                    <a:pt x="633608" y="1079326"/>
                    <a:pt x="735903" y="1056361"/>
                    <a:pt x="820454" y="1020871"/>
                  </a:cubicBezTo>
                  <a:cubicBezTo>
                    <a:pt x="905005" y="985381"/>
                    <a:pt x="987468" y="957197"/>
                    <a:pt x="1045923" y="908137"/>
                  </a:cubicBezTo>
                  <a:cubicBezTo>
                    <a:pt x="1104378" y="859077"/>
                    <a:pt x="1123167" y="789139"/>
                    <a:pt x="1171183" y="726509"/>
                  </a:cubicBezTo>
                  <a:cubicBezTo>
                    <a:pt x="1219199" y="663879"/>
                    <a:pt x="1272436" y="583504"/>
                    <a:pt x="1334022" y="532356"/>
                  </a:cubicBezTo>
                  <a:cubicBezTo>
                    <a:pt x="1395608" y="481208"/>
                    <a:pt x="1540701" y="419622"/>
                    <a:pt x="1540701" y="419622"/>
                  </a:cubicBezTo>
                  <a:cubicBezTo>
                    <a:pt x="1633602" y="368474"/>
                    <a:pt x="1778696" y="264090"/>
                    <a:pt x="1891430" y="225468"/>
                  </a:cubicBezTo>
                  <a:cubicBezTo>
                    <a:pt x="2004164" y="186846"/>
                    <a:pt x="2120029" y="203547"/>
                    <a:pt x="2217106" y="187890"/>
                  </a:cubicBezTo>
                  <a:cubicBezTo>
                    <a:pt x="2314183" y="172233"/>
                    <a:pt x="2391427" y="139874"/>
                    <a:pt x="2473890" y="131523"/>
                  </a:cubicBezTo>
                  <a:cubicBezTo>
                    <a:pt x="2556353" y="123172"/>
                    <a:pt x="2620028" y="151356"/>
                    <a:pt x="2711885" y="137786"/>
                  </a:cubicBezTo>
                  <a:cubicBezTo>
                    <a:pt x="2803742" y="124216"/>
                    <a:pt x="2953010" y="73068"/>
                    <a:pt x="3025035" y="50104"/>
                  </a:cubicBezTo>
                  <a:cubicBezTo>
                    <a:pt x="3097060" y="27140"/>
                    <a:pt x="3120546" y="13570"/>
                    <a:pt x="3144033" y="0"/>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ihandform 64">
              <a:extLst>
                <a:ext uri="{FF2B5EF4-FFF2-40B4-BE49-F238E27FC236}">
                  <a16:creationId xmlns:a16="http://schemas.microsoft.com/office/drawing/2014/main" id="{F30083FE-B208-A00B-FDE6-938ED8EEE787}"/>
                </a:ext>
              </a:extLst>
            </p:cNvPr>
            <p:cNvSpPr/>
            <p:nvPr/>
          </p:nvSpPr>
          <p:spPr>
            <a:xfrm>
              <a:off x="1068523" y="2368182"/>
              <a:ext cx="3143892" cy="1170849"/>
            </a:xfrm>
            <a:custGeom>
              <a:avLst/>
              <a:gdLst>
                <a:gd name="connsiteX0" fmla="*/ 0 w 3144033"/>
                <a:gd name="connsiteY0" fmla="*/ 1484334 h 1484334"/>
                <a:gd name="connsiteX1" fmla="*/ 250520 w 3144033"/>
                <a:gd name="connsiteY1" fmla="*/ 1271392 h 1484334"/>
                <a:gd name="connsiteX2" fmla="*/ 538619 w 3144033"/>
                <a:gd name="connsiteY2" fmla="*/ 1121079 h 1484334"/>
                <a:gd name="connsiteX3" fmla="*/ 820454 w 3144033"/>
                <a:gd name="connsiteY3" fmla="*/ 1020871 h 1484334"/>
                <a:gd name="connsiteX4" fmla="*/ 1045923 w 3144033"/>
                <a:gd name="connsiteY4" fmla="*/ 908137 h 1484334"/>
                <a:gd name="connsiteX5" fmla="*/ 1171183 w 3144033"/>
                <a:gd name="connsiteY5" fmla="*/ 726509 h 1484334"/>
                <a:gd name="connsiteX6" fmla="*/ 1334022 w 3144033"/>
                <a:gd name="connsiteY6" fmla="*/ 532356 h 1484334"/>
                <a:gd name="connsiteX7" fmla="*/ 1540701 w 3144033"/>
                <a:gd name="connsiteY7" fmla="*/ 419622 h 1484334"/>
                <a:gd name="connsiteX8" fmla="*/ 1891430 w 3144033"/>
                <a:gd name="connsiteY8" fmla="*/ 225468 h 1484334"/>
                <a:gd name="connsiteX9" fmla="*/ 2217106 w 3144033"/>
                <a:gd name="connsiteY9" fmla="*/ 187890 h 1484334"/>
                <a:gd name="connsiteX10" fmla="*/ 2473890 w 3144033"/>
                <a:gd name="connsiteY10" fmla="*/ 131523 h 1484334"/>
                <a:gd name="connsiteX11" fmla="*/ 2711885 w 3144033"/>
                <a:gd name="connsiteY11" fmla="*/ 137786 h 1484334"/>
                <a:gd name="connsiteX12" fmla="*/ 3025035 w 3144033"/>
                <a:gd name="connsiteY12" fmla="*/ 50104 h 1484334"/>
                <a:gd name="connsiteX13" fmla="*/ 3144033 w 3144033"/>
                <a:gd name="connsiteY13" fmla="*/ 0 h 148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4033" h="1484334">
                  <a:moveTo>
                    <a:pt x="0" y="1484334"/>
                  </a:moveTo>
                  <a:cubicBezTo>
                    <a:pt x="80375" y="1408134"/>
                    <a:pt x="160750" y="1331934"/>
                    <a:pt x="250520" y="1271392"/>
                  </a:cubicBezTo>
                  <a:cubicBezTo>
                    <a:pt x="340290" y="1210850"/>
                    <a:pt x="443630" y="1162832"/>
                    <a:pt x="538619" y="1121079"/>
                  </a:cubicBezTo>
                  <a:cubicBezTo>
                    <a:pt x="633608" y="1079326"/>
                    <a:pt x="735903" y="1056361"/>
                    <a:pt x="820454" y="1020871"/>
                  </a:cubicBezTo>
                  <a:cubicBezTo>
                    <a:pt x="905005" y="985381"/>
                    <a:pt x="987468" y="957197"/>
                    <a:pt x="1045923" y="908137"/>
                  </a:cubicBezTo>
                  <a:cubicBezTo>
                    <a:pt x="1104378" y="859077"/>
                    <a:pt x="1123167" y="789139"/>
                    <a:pt x="1171183" y="726509"/>
                  </a:cubicBezTo>
                  <a:cubicBezTo>
                    <a:pt x="1219199" y="663879"/>
                    <a:pt x="1272436" y="583504"/>
                    <a:pt x="1334022" y="532356"/>
                  </a:cubicBezTo>
                  <a:cubicBezTo>
                    <a:pt x="1395608" y="481208"/>
                    <a:pt x="1540701" y="419622"/>
                    <a:pt x="1540701" y="419622"/>
                  </a:cubicBezTo>
                  <a:cubicBezTo>
                    <a:pt x="1633602" y="368474"/>
                    <a:pt x="1778696" y="264090"/>
                    <a:pt x="1891430" y="225468"/>
                  </a:cubicBezTo>
                  <a:cubicBezTo>
                    <a:pt x="2004164" y="186846"/>
                    <a:pt x="2120029" y="203547"/>
                    <a:pt x="2217106" y="187890"/>
                  </a:cubicBezTo>
                  <a:cubicBezTo>
                    <a:pt x="2314183" y="172233"/>
                    <a:pt x="2391427" y="139874"/>
                    <a:pt x="2473890" y="131523"/>
                  </a:cubicBezTo>
                  <a:cubicBezTo>
                    <a:pt x="2556353" y="123172"/>
                    <a:pt x="2620028" y="151356"/>
                    <a:pt x="2711885" y="137786"/>
                  </a:cubicBezTo>
                  <a:cubicBezTo>
                    <a:pt x="2803742" y="124216"/>
                    <a:pt x="2953010" y="73068"/>
                    <a:pt x="3025035" y="50104"/>
                  </a:cubicBezTo>
                  <a:cubicBezTo>
                    <a:pt x="3097060" y="27140"/>
                    <a:pt x="3120546" y="13570"/>
                    <a:pt x="3144033" y="0"/>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ihandform 65">
              <a:extLst>
                <a:ext uri="{FF2B5EF4-FFF2-40B4-BE49-F238E27FC236}">
                  <a16:creationId xmlns:a16="http://schemas.microsoft.com/office/drawing/2014/main" id="{A6E31789-D146-21D6-D897-F7C50B7C8E26}"/>
                </a:ext>
              </a:extLst>
            </p:cNvPr>
            <p:cNvSpPr/>
            <p:nvPr/>
          </p:nvSpPr>
          <p:spPr>
            <a:xfrm>
              <a:off x="1947675" y="3208793"/>
              <a:ext cx="2258778" cy="1677122"/>
            </a:xfrm>
            <a:custGeom>
              <a:avLst/>
              <a:gdLst>
                <a:gd name="connsiteX0" fmla="*/ 2258778 w 2258778"/>
                <a:gd name="connsiteY0" fmla="*/ 80053 h 1677122"/>
                <a:gd name="connsiteX1" fmla="*/ 2045836 w 2258778"/>
                <a:gd name="connsiteY1" fmla="*/ 4897 h 1677122"/>
                <a:gd name="connsiteX2" fmla="*/ 1782789 w 2258778"/>
                <a:gd name="connsiteY2" fmla="*/ 11160 h 1677122"/>
                <a:gd name="connsiteX3" fmla="*/ 1632477 w 2258778"/>
                <a:gd name="connsiteY3" fmla="*/ 42475 h 1677122"/>
                <a:gd name="connsiteX4" fmla="*/ 1325589 w 2258778"/>
                <a:gd name="connsiteY4" fmla="*/ 61264 h 1677122"/>
                <a:gd name="connsiteX5" fmla="*/ 974861 w 2258778"/>
                <a:gd name="connsiteY5" fmla="*/ 280470 h 1677122"/>
                <a:gd name="connsiteX6" fmla="*/ 736866 w 2258778"/>
                <a:gd name="connsiteY6" fmla="*/ 386941 h 1677122"/>
                <a:gd name="connsiteX7" fmla="*/ 574028 w 2258778"/>
                <a:gd name="connsiteY7" fmla="*/ 581094 h 1677122"/>
                <a:gd name="connsiteX8" fmla="*/ 310981 w 2258778"/>
                <a:gd name="connsiteY8" fmla="*/ 906771 h 1677122"/>
                <a:gd name="connsiteX9" fmla="*/ 79250 w 2258778"/>
                <a:gd name="connsiteY9" fmla="*/ 1138502 h 1677122"/>
                <a:gd name="connsiteX10" fmla="*/ 4094 w 2258778"/>
                <a:gd name="connsiteY10" fmla="*/ 1439127 h 1677122"/>
                <a:gd name="connsiteX11" fmla="*/ 16620 w 2258778"/>
                <a:gd name="connsiteY11" fmla="*/ 1677122 h 167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778" h="1677122">
                  <a:moveTo>
                    <a:pt x="2258778" y="80053"/>
                  </a:moveTo>
                  <a:cubicBezTo>
                    <a:pt x="2191972" y="48216"/>
                    <a:pt x="2125167" y="16379"/>
                    <a:pt x="2045836" y="4897"/>
                  </a:cubicBezTo>
                  <a:cubicBezTo>
                    <a:pt x="1966505" y="-6585"/>
                    <a:pt x="1851682" y="4897"/>
                    <a:pt x="1782789" y="11160"/>
                  </a:cubicBezTo>
                  <a:cubicBezTo>
                    <a:pt x="1713896" y="17423"/>
                    <a:pt x="1708677" y="34124"/>
                    <a:pt x="1632477" y="42475"/>
                  </a:cubicBezTo>
                  <a:cubicBezTo>
                    <a:pt x="1556277" y="50826"/>
                    <a:pt x="1435192" y="21598"/>
                    <a:pt x="1325589" y="61264"/>
                  </a:cubicBezTo>
                  <a:cubicBezTo>
                    <a:pt x="1215986" y="100930"/>
                    <a:pt x="1072981" y="226191"/>
                    <a:pt x="974861" y="280470"/>
                  </a:cubicBezTo>
                  <a:cubicBezTo>
                    <a:pt x="876741" y="334749"/>
                    <a:pt x="803671" y="336837"/>
                    <a:pt x="736866" y="386941"/>
                  </a:cubicBezTo>
                  <a:cubicBezTo>
                    <a:pt x="670061" y="437045"/>
                    <a:pt x="645009" y="494456"/>
                    <a:pt x="574028" y="581094"/>
                  </a:cubicBezTo>
                  <a:cubicBezTo>
                    <a:pt x="503047" y="667732"/>
                    <a:pt x="393444" y="813870"/>
                    <a:pt x="310981" y="906771"/>
                  </a:cubicBezTo>
                  <a:cubicBezTo>
                    <a:pt x="228518" y="999672"/>
                    <a:pt x="130398" y="1049776"/>
                    <a:pt x="79250" y="1138502"/>
                  </a:cubicBezTo>
                  <a:cubicBezTo>
                    <a:pt x="28102" y="1227228"/>
                    <a:pt x="14532" y="1349357"/>
                    <a:pt x="4094" y="1439127"/>
                  </a:cubicBezTo>
                  <a:cubicBezTo>
                    <a:pt x="-6344" y="1528897"/>
                    <a:pt x="5138" y="1603009"/>
                    <a:pt x="16620" y="1677122"/>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ihandform 66">
              <a:extLst>
                <a:ext uri="{FF2B5EF4-FFF2-40B4-BE49-F238E27FC236}">
                  <a16:creationId xmlns:a16="http://schemas.microsoft.com/office/drawing/2014/main" id="{73E4F634-CA33-5352-45F8-5BBD55BB246C}"/>
                </a:ext>
              </a:extLst>
            </p:cNvPr>
            <p:cNvSpPr/>
            <p:nvPr/>
          </p:nvSpPr>
          <p:spPr>
            <a:xfrm>
              <a:off x="2721269" y="3545088"/>
              <a:ext cx="1485184" cy="1216318"/>
            </a:xfrm>
            <a:custGeom>
              <a:avLst/>
              <a:gdLst>
                <a:gd name="connsiteX0" fmla="*/ 1485184 w 1485184"/>
                <a:gd name="connsiteY0" fmla="*/ 482794 h 1216318"/>
                <a:gd name="connsiteX1" fmla="*/ 1403765 w 1485184"/>
                <a:gd name="connsiteY1" fmla="*/ 282377 h 1216318"/>
                <a:gd name="connsiteX2" fmla="*/ 1265979 w 1485184"/>
                <a:gd name="connsiteY2" fmla="*/ 63172 h 1216318"/>
                <a:gd name="connsiteX3" fmla="*/ 952828 w 1485184"/>
                <a:gd name="connsiteY3" fmla="*/ 542 h 1216318"/>
                <a:gd name="connsiteX4" fmla="*/ 689782 w 1485184"/>
                <a:gd name="connsiteY4" fmla="*/ 88224 h 1216318"/>
                <a:gd name="connsiteX5" fmla="*/ 470576 w 1485184"/>
                <a:gd name="connsiteY5" fmla="*/ 175906 h 1216318"/>
                <a:gd name="connsiteX6" fmla="*/ 257634 w 1485184"/>
                <a:gd name="connsiteY6" fmla="*/ 363796 h 1216318"/>
                <a:gd name="connsiteX7" fmla="*/ 57217 w 1485184"/>
                <a:gd name="connsiteY7" fmla="*/ 539161 h 1216318"/>
                <a:gd name="connsiteX8" fmla="*/ 850 w 1485184"/>
                <a:gd name="connsiteY8" fmla="*/ 802207 h 1216318"/>
                <a:gd name="connsiteX9" fmla="*/ 88532 w 1485184"/>
                <a:gd name="connsiteY9" fmla="*/ 965046 h 1216318"/>
                <a:gd name="connsiteX10" fmla="*/ 245108 w 1485184"/>
                <a:gd name="connsiteY10" fmla="*/ 1084043 h 1216318"/>
                <a:gd name="connsiteX11" fmla="*/ 595837 w 1485184"/>
                <a:gd name="connsiteY11" fmla="*/ 1184251 h 1216318"/>
                <a:gd name="connsiteX12" fmla="*/ 877672 w 1485184"/>
                <a:gd name="connsiteY12" fmla="*/ 1215566 h 1216318"/>
                <a:gd name="connsiteX13" fmla="*/ 1291031 w 1485184"/>
                <a:gd name="connsiteY13" fmla="*/ 1159199 h 1216318"/>
                <a:gd name="connsiteX14" fmla="*/ 1485184 w 1485184"/>
                <a:gd name="connsiteY14" fmla="*/ 933731 h 121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5184" h="1216318">
                  <a:moveTo>
                    <a:pt x="1485184" y="482794"/>
                  </a:moveTo>
                  <a:cubicBezTo>
                    <a:pt x="1462741" y="417554"/>
                    <a:pt x="1440299" y="352314"/>
                    <a:pt x="1403765" y="282377"/>
                  </a:cubicBezTo>
                  <a:cubicBezTo>
                    <a:pt x="1367231" y="212440"/>
                    <a:pt x="1341135" y="110144"/>
                    <a:pt x="1265979" y="63172"/>
                  </a:cubicBezTo>
                  <a:cubicBezTo>
                    <a:pt x="1190823" y="16200"/>
                    <a:pt x="1048861" y="-3633"/>
                    <a:pt x="952828" y="542"/>
                  </a:cubicBezTo>
                  <a:cubicBezTo>
                    <a:pt x="856795" y="4717"/>
                    <a:pt x="770157" y="58997"/>
                    <a:pt x="689782" y="88224"/>
                  </a:cubicBezTo>
                  <a:cubicBezTo>
                    <a:pt x="609407" y="117451"/>
                    <a:pt x="542601" y="129977"/>
                    <a:pt x="470576" y="175906"/>
                  </a:cubicBezTo>
                  <a:cubicBezTo>
                    <a:pt x="398551" y="221835"/>
                    <a:pt x="257634" y="363796"/>
                    <a:pt x="257634" y="363796"/>
                  </a:cubicBezTo>
                  <a:cubicBezTo>
                    <a:pt x="188741" y="424338"/>
                    <a:pt x="100014" y="466093"/>
                    <a:pt x="57217" y="539161"/>
                  </a:cubicBezTo>
                  <a:cubicBezTo>
                    <a:pt x="14420" y="612229"/>
                    <a:pt x="-4369" y="731226"/>
                    <a:pt x="850" y="802207"/>
                  </a:cubicBezTo>
                  <a:cubicBezTo>
                    <a:pt x="6069" y="873188"/>
                    <a:pt x="47822" y="918073"/>
                    <a:pt x="88532" y="965046"/>
                  </a:cubicBezTo>
                  <a:cubicBezTo>
                    <a:pt x="129242" y="1012019"/>
                    <a:pt x="160557" y="1047509"/>
                    <a:pt x="245108" y="1084043"/>
                  </a:cubicBezTo>
                  <a:cubicBezTo>
                    <a:pt x="329659" y="1120577"/>
                    <a:pt x="490410" y="1162331"/>
                    <a:pt x="595837" y="1184251"/>
                  </a:cubicBezTo>
                  <a:cubicBezTo>
                    <a:pt x="701264" y="1206172"/>
                    <a:pt x="761806" y="1219741"/>
                    <a:pt x="877672" y="1215566"/>
                  </a:cubicBezTo>
                  <a:cubicBezTo>
                    <a:pt x="993538" y="1211391"/>
                    <a:pt x="1189779" y="1206171"/>
                    <a:pt x="1291031" y="1159199"/>
                  </a:cubicBezTo>
                  <a:cubicBezTo>
                    <a:pt x="1392283" y="1112227"/>
                    <a:pt x="1438733" y="1022979"/>
                    <a:pt x="1485184" y="933731"/>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ihandform 67">
              <a:extLst>
                <a:ext uri="{FF2B5EF4-FFF2-40B4-BE49-F238E27FC236}">
                  <a16:creationId xmlns:a16="http://schemas.microsoft.com/office/drawing/2014/main" id="{6B1123F2-A3EA-D0DE-1CE1-9E7067FB4107}"/>
                </a:ext>
              </a:extLst>
            </p:cNvPr>
            <p:cNvSpPr/>
            <p:nvPr/>
          </p:nvSpPr>
          <p:spPr>
            <a:xfrm>
              <a:off x="3097670" y="3844087"/>
              <a:ext cx="867718" cy="645779"/>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ihandform 68">
              <a:extLst>
                <a:ext uri="{FF2B5EF4-FFF2-40B4-BE49-F238E27FC236}">
                  <a16:creationId xmlns:a16="http://schemas.microsoft.com/office/drawing/2014/main" id="{C67BC7EC-11D6-4AFB-A705-E02E06E95DFF}"/>
                </a:ext>
              </a:extLst>
            </p:cNvPr>
            <p:cNvSpPr/>
            <p:nvPr/>
          </p:nvSpPr>
          <p:spPr>
            <a:xfrm>
              <a:off x="3324411" y="3996487"/>
              <a:ext cx="533910" cy="319493"/>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ihandform 69">
              <a:extLst>
                <a:ext uri="{FF2B5EF4-FFF2-40B4-BE49-F238E27FC236}">
                  <a16:creationId xmlns:a16="http://schemas.microsoft.com/office/drawing/2014/main" id="{9A47A044-78E6-0B8D-32FD-E1DB209C378D}"/>
                </a:ext>
              </a:extLst>
            </p:cNvPr>
            <p:cNvSpPr/>
            <p:nvPr/>
          </p:nvSpPr>
          <p:spPr>
            <a:xfrm>
              <a:off x="1070517" y="2297151"/>
              <a:ext cx="527824" cy="512956"/>
            </a:xfrm>
            <a:custGeom>
              <a:avLst/>
              <a:gdLst>
                <a:gd name="connsiteX0" fmla="*/ 527824 w 527824"/>
                <a:gd name="connsiteY0" fmla="*/ 0 h 512956"/>
                <a:gd name="connsiteX1" fmla="*/ 490653 w 527824"/>
                <a:gd name="connsiteY1" fmla="*/ 185854 h 512956"/>
                <a:gd name="connsiteX2" fmla="*/ 394009 w 527824"/>
                <a:gd name="connsiteY2" fmla="*/ 312234 h 512956"/>
                <a:gd name="connsiteX3" fmla="*/ 200722 w 527824"/>
                <a:gd name="connsiteY3" fmla="*/ 379142 h 512956"/>
                <a:gd name="connsiteX4" fmla="*/ 44605 w 527824"/>
                <a:gd name="connsiteY4" fmla="*/ 468352 h 512956"/>
                <a:gd name="connsiteX5" fmla="*/ 0 w 527824"/>
                <a:gd name="connsiteY5" fmla="*/ 512956 h 51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824" h="512956">
                  <a:moveTo>
                    <a:pt x="527824" y="0"/>
                  </a:moveTo>
                  <a:cubicBezTo>
                    <a:pt x="520390" y="66907"/>
                    <a:pt x="512956" y="133815"/>
                    <a:pt x="490653" y="185854"/>
                  </a:cubicBezTo>
                  <a:cubicBezTo>
                    <a:pt x="468350" y="237893"/>
                    <a:pt x="442331" y="280019"/>
                    <a:pt x="394009" y="312234"/>
                  </a:cubicBezTo>
                  <a:cubicBezTo>
                    <a:pt x="345687" y="344449"/>
                    <a:pt x="258956" y="353122"/>
                    <a:pt x="200722" y="379142"/>
                  </a:cubicBezTo>
                  <a:cubicBezTo>
                    <a:pt x="142488" y="405162"/>
                    <a:pt x="78059" y="446050"/>
                    <a:pt x="44605" y="468352"/>
                  </a:cubicBezTo>
                  <a:cubicBezTo>
                    <a:pt x="11151" y="490654"/>
                    <a:pt x="5575" y="501805"/>
                    <a:pt x="0" y="512956"/>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extfeld 84">
            <a:extLst>
              <a:ext uri="{FF2B5EF4-FFF2-40B4-BE49-F238E27FC236}">
                <a16:creationId xmlns:a16="http://schemas.microsoft.com/office/drawing/2014/main" id="{3B80DAE3-6A05-4124-2333-96398217101A}"/>
              </a:ext>
            </a:extLst>
          </p:cNvPr>
          <p:cNvSpPr txBox="1"/>
          <p:nvPr/>
        </p:nvSpPr>
        <p:spPr>
          <a:xfrm>
            <a:off x="8659210" y="1830652"/>
            <a:ext cx="185756" cy="242895"/>
          </a:xfrm>
          <a:prstGeom prst="rect">
            <a:avLst/>
          </a:prstGeom>
          <a:noFill/>
        </p:spPr>
        <p:txBody>
          <a:bodyPr wrap="none" rtlCol="0">
            <a:spAutoFit/>
          </a:bodyPr>
          <a:lstStyle/>
          <a:p>
            <a:r>
              <a:rPr lang="en-GB"/>
              <a:t>L</a:t>
            </a:r>
          </a:p>
        </p:txBody>
      </p:sp>
      <p:sp>
        <p:nvSpPr>
          <p:cNvPr id="40" name="Textfeld 85">
            <a:extLst>
              <a:ext uri="{FF2B5EF4-FFF2-40B4-BE49-F238E27FC236}">
                <a16:creationId xmlns:a16="http://schemas.microsoft.com/office/drawing/2014/main" id="{BDCCD255-8F2F-CCF4-5AD2-79C4573BDB44}"/>
              </a:ext>
            </a:extLst>
          </p:cNvPr>
          <p:cNvSpPr txBox="1"/>
          <p:nvPr/>
        </p:nvSpPr>
        <p:spPr>
          <a:xfrm>
            <a:off x="7527429" y="823687"/>
            <a:ext cx="216328" cy="242895"/>
          </a:xfrm>
          <a:prstGeom prst="rect">
            <a:avLst/>
          </a:prstGeom>
          <a:noFill/>
        </p:spPr>
        <p:txBody>
          <a:bodyPr wrap="none" rtlCol="0">
            <a:spAutoFit/>
          </a:bodyPr>
          <a:lstStyle/>
          <a:p>
            <a:r>
              <a:rPr lang="en-GB"/>
              <a:t>H</a:t>
            </a:r>
          </a:p>
        </p:txBody>
      </p:sp>
      <p:sp>
        <p:nvSpPr>
          <p:cNvPr id="41" name="Textfeld 90">
            <a:extLst>
              <a:ext uri="{FF2B5EF4-FFF2-40B4-BE49-F238E27FC236}">
                <a16:creationId xmlns:a16="http://schemas.microsoft.com/office/drawing/2014/main" id="{6FA041E4-BABE-1674-EA10-01EA82FE78A0}"/>
              </a:ext>
            </a:extLst>
          </p:cNvPr>
          <p:cNvSpPr txBox="1"/>
          <p:nvPr/>
        </p:nvSpPr>
        <p:spPr>
          <a:xfrm>
            <a:off x="4724854" y="128413"/>
            <a:ext cx="1268306" cy="338554"/>
          </a:xfrm>
          <a:prstGeom prst="rect">
            <a:avLst/>
          </a:prstGeom>
          <a:noFill/>
        </p:spPr>
        <p:txBody>
          <a:bodyPr wrap="square" rtlCol="0">
            <a:spAutoFit/>
          </a:bodyPr>
          <a:lstStyle/>
          <a:p>
            <a:r>
              <a:rPr lang="en-GB" sz="1600" dirty="0">
                <a:latin typeface="Avenir" panose="02000503020000020003" pitchFamily="2" charset="0"/>
                <a:cs typeface="Arial" panose="020B0604020202020204" pitchFamily="34" charset="0"/>
              </a:rPr>
              <a:t>T + 3 days</a:t>
            </a:r>
          </a:p>
        </p:txBody>
      </p:sp>
      <p:sp>
        <p:nvSpPr>
          <p:cNvPr id="42" name="Textfeld 91">
            <a:extLst>
              <a:ext uri="{FF2B5EF4-FFF2-40B4-BE49-F238E27FC236}">
                <a16:creationId xmlns:a16="http://schemas.microsoft.com/office/drawing/2014/main" id="{5F41EE42-A35A-2E12-FB33-1E1001DD7FBD}"/>
              </a:ext>
            </a:extLst>
          </p:cNvPr>
          <p:cNvSpPr txBox="1"/>
          <p:nvPr/>
        </p:nvSpPr>
        <p:spPr>
          <a:xfrm>
            <a:off x="7503286" y="129344"/>
            <a:ext cx="1143262" cy="338554"/>
          </a:xfrm>
          <a:prstGeom prst="rect">
            <a:avLst/>
          </a:prstGeom>
          <a:noFill/>
        </p:spPr>
        <p:txBody>
          <a:bodyPr wrap="none" rtlCol="0">
            <a:spAutoFit/>
          </a:bodyPr>
          <a:lstStyle/>
          <a:p>
            <a:r>
              <a:rPr lang="en-GB" sz="1600" dirty="0">
                <a:latin typeface="Avenir" panose="02000503020000020003" pitchFamily="2" charset="0"/>
                <a:cs typeface="Arial" panose="020B0604020202020204" pitchFamily="34" charset="0"/>
              </a:rPr>
              <a:t>T + 6 days</a:t>
            </a:r>
          </a:p>
        </p:txBody>
      </p:sp>
      <p:grpSp>
        <p:nvGrpSpPr>
          <p:cNvPr id="53" name="Group 52">
            <a:extLst>
              <a:ext uri="{FF2B5EF4-FFF2-40B4-BE49-F238E27FC236}">
                <a16:creationId xmlns:a16="http://schemas.microsoft.com/office/drawing/2014/main" id="{9F4119B4-5FD1-0E19-6480-BAFA0729FD74}"/>
              </a:ext>
            </a:extLst>
          </p:cNvPr>
          <p:cNvGrpSpPr/>
          <p:nvPr/>
        </p:nvGrpSpPr>
        <p:grpSpPr>
          <a:xfrm>
            <a:off x="4295777" y="726549"/>
            <a:ext cx="2115283" cy="1698654"/>
            <a:chOff x="4438055" y="3842042"/>
            <a:chExt cx="3216371" cy="2582870"/>
          </a:xfrm>
        </p:grpSpPr>
        <p:sp>
          <p:nvSpPr>
            <p:cNvPr id="54" name="Rechteck 78">
              <a:extLst>
                <a:ext uri="{FF2B5EF4-FFF2-40B4-BE49-F238E27FC236}">
                  <a16:creationId xmlns:a16="http://schemas.microsoft.com/office/drawing/2014/main" id="{4E934CD7-CC41-51C6-94A1-40E27F394DFC}"/>
                </a:ext>
              </a:extLst>
            </p:cNvPr>
            <p:cNvSpPr/>
            <p:nvPr/>
          </p:nvSpPr>
          <p:spPr>
            <a:xfrm>
              <a:off x="4438055" y="3846098"/>
              <a:ext cx="3143892" cy="2578814"/>
            </a:xfrm>
            <a:prstGeom prst="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feld 79">
              <a:extLst>
                <a:ext uri="{FF2B5EF4-FFF2-40B4-BE49-F238E27FC236}">
                  <a16:creationId xmlns:a16="http://schemas.microsoft.com/office/drawing/2014/main" id="{4BC83926-DF5B-2AAC-733E-7395D37BD624}"/>
                </a:ext>
              </a:extLst>
            </p:cNvPr>
            <p:cNvSpPr txBox="1"/>
            <p:nvPr/>
          </p:nvSpPr>
          <p:spPr>
            <a:xfrm>
              <a:off x="5818805" y="5303735"/>
              <a:ext cx="282449" cy="369331"/>
            </a:xfrm>
            <a:prstGeom prst="rect">
              <a:avLst/>
            </a:prstGeom>
            <a:noFill/>
          </p:spPr>
          <p:txBody>
            <a:bodyPr wrap="none" rtlCol="0">
              <a:spAutoFit/>
            </a:bodyPr>
            <a:lstStyle/>
            <a:p>
              <a:r>
                <a:rPr lang="en-GB" dirty="0"/>
                <a:t>L</a:t>
              </a:r>
            </a:p>
          </p:txBody>
        </p:sp>
        <p:grpSp>
          <p:nvGrpSpPr>
            <p:cNvPr id="56" name="Gruppieren 101">
              <a:extLst>
                <a:ext uri="{FF2B5EF4-FFF2-40B4-BE49-F238E27FC236}">
                  <a16:creationId xmlns:a16="http://schemas.microsoft.com/office/drawing/2014/main" id="{3051C584-607F-DF21-B4C8-CB6095E094F1}"/>
                </a:ext>
              </a:extLst>
            </p:cNvPr>
            <p:cNvGrpSpPr/>
            <p:nvPr/>
          </p:nvGrpSpPr>
          <p:grpSpPr>
            <a:xfrm>
              <a:off x="4447019" y="4011798"/>
              <a:ext cx="3129776" cy="2413114"/>
              <a:chOff x="4452794" y="4058786"/>
              <a:chExt cx="3129776" cy="2413114"/>
            </a:xfrm>
          </p:grpSpPr>
          <p:sp>
            <p:nvSpPr>
              <p:cNvPr id="64" name="Freihandform 81">
                <a:extLst>
                  <a:ext uri="{FF2B5EF4-FFF2-40B4-BE49-F238E27FC236}">
                    <a16:creationId xmlns:a16="http://schemas.microsoft.com/office/drawing/2014/main" id="{393EF130-9D5D-7668-14CD-2790464D71D9}"/>
                  </a:ext>
                </a:extLst>
              </p:cNvPr>
              <p:cNvSpPr/>
              <p:nvPr/>
            </p:nvSpPr>
            <p:spPr>
              <a:xfrm>
                <a:off x="5307721" y="5130945"/>
                <a:ext cx="1066071" cy="950835"/>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ihandform 82">
                <a:extLst>
                  <a:ext uri="{FF2B5EF4-FFF2-40B4-BE49-F238E27FC236}">
                    <a16:creationId xmlns:a16="http://schemas.microsoft.com/office/drawing/2014/main" id="{2898384B-56F7-87CC-F3F7-924BDC32E18C}"/>
                  </a:ext>
                </a:extLst>
              </p:cNvPr>
              <p:cNvSpPr/>
              <p:nvPr/>
            </p:nvSpPr>
            <p:spPr>
              <a:xfrm>
                <a:off x="5586294" y="5355336"/>
                <a:ext cx="650696" cy="470417"/>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ihandform 86">
                <a:extLst>
                  <a:ext uri="{FF2B5EF4-FFF2-40B4-BE49-F238E27FC236}">
                    <a16:creationId xmlns:a16="http://schemas.microsoft.com/office/drawing/2014/main" id="{DFAC7295-F999-ADAB-9FE7-BAF37E426700}"/>
                  </a:ext>
                </a:extLst>
              </p:cNvPr>
              <p:cNvSpPr/>
              <p:nvPr/>
            </p:nvSpPr>
            <p:spPr>
              <a:xfrm>
                <a:off x="5070657" y="4914977"/>
                <a:ext cx="1805669" cy="1297795"/>
              </a:xfrm>
              <a:custGeom>
                <a:avLst/>
                <a:gdLst>
                  <a:gd name="connsiteX0" fmla="*/ 795783 w 1715803"/>
                  <a:gd name="connsiteY0" fmla="*/ 22979 h 1248745"/>
                  <a:gd name="connsiteX1" fmla="*/ 505851 w 1715803"/>
                  <a:gd name="connsiteY1" fmla="*/ 89886 h 1248745"/>
                  <a:gd name="connsiteX2" fmla="*/ 349734 w 1715803"/>
                  <a:gd name="connsiteY2" fmla="*/ 246003 h 1248745"/>
                  <a:gd name="connsiteX3" fmla="*/ 171315 w 1715803"/>
                  <a:gd name="connsiteY3" fmla="*/ 550803 h 1248745"/>
                  <a:gd name="connsiteX4" fmla="*/ 329 w 1715803"/>
                  <a:gd name="connsiteY4" fmla="*/ 907642 h 1248745"/>
                  <a:gd name="connsiteX5" fmla="*/ 215920 w 1715803"/>
                  <a:gd name="connsiteY5" fmla="*/ 1138101 h 1248745"/>
                  <a:gd name="connsiteX6" fmla="*/ 572759 w 1715803"/>
                  <a:gd name="connsiteY6" fmla="*/ 1234745 h 1248745"/>
                  <a:gd name="connsiteX7" fmla="*/ 1085715 w 1715803"/>
                  <a:gd name="connsiteY7" fmla="*/ 1234745 h 1248745"/>
                  <a:gd name="connsiteX8" fmla="*/ 1390515 w 1715803"/>
                  <a:gd name="connsiteY8" fmla="*/ 1108364 h 1248745"/>
                  <a:gd name="connsiteX9" fmla="*/ 1591237 w 1715803"/>
                  <a:gd name="connsiteY9" fmla="*/ 870471 h 1248745"/>
                  <a:gd name="connsiteX10" fmla="*/ 1710183 w 1715803"/>
                  <a:gd name="connsiteY10" fmla="*/ 431857 h 1248745"/>
                  <a:gd name="connsiteX11" fmla="*/ 1412817 w 1715803"/>
                  <a:gd name="connsiteY11" fmla="*/ 246003 h 1248745"/>
                  <a:gd name="connsiteX12" fmla="*/ 1197227 w 1715803"/>
                  <a:gd name="connsiteY12" fmla="*/ 149359 h 1248745"/>
                  <a:gd name="connsiteX13" fmla="*/ 937032 w 1715803"/>
                  <a:gd name="connsiteY13" fmla="*/ 8110 h 1248745"/>
                  <a:gd name="connsiteX14" fmla="*/ 795783 w 1715803"/>
                  <a:gd name="connsiteY14" fmla="*/ 22979 h 124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803" h="1248745">
                    <a:moveTo>
                      <a:pt x="795783" y="22979"/>
                    </a:moveTo>
                    <a:cubicBezTo>
                      <a:pt x="723920" y="36608"/>
                      <a:pt x="580192" y="52715"/>
                      <a:pt x="505851" y="89886"/>
                    </a:cubicBezTo>
                    <a:cubicBezTo>
                      <a:pt x="431509" y="127057"/>
                      <a:pt x="405490" y="169184"/>
                      <a:pt x="349734" y="246003"/>
                    </a:cubicBezTo>
                    <a:cubicBezTo>
                      <a:pt x="293978" y="322823"/>
                      <a:pt x="229549" y="440530"/>
                      <a:pt x="171315" y="550803"/>
                    </a:cubicBezTo>
                    <a:cubicBezTo>
                      <a:pt x="113081" y="661076"/>
                      <a:pt x="-7105" y="809759"/>
                      <a:pt x="329" y="907642"/>
                    </a:cubicBezTo>
                    <a:cubicBezTo>
                      <a:pt x="7763" y="1005525"/>
                      <a:pt x="120515" y="1083584"/>
                      <a:pt x="215920" y="1138101"/>
                    </a:cubicBezTo>
                    <a:cubicBezTo>
                      <a:pt x="311325" y="1192618"/>
                      <a:pt x="427793" y="1218638"/>
                      <a:pt x="572759" y="1234745"/>
                    </a:cubicBezTo>
                    <a:cubicBezTo>
                      <a:pt x="717725" y="1250852"/>
                      <a:pt x="949422" y="1255808"/>
                      <a:pt x="1085715" y="1234745"/>
                    </a:cubicBezTo>
                    <a:cubicBezTo>
                      <a:pt x="1222008" y="1213682"/>
                      <a:pt x="1306261" y="1169076"/>
                      <a:pt x="1390515" y="1108364"/>
                    </a:cubicBezTo>
                    <a:cubicBezTo>
                      <a:pt x="1474769" y="1047652"/>
                      <a:pt x="1537959" y="983222"/>
                      <a:pt x="1591237" y="870471"/>
                    </a:cubicBezTo>
                    <a:cubicBezTo>
                      <a:pt x="1644515" y="757720"/>
                      <a:pt x="1739920" y="535935"/>
                      <a:pt x="1710183" y="431857"/>
                    </a:cubicBezTo>
                    <a:cubicBezTo>
                      <a:pt x="1680446" y="327779"/>
                      <a:pt x="1498310" y="293086"/>
                      <a:pt x="1412817" y="246003"/>
                    </a:cubicBezTo>
                    <a:cubicBezTo>
                      <a:pt x="1327324" y="198920"/>
                      <a:pt x="1276524" y="189008"/>
                      <a:pt x="1197227" y="149359"/>
                    </a:cubicBezTo>
                    <a:cubicBezTo>
                      <a:pt x="1117930" y="109710"/>
                      <a:pt x="1003939" y="27934"/>
                      <a:pt x="937032" y="8110"/>
                    </a:cubicBezTo>
                    <a:cubicBezTo>
                      <a:pt x="870125" y="-11714"/>
                      <a:pt x="867646" y="9350"/>
                      <a:pt x="795783" y="22979"/>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ihandform 87">
                <a:extLst>
                  <a:ext uri="{FF2B5EF4-FFF2-40B4-BE49-F238E27FC236}">
                    <a16:creationId xmlns:a16="http://schemas.microsoft.com/office/drawing/2014/main" id="{C32DB2C0-AEE3-F40F-0F18-8EFA812E5A56}"/>
                  </a:ext>
                </a:extLst>
              </p:cNvPr>
              <p:cNvSpPr/>
              <p:nvPr/>
            </p:nvSpPr>
            <p:spPr>
              <a:xfrm>
                <a:off x="4672222" y="4564560"/>
                <a:ext cx="2821138" cy="1907340"/>
              </a:xfrm>
              <a:custGeom>
                <a:avLst/>
                <a:gdLst>
                  <a:gd name="connsiteX0" fmla="*/ 323265 w 2676230"/>
                  <a:gd name="connsiteY0" fmla="*/ 1904154 h 1904154"/>
                  <a:gd name="connsiteX1" fmla="*/ 48201 w 2676230"/>
                  <a:gd name="connsiteY1" fmla="*/ 1547315 h 1904154"/>
                  <a:gd name="connsiteX2" fmla="*/ 33333 w 2676230"/>
                  <a:gd name="connsiteY2" fmla="*/ 1056661 h 1904154"/>
                  <a:gd name="connsiteX3" fmla="*/ 390172 w 2676230"/>
                  <a:gd name="connsiteY3" fmla="*/ 417325 h 1904154"/>
                  <a:gd name="connsiteX4" fmla="*/ 895694 w 2676230"/>
                  <a:gd name="connsiteY4" fmla="*/ 142261 h 1904154"/>
                  <a:gd name="connsiteX5" fmla="*/ 1520162 w 2676230"/>
                  <a:gd name="connsiteY5" fmla="*/ 1013 h 1904154"/>
                  <a:gd name="connsiteX6" fmla="*/ 1795226 w 2676230"/>
                  <a:gd name="connsiteY6" fmla="*/ 209169 h 1904154"/>
                  <a:gd name="connsiteX7" fmla="*/ 2062855 w 2676230"/>
                  <a:gd name="connsiteY7" fmla="*/ 402456 h 1904154"/>
                  <a:gd name="connsiteX8" fmla="*/ 2300748 w 2676230"/>
                  <a:gd name="connsiteY8" fmla="*/ 417325 h 1904154"/>
                  <a:gd name="connsiteX9" fmla="*/ 2583245 w 2676230"/>
                  <a:gd name="connsiteY9" fmla="*/ 736993 h 1904154"/>
                  <a:gd name="connsiteX10" fmla="*/ 2672455 w 2676230"/>
                  <a:gd name="connsiteY10" fmla="*/ 1294554 h 1904154"/>
                  <a:gd name="connsiteX11" fmla="*/ 2479167 w 2676230"/>
                  <a:gd name="connsiteY11" fmla="*/ 1614222 h 1904154"/>
                  <a:gd name="connsiteX12" fmla="*/ 2263577 w 2676230"/>
                  <a:gd name="connsiteY12" fmla="*/ 1770339 h 1904154"/>
                  <a:gd name="connsiteX13" fmla="*/ 2226406 w 2676230"/>
                  <a:gd name="connsiteY13" fmla="*/ 1904154 h 190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6230" h="1904154">
                    <a:moveTo>
                      <a:pt x="323265" y="1904154"/>
                    </a:moveTo>
                    <a:cubicBezTo>
                      <a:pt x="209894" y="1796359"/>
                      <a:pt x="96523" y="1688564"/>
                      <a:pt x="48201" y="1547315"/>
                    </a:cubicBezTo>
                    <a:cubicBezTo>
                      <a:pt x="-121" y="1406066"/>
                      <a:pt x="-23662" y="1244993"/>
                      <a:pt x="33333" y="1056661"/>
                    </a:cubicBezTo>
                    <a:cubicBezTo>
                      <a:pt x="90328" y="868329"/>
                      <a:pt x="246445" y="569725"/>
                      <a:pt x="390172" y="417325"/>
                    </a:cubicBezTo>
                    <a:cubicBezTo>
                      <a:pt x="533899" y="264925"/>
                      <a:pt x="707362" y="211646"/>
                      <a:pt x="895694" y="142261"/>
                    </a:cubicBezTo>
                    <a:cubicBezTo>
                      <a:pt x="1084026" y="72876"/>
                      <a:pt x="1370240" y="-10138"/>
                      <a:pt x="1520162" y="1013"/>
                    </a:cubicBezTo>
                    <a:cubicBezTo>
                      <a:pt x="1670084" y="12164"/>
                      <a:pt x="1704777" y="142262"/>
                      <a:pt x="1795226" y="209169"/>
                    </a:cubicBezTo>
                    <a:cubicBezTo>
                      <a:pt x="1885675" y="276076"/>
                      <a:pt x="1978601" y="367763"/>
                      <a:pt x="2062855" y="402456"/>
                    </a:cubicBezTo>
                    <a:cubicBezTo>
                      <a:pt x="2147109" y="437149"/>
                      <a:pt x="2214016" y="361569"/>
                      <a:pt x="2300748" y="417325"/>
                    </a:cubicBezTo>
                    <a:cubicBezTo>
                      <a:pt x="2387480" y="473081"/>
                      <a:pt x="2521294" y="590788"/>
                      <a:pt x="2583245" y="736993"/>
                    </a:cubicBezTo>
                    <a:cubicBezTo>
                      <a:pt x="2645196" y="883198"/>
                      <a:pt x="2689801" y="1148349"/>
                      <a:pt x="2672455" y="1294554"/>
                    </a:cubicBezTo>
                    <a:cubicBezTo>
                      <a:pt x="2655109" y="1440759"/>
                      <a:pt x="2547313" y="1534924"/>
                      <a:pt x="2479167" y="1614222"/>
                    </a:cubicBezTo>
                    <a:cubicBezTo>
                      <a:pt x="2411021" y="1693520"/>
                      <a:pt x="2305704" y="1722017"/>
                      <a:pt x="2263577" y="1770339"/>
                    </a:cubicBezTo>
                    <a:cubicBezTo>
                      <a:pt x="2221450" y="1818661"/>
                      <a:pt x="2223928" y="1861407"/>
                      <a:pt x="2226406" y="1904154"/>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ihandform 88">
                <a:extLst>
                  <a:ext uri="{FF2B5EF4-FFF2-40B4-BE49-F238E27FC236}">
                    <a16:creationId xmlns:a16="http://schemas.microsoft.com/office/drawing/2014/main" id="{E94E9A27-72B6-991B-A270-AB996273F9B2}"/>
                  </a:ext>
                </a:extLst>
              </p:cNvPr>
              <p:cNvSpPr/>
              <p:nvPr/>
            </p:nvSpPr>
            <p:spPr>
              <a:xfrm>
                <a:off x="4452794" y="4058786"/>
                <a:ext cx="3129776" cy="655469"/>
              </a:xfrm>
              <a:custGeom>
                <a:avLst/>
                <a:gdLst>
                  <a:gd name="connsiteX0" fmla="*/ 3129776 w 3129776"/>
                  <a:gd name="connsiteY0" fmla="*/ 410143 h 655469"/>
                  <a:gd name="connsiteX1" fmla="*/ 2668859 w 3129776"/>
                  <a:gd name="connsiteY1" fmla="*/ 343235 h 655469"/>
                  <a:gd name="connsiteX2" fmla="*/ 2274849 w 3129776"/>
                  <a:gd name="connsiteY2" fmla="*/ 187118 h 655469"/>
                  <a:gd name="connsiteX3" fmla="*/ 2014654 w 3129776"/>
                  <a:gd name="connsiteY3" fmla="*/ 1265 h 655469"/>
                  <a:gd name="connsiteX4" fmla="*/ 1248937 w 3129776"/>
                  <a:gd name="connsiteY4" fmla="*/ 120211 h 655469"/>
                  <a:gd name="connsiteX5" fmla="*/ 802888 w 3129776"/>
                  <a:gd name="connsiteY5" fmla="*/ 395274 h 655469"/>
                  <a:gd name="connsiteX6" fmla="*/ 245327 w 3129776"/>
                  <a:gd name="connsiteY6" fmla="*/ 402708 h 655469"/>
                  <a:gd name="connsiteX7" fmla="*/ 0 w 3129776"/>
                  <a:gd name="connsiteY7" fmla="*/ 655469 h 65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776" h="655469">
                    <a:moveTo>
                      <a:pt x="3129776" y="410143"/>
                    </a:moveTo>
                    <a:cubicBezTo>
                      <a:pt x="2970561" y="395274"/>
                      <a:pt x="2811347" y="380406"/>
                      <a:pt x="2668859" y="343235"/>
                    </a:cubicBezTo>
                    <a:cubicBezTo>
                      <a:pt x="2526371" y="306064"/>
                      <a:pt x="2383883" y="244113"/>
                      <a:pt x="2274849" y="187118"/>
                    </a:cubicBezTo>
                    <a:cubicBezTo>
                      <a:pt x="2165815" y="130123"/>
                      <a:pt x="2185639" y="12416"/>
                      <a:pt x="2014654" y="1265"/>
                    </a:cubicBezTo>
                    <a:cubicBezTo>
                      <a:pt x="1843669" y="-9886"/>
                      <a:pt x="1450898" y="54543"/>
                      <a:pt x="1248937" y="120211"/>
                    </a:cubicBezTo>
                    <a:cubicBezTo>
                      <a:pt x="1046976" y="185879"/>
                      <a:pt x="970156" y="348191"/>
                      <a:pt x="802888" y="395274"/>
                    </a:cubicBezTo>
                    <a:cubicBezTo>
                      <a:pt x="635620" y="442357"/>
                      <a:pt x="379142" y="359342"/>
                      <a:pt x="245327" y="402708"/>
                    </a:cubicBezTo>
                    <a:cubicBezTo>
                      <a:pt x="111512" y="446074"/>
                      <a:pt x="55756" y="550771"/>
                      <a:pt x="0" y="655469"/>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Textfeld 100">
              <a:extLst>
                <a:ext uri="{FF2B5EF4-FFF2-40B4-BE49-F238E27FC236}">
                  <a16:creationId xmlns:a16="http://schemas.microsoft.com/office/drawing/2014/main" id="{0ACD3141-4D5E-41CA-809D-71CB4C736E20}"/>
                </a:ext>
              </a:extLst>
            </p:cNvPr>
            <p:cNvSpPr txBox="1"/>
            <p:nvPr/>
          </p:nvSpPr>
          <p:spPr>
            <a:xfrm>
              <a:off x="4959184" y="3842042"/>
              <a:ext cx="328936" cy="369332"/>
            </a:xfrm>
            <a:prstGeom prst="rect">
              <a:avLst/>
            </a:prstGeom>
            <a:noFill/>
          </p:spPr>
          <p:txBody>
            <a:bodyPr wrap="none" rtlCol="0">
              <a:spAutoFit/>
            </a:bodyPr>
            <a:lstStyle/>
            <a:p>
              <a:r>
                <a:rPr lang="en-GB"/>
                <a:t>H</a:t>
              </a:r>
            </a:p>
          </p:txBody>
        </p:sp>
        <p:sp>
          <p:nvSpPr>
            <p:cNvPr id="58" name="Freihandform 112">
              <a:extLst>
                <a:ext uri="{FF2B5EF4-FFF2-40B4-BE49-F238E27FC236}">
                  <a16:creationId xmlns:a16="http://schemas.microsoft.com/office/drawing/2014/main" id="{96878429-6218-F925-2B1C-F8A232E5CAB2}"/>
                </a:ext>
              </a:extLst>
            </p:cNvPr>
            <p:cNvSpPr/>
            <p:nvPr/>
          </p:nvSpPr>
          <p:spPr>
            <a:xfrm rot="21176068">
              <a:off x="4682139" y="4144312"/>
              <a:ext cx="2972287" cy="2103977"/>
            </a:xfrm>
            <a:custGeom>
              <a:avLst/>
              <a:gdLst>
                <a:gd name="connsiteX0" fmla="*/ 69216 w 2834718"/>
                <a:gd name="connsiteY0" fmla="*/ 2114653 h 2114653"/>
                <a:gd name="connsiteX1" fmla="*/ 2309 w 2834718"/>
                <a:gd name="connsiteY1" fmla="*/ 1742945 h 2114653"/>
                <a:gd name="connsiteX2" fmla="*/ 143557 w 2834718"/>
                <a:gd name="connsiteY2" fmla="*/ 1319199 h 2114653"/>
                <a:gd name="connsiteX3" fmla="*/ 336845 w 2834718"/>
                <a:gd name="connsiteY3" fmla="*/ 969794 h 2114653"/>
                <a:gd name="connsiteX4" fmla="*/ 656513 w 2834718"/>
                <a:gd name="connsiteY4" fmla="*/ 702165 h 2114653"/>
                <a:gd name="connsiteX5" fmla="*/ 1109996 w 2834718"/>
                <a:gd name="connsiteY5" fmla="*/ 494009 h 2114653"/>
                <a:gd name="connsiteX6" fmla="*/ 1333021 w 2834718"/>
                <a:gd name="connsiteY6" fmla="*/ 196643 h 2114653"/>
                <a:gd name="connsiteX7" fmla="*/ 1816240 w 2834718"/>
                <a:gd name="connsiteY7" fmla="*/ 10789 h 2114653"/>
                <a:gd name="connsiteX8" fmla="*/ 2277157 w 2834718"/>
                <a:gd name="connsiteY8" fmla="*/ 62828 h 2114653"/>
                <a:gd name="connsiteX9" fmla="*/ 2663733 w 2834718"/>
                <a:gd name="connsiteY9" fmla="*/ 397365 h 2114653"/>
                <a:gd name="connsiteX10" fmla="*/ 2834718 w 2834718"/>
                <a:gd name="connsiteY10" fmla="*/ 605521 h 21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4718" h="2114653">
                  <a:moveTo>
                    <a:pt x="69216" y="2114653"/>
                  </a:moveTo>
                  <a:cubicBezTo>
                    <a:pt x="29567" y="1995087"/>
                    <a:pt x="-10081" y="1875521"/>
                    <a:pt x="2309" y="1742945"/>
                  </a:cubicBezTo>
                  <a:cubicBezTo>
                    <a:pt x="14699" y="1610369"/>
                    <a:pt x="87801" y="1448057"/>
                    <a:pt x="143557" y="1319199"/>
                  </a:cubicBezTo>
                  <a:cubicBezTo>
                    <a:pt x="199313" y="1190340"/>
                    <a:pt x="251352" y="1072633"/>
                    <a:pt x="336845" y="969794"/>
                  </a:cubicBezTo>
                  <a:cubicBezTo>
                    <a:pt x="422338" y="866955"/>
                    <a:pt x="527655" y="781462"/>
                    <a:pt x="656513" y="702165"/>
                  </a:cubicBezTo>
                  <a:cubicBezTo>
                    <a:pt x="785371" y="622868"/>
                    <a:pt x="997245" y="578263"/>
                    <a:pt x="1109996" y="494009"/>
                  </a:cubicBezTo>
                  <a:cubicBezTo>
                    <a:pt x="1222747" y="409755"/>
                    <a:pt x="1215314" y="277180"/>
                    <a:pt x="1333021" y="196643"/>
                  </a:cubicBezTo>
                  <a:cubicBezTo>
                    <a:pt x="1450728" y="116106"/>
                    <a:pt x="1658884" y="33091"/>
                    <a:pt x="1816240" y="10789"/>
                  </a:cubicBezTo>
                  <a:cubicBezTo>
                    <a:pt x="1973596" y="-11513"/>
                    <a:pt x="2135908" y="-1601"/>
                    <a:pt x="2277157" y="62828"/>
                  </a:cubicBezTo>
                  <a:cubicBezTo>
                    <a:pt x="2418406" y="127257"/>
                    <a:pt x="2570806" y="306916"/>
                    <a:pt x="2663733" y="397365"/>
                  </a:cubicBezTo>
                  <a:cubicBezTo>
                    <a:pt x="2756660" y="487814"/>
                    <a:pt x="2795689" y="546667"/>
                    <a:pt x="2834718" y="605521"/>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ihandform 113">
              <a:extLst>
                <a:ext uri="{FF2B5EF4-FFF2-40B4-BE49-F238E27FC236}">
                  <a16:creationId xmlns:a16="http://schemas.microsoft.com/office/drawing/2014/main" id="{CBE069AF-A7B9-02CE-378E-8D0FB704336B}"/>
                </a:ext>
              </a:extLst>
            </p:cNvPr>
            <p:cNvSpPr/>
            <p:nvPr/>
          </p:nvSpPr>
          <p:spPr>
            <a:xfrm rot="21176864">
              <a:off x="5804592" y="4454976"/>
              <a:ext cx="1715070" cy="1512062"/>
            </a:xfrm>
            <a:custGeom>
              <a:avLst/>
              <a:gdLst>
                <a:gd name="connsiteX0" fmla="*/ 1725219 w 1782833"/>
                <a:gd name="connsiteY0" fmla="*/ 633400 h 1512062"/>
                <a:gd name="connsiteX1" fmla="*/ 1621140 w 1782833"/>
                <a:gd name="connsiteY1" fmla="*/ 261693 h 1512062"/>
                <a:gd name="connsiteX2" fmla="*/ 1383248 w 1782833"/>
                <a:gd name="connsiteY2" fmla="*/ 8932 h 1512062"/>
                <a:gd name="connsiteX3" fmla="*/ 914897 w 1782833"/>
                <a:gd name="connsiteY3" fmla="*/ 83274 h 1512062"/>
                <a:gd name="connsiteX4" fmla="*/ 528321 w 1782833"/>
                <a:gd name="connsiteY4" fmla="*/ 336035 h 1512062"/>
                <a:gd name="connsiteX5" fmla="*/ 171482 w 1782833"/>
                <a:gd name="connsiteY5" fmla="*/ 588795 h 1512062"/>
                <a:gd name="connsiteX6" fmla="*/ 497 w 1782833"/>
                <a:gd name="connsiteY6" fmla="*/ 1027410 h 1512062"/>
                <a:gd name="connsiteX7" fmla="*/ 134311 w 1782833"/>
                <a:gd name="connsiteY7" fmla="*/ 1339644 h 1512062"/>
                <a:gd name="connsiteX8" fmla="*/ 528321 w 1782833"/>
                <a:gd name="connsiteY8" fmla="*/ 1510630 h 1512062"/>
                <a:gd name="connsiteX9" fmla="*/ 1234565 w 1782833"/>
                <a:gd name="connsiteY9" fmla="*/ 1406552 h 1512062"/>
                <a:gd name="connsiteX10" fmla="*/ 1747521 w 1782833"/>
                <a:gd name="connsiteY10" fmla="*/ 1153791 h 1512062"/>
                <a:gd name="connsiteX11" fmla="*/ 1725219 w 1782833"/>
                <a:gd name="connsiteY11" fmla="*/ 633400 h 15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833" h="1512062">
                  <a:moveTo>
                    <a:pt x="1725219" y="633400"/>
                  </a:moveTo>
                  <a:cubicBezTo>
                    <a:pt x="1704156" y="484717"/>
                    <a:pt x="1678135" y="365771"/>
                    <a:pt x="1621140" y="261693"/>
                  </a:cubicBezTo>
                  <a:cubicBezTo>
                    <a:pt x="1564145" y="157615"/>
                    <a:pt x="1500955" y="38668"/>
                    <a:pt x="1383248" y="8932"/>
                  </a:cubicBezTo>
                  <a:cubicBezTo>
                    <a:pt x="1265541" y="-20804"/>
                    <a:pt x="1057385" y="28757"/>
                    <a:pt x="914897" y="83274"/>
                  </a:cubicBezTo>
                  <a:cubicBezTo>
                    <a:pt x="772409" y="137791"/>
                    <a:pt x="652223" y="251782"/>
                    <a:pt x="528321" y="336035"/>
                  </a:cubicBezTo>
                  <a:cubicBezTo>
                    <a:pt x="404419" y="420288"/>
                    <a:pt x="259453" y="473566"/>
                    <a:pt x="171482" y="588795"/>
                  </a:cubicBezTo>
                  <a:cubicBezTo>
                    <a:pt x="83511" y="704024"/>
                    <a:pt x="6692" y="902269"/>
                    <a:pt x="497" y="1027410"/>
                  </a:cubicBezTo>
                  <a:cubicBezTo>
                    <a:pt x="-5698" y="1152551"/>
                    <a:pt x="46340" y="1259107"/>
                    <a:pt x="134311" y="1339644"/>
                  </a:cubicBezTo>
                  <a:cubicBezTo>
                    <a:pt x="222282" y="1420181"/>
                    <a:pt x="344945" y="1499479"/>
                    <a:pt x="528321" y="1510630"/>
                  </a:cubicBezTo>
                  <a:cubicBezTo>
                    <a:pt x="711697" y="1521781"/>
                    <a:pt x="1031365" y="1466025"/>
                    <a:pt x="1234565" y="1406552"/>
                  </a:cubicBezTo>
                  <a:cubicBezTo>
                    <a:pt x="1437765" y="1347079"/>
                    <a:pt x="1665745" y="1285128"/>
                    <a:pt x="1747521" y="1153791"/>
                  </a:cubicBezTo>
                  <a:cubicBezTo>
                    <a:pt x="1829297" y="1022454"/>
                    <a:pt x="1746282" y="782083"/>
                    <a:pt x="1725219" y="633400"/>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ihandform 114">
              <a:extLst>
                <a:ext uri="{FF2B5EF4-FFF2-40B4-BE49-F238E27FC236}">
                  <a16:creationId xmlns:a16="http://schemas.microsoft.com/office/drawing/2014/main" id="{AB0D8082-4374-02D6-F833-030C152E2CAE}"/>
                </a:ext>
              </a:extLst>
            </p:cNvPr>
            <p:cNvSpPr/>
            <p:nvPr/>
          </p:nvSpPr>
          <p:spPr>
            <a:xfrm rot="21176864">
              <a:off x="6038163" y="4640559"/>
              <a:ext cx="1302179" cy="1118089"/>
            </a:xfrm>
            <a:custGeom>
              <a:avLst/>
              <a:gdLst>
                <a:gd name="connsiteX0" fmla="*/ 1725219 w 1782833"/>
                <a:gd name="connsiteY0" fmla="*/ 633400 h 1512062"/>
                <a:gd name="connsiteX1" fmla="*/ 1621140 w 1782833"/>
                <a:gd name="connsiteY1" fmla="*/ 261693 h 1512062"/>
                <a:gd name="connsiteX2" fmla="*/ 1383248 w 1782833"/>
                <a:gd name="connsiteY2" fmla="*/ 8932 h 1512062"/>
                <a:gd name="connsiteX3" fmla="*/ 914897 w 1782833"/>
                <a:gd name="connsiteY3" fmla="*/ 83274 h 1512062"/>
                <a:gd name="connsiteX4" fmla="*/ 528321 w 1782833"/>
                <a:gd name="connsiteY4" fmla="*/ 336035 h 1512062"/>
                <a:gd name="connsiteX5" fmla="*/ 171482 w 1782833"/>
                <a:gd name="connsiteY5" fmla="*/ 588795 h 1512062"/>
                <a:gd name="connsiteX6" fmla="*/ 497 w 1782833"/>
                <a:gd name="connsiteY6" fmla="*/ 1027410 h 1512062"/>
                <a:gd name="connsiteX7" fmla="*/ 134311 w 1782833"/>
                <a:gd name="connsiteY7" fmla="*/ 1339644 h 1512062"/>
                <a:gd name="connsiteX8" fmla="*/ 528321 w 1782833"/>
                <a:gd name="connsiteY8" fmla="*/ 1510630 h 1512062"/>
                <a:gd name="connsiteX9" fmla="*/ 1234565 w 1782833"/>
                <a:gd name="connsiteY9" fmla="*/ 1406552 h 1512062"/>
                <a:gd name="connsiteX10" fmla="*/ 1747521 w 1782833"/>
                <a:gd name="connsiteY10" fmla="*/ 1153791 h 1512062"/>
                <a:gd name="connsiteX11" fmla="*/ 1725219 w 1782833"/>
                <a:gd name="connsiteY11" fmla="*/ 633400 h 15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833" h="1512062">
                  <a:moveTo>
                    <a:pt x="1725219" y="633400"/>
                  </a:moveTo>
                  <a:cubicBezTo>
                    <a:pt x="1704156" y="484717"/>
                    <a:pt x="1678135" y="365771"/>
                    <a:pt x="1621140" y="261693"/>
                  </a:cubicBezTo>
                  <a:cubicBezTo>
                    <a:pt x="1564145" y="157615"/>
                    <a:pt x="1500955" y="38668"/>
                    <a:pt x="1383248" y="8932"/>
                  </a:cubicBezTo>
                  <a:cubicBezTo>
                    <a:pt x="1265541" y="-20804"/>
                    <a:pt x="1057385" y="28757"/>
                    <a:pt x="914897" y="83274"/>
                  </a:cubicBezTo>
                  <a:cubicBezTo>
                    <a:pt x="772409" y="137791"/>
                    <a:pt x="652223" y="251782"/>
                    <a:pt x="528321" y="336035"/>
                  </a:cubicBezTo>
                  <a:cubicBezTo>
                    <a:pt x="404419" y="420288"/>
                    <a:pt x="259453" y="473566"/>
                    <a:pt x="171482" y="588795"/>
                  </a:cubicBezTo>
                  <a:cubicBezTo>
                    <a:pt x="83511" y="704024"/>
                    <a:pt x="6692" y="902269"/>
                    <a:pt x="497" y="1027410"/>
                  </a:cubicBezTo>
                  <a:cubicBezTo>
                    <a:pt x="-5698" y="1152551"/>
                    <a:pt x="46340" y="1259107"/>
                    <a:pt x="134311" y="1339644"/>
                  </a:cubicBezTo>
                  <a:cubicBezTo>
                    <a:pt x="222282" y="1420181"/>
                    <a:pt x="344945" y="1499479"/>
                    <a:pt x="528321" y="1510630"/>
                  </a:cubicBezTo>
                  <a:cubicBezTo>
                    <a:pt x="711697" y="1521781"/>
                    <a:pt x="1031365" y="1466025"/>
                    <a:pt x="1234565" y="1406552"/>
                  </a:cubicBezTo>
                  <a:cubicBezTo>
                    <a:pt x="1437765" y="1347079"/>
                    <a:pt x="1665745" y="1285128"/>
                    <a:pt x="1747521" y="1153791"/>
                  </a:cubicBezTo>
                  <a:cubicBezTo>
                    <a:pt x="1829297" y="1022454"/>
                    <a:pt x="1746282" y="782083"/>
                    <a:pt x="1725219" y="633400"/>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ihandform 116">
              <a:extLst>
                <a:ext uri="{FF2B5EF4-FFF2-40B4-BE49-F238E27FC236}">
                  <a16:creationId xmlns:a16="http://schemas.microsoft.com/office/drawing/2014/main" id="{09A10C86-C161-E75C-6789-18A15DC86085}"/>
                </a:ext>
              </a:extLst>
            </p:cNvPr>
            <p:cNvSpPr/>
            <p:nvPr/>
          </p:nvSpPr>
          <p:spPr>
            <a:xfrm rot="21176864">
              <a:off x="6397432" y="4880444"/>
              <a:ext cx="641357" cy="591628"/>
            </a:xfrm>
            <a:custGeom>
              <a:avLst/>
              <a:gdLst>
                <a:gd name="connsiteX0" fmla="*/ 434545 w 641357"/>
                <a:gd name="connsiteY0" fmla="*/ 33134 h 591628"/>
                <a:gd name="connsiteX1" fmla="*/ 122311 w 641357"/>
                <a:gd name="connsiteY1" fmla="*/ 92607 h 591628"/>
                <a:gd name="connsiteX2" fmla="*/ 10799 w 641357"/>
                <a:gd name="connsiteY2" fmla="*/ 211553 h 591628"/>
                <a:gd name="connsiteX3" fmla="*/ 40536 w 641357"/>
                <a:gd name="connsiteY3" fmla="*/ 486617 h 591628"/>
                <a:gd name="connsiteX4" fmla="*/ 330467 w 641357"/>
                <a:gd name="connsiteY4" fmla="*/ 583260 h 591628"/>
                <a:gd name="connsiteX5" fmla="*/ 627833 w 641357"/>
                <a:gd name="connsiteY5" fmla="*/ 293329 h 591628"/>
                <a:gd name="connsiteX6" fmla="*/ 575794 w 641357"/>
                <a:gd name="connsiteY6" fmla="*/ 18265 h 591628"/>
                <a:gd name="connsiteX7" fmla="*/ 434545 w 641357"/>
                <a:gd name="connsiteY7" fmla="*/ 33134 h 5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57" h="591628">
                  <a:moveTo>
                    <a:pt x="434545" y="33134"/>
                  </a:moveTo>
                  <a:cubicBezTo>
                    <a:pt x="358964" y="45524"/>
                    <a:pt x="192935" y="62871"/>
                    <a:pt x="122311" y="92607"/>
                  </a:cubicBezTo>
                  <a:cubicBezTo>
                    <a:pt x="51687" y="122343"/>
                    <a:pt x="24428" y="145885"/>
                    <a:pt x="10799" y="211553"/>
                  </a:cubicBezTo>
                  <a:cubicBezTo>
                    <a:pt x="-2830" y="277221"/>
                    <a:pt x="-12742" y="424666"/>
                    <a:pt x="40536" y="486617"/>
                  </a:cubicBezTo>
                  <a:cubicBezTo>
                    <a:pt x="93814" y="548568"/>
                    <a:pt x="232584" y="615475"/>
                    <a:pt x="330467" y="583260"/>
                  </a:cubicBezTo>
                  <a:cubicBezTo>
                    <a:pt x="428350" y="551045"/>
                    <a:pt x="586945" y="387495"/>
                    <a:pt x="627833" y="293329"/>
                  </a:cubicBezTo>
                  <a:cubicBezTo>
                    <a:pt x="668721" y="199163"/>
                    <a:pt x="606770" y="61631"/>
                    <a:pt x="575794" y="18265"/>
                  </a:cubicBezTo>
                  <a:cubicBezTo>
                    <a:pt x="544818" y="-25101"/>
                    <a:pt x="510126" y="20744"/>
                    <a:pt x="434545" y="33134"/>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feld 117">
              <a:extLst>
                <a:ext uri="{FF2B5EF4-FFF2-40B4-BE49-F238E27FC236}">
                  <a16:creationId xmlns:a16="http://schemas.microsoft.com/office/drawing/2014/main" id="{E7A106BF-5504-526B-83D0-75EC8AFA0641}"/>
                </a:ext>
              </a:extLst>
            </p:cNvPr>
            <p:cNvSpPr txBox="1"/>
            <p:nvPr/>
          </p:nvSpPr>
          <p:spPr>
            <a:xfrm>
              <a:off x="6630071" y="4960889"/>
              <a:ext cx="282450" cy="369332"/>
            </a:xfrm>
            <a:prstGeom prst="rect">
              <a:avLst/>
            </a:prstGeom>
            <a:noFill/>
          </p:spPr>
          <p:txBody>
            <a:bodyPr wrap="none" rtlCol="0">
              <a:spAutoFit/>
            </a:bodyPr>
            <a:lstStyle/>
            <a:p>
              <a:r>
                <a:rPr lang="en-GB" dirty="0">
                  <a:solidFill>
                    <a:srgbClr val="C00000"/>
                  </a:solidFill>
                </a:rPr>
                <a:t>L</a:t>
              </a:r>
            </a:p>
          </p:txBody>
        </p:sp>
        <p:sp>
          <p:nvSpPr>
            <p:cNvPr id="63" name="Textfeld 118">
              <a:extLst>
                <a:ext uri="{FF2B5EF4-FFF2-40B4-BE49-F238E27FC236}">
                  <a16:creationId xmlns:a16="http://schemas.microsoft.com/office/drawing/2014/main" id="{2B932A50-B72E-85F5-274E-1006110B55F2}"/>
                </a:ext>
              </a:extLst>
            </p:cNvPr>
            <p:cNvSpPr txBox="1"/>
            <p:nvPr/>
          </p:nvSpPr>
          <p:spPr>
            <a:xfrm>
              <a:off x="4578078" y="4098555"/>
              <a:ext cx="328936" cy="369332"/>
            </a:xfrm>
            <a:prstGeom prst="rect">
              <a:avLst/>
            </a:prstGeom>
            <a:noFill/>
          </p:spPr>
          <p:txBody>
            <a:bodyPr wrap="none" rtlCol="0">
              <a:spAutoFit/>
            </a:bodyPr>
            <a:lstStyle/>
            <a:p>
              <a:r>
                <a:rPr lang="en-GB" dirty="0">
                  <a:solidFill>
                    <a:srgbClr val="C00000"/>
                  </a:solidFill>
                </a:rPr>
                <a:t>H</a:t>
              </a:r>
            </a:p>
          </p:txBody>
        </p:sp>
      </p:grpSp>
      <p:sp>
        <p:nvSpPr>
          <p:cNvPr id="71" name="Freihandform 125">
            <a:extLst>
              <a:ext uri="{FF2B5EF4-FFF2-40B4-BE49-F238E27FC236}">
                <a16:creationId xmlns:a16="http://schemas.microsoft.com/office/drawing/2014/main" id="{D8F3D0A9-B220-C3D6-429E-EC093D7F07E2}"/>
              </a:ext>
            </a:extLst>
          </p:cNvPr>
          <p:cNvSpPr/>
          <p:nvPr/>
        </p:nvSpPr>
        <p:spPr>
          <a:xfrm>
            <a:off x="8041094" y="775043"/>
            <a:ext cx="856393" cy="735324"/>
          </a:xfrm>
          <a:custGeom>
            <a:avLst/>
            <a:gdLst>
              <a:gd name="connsiteX0" fmla="*/ 1725219 w 1782833"/>
              <a:gd name="connsiteY0" fmla="*/ 633400 h 1512062"/>
              <a:gd name="connsiteX1" fmla="*/ 1621140 w 1782833"/>
              <a:gd name="connsiteY1" fmla="*/ 261693 h 1512062"/>
              <a:gd name="connsiteX2" fmla="*/ 1383248 w 1782833"/>
              <a:gd name="connsiteY2" fmla="*/ 8932 h 1512062"/>
              <a:gd name="connsiteX3" fmla="*/ 914897 w 1782833"/>
              <a:gd name="connsiteY3" fmla="*/ 83274 h 1512062"/>
              <a:gd name="connsiteX4" fmla="*/ 528321 w 1782833"/>
              <a:gd name="connsiteY4" fmla="*/ 336035 h 1512062"/>
              <a:gd name="connsiteX5" fmla="*/ 171482 w 1782833"/>
              <a:gd name="connsiteY5" fmla="*/ 588795 h 1512062"/>
              <a:gd name="connsiteX6" fmla="*/ 497 w 1782833"/>
              <a:gd name="connsiteY6" fmla="*/ 1027410 h 1512062"/>
              <a:gd name="connsiteX7" fmla="*/ 134311 w 1782833"/>
              <a:gd name="connsiteY7" fmla="*/ 1339644 h 1512062"/>
              <a:gd name="connsiteX8" fmla="*/ 528321 w 1782833"/>
              <a:gd name="connsiteY8" fmla="*/ 1510630 h 1512062"/>
              <a:gd name="connsiteX9" fmla="*/ 1234565 w 1782833"/>
              <a:gd name="connsiteY9" fmla="*/ 1406552 h 1512062"/>
              <a:gd name="connsiteX10" fmla="*/ 1747521 w 1782833"/>
              <a:gd name="connsiteY10" fmla="*/ 1153791 h 1512062"/>
              <a:gd name="connsiteX11" fmla="*/ 1725219 w 1782833"/>
              <a:gd name="connsiteY11" fmla="*/ 633400 h 15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833" h="1512062">
                <a:moveTo>
                  <a:pt x="1725219" y="633400"/>
                </a:moveTo>
                <a:cubicBezTo>
                  <a:pt x="1704156" y="484717"/>
                  <a:pt x="1678135" y="365771"/>
                  <a:pt x="1621140" y="261693"/>
                </a:cubicBezTo>
                <a:cubicBezTo>
                  <a:pt x="1564145" y="157615"/>
                  <a:pt x="1500955" y="38668"/>
                  <a:pt x="1383248" y="8932"/>
                </a:cubicBezTo>
                <a:cubicBezTo>
                  <a:pt x="1265541" y="-20804"/>
                  <a:pt x="1057385" y="28757"/>
                  <a:pt x="914897" y="83274"/>
                </a:cubicBezTo>
                <a:cubicBezTo>
                  <a:pt x="772409" y="137791"/>
                  <a:pt x="652223" y="251782"/>
                  <a:pt x="528321" y="336035"/>
                </a:cubicBezTo>
                <a:cubicBezTo>
                  <a:pt x="404419" y="420288"/>
                  <a:pt x="259453" y="473566"/>
                  <a:pt x="171482" y="588795"/>
                </a:cubicBezTo>
                <a:cubicBezTo>
                  <a:pt x="83511" y="704024"/>
                  <a:pt x="6692" y="902269"/>
                  <a:pt x="497" y="1027410"/>
                </a:cubicBezTo>
                <a:cubicBezTo>
                  <a:pt x="-5698" y="1152551"/>
                  <a:pt x="46340" y="1259107"/>
                  <a:pt x="134311" y="1339644"/>
                </a:cubicBezTo>
                <a:cubicBezTo>
                  <a:pt x="222282" y="1420181"/>
                  <a:pt x="344945" y="1499479"/>
                  <a:pt x="528321" y="1510630"/>
                </a:cubicBezTo>
                <a:cubicBezTo>
                  <a:pt x="711697" y="1521781"/>
                  <a:pt x="1031365" y="1466025"/>
                  <a:pt x="1234565" y="1406552"/>
                </a:cubicBezTo>
                <a:cubicBezTo>
                  <a:pt x="1437765" y="1347079"/>
                  <a:pt x="1665745" y="1285128"/>
                  <a:pt x="1747521" y="1153791"/>
                </a:cubicBezTo>
                <a:cubicBezTo>
                  <a:pt x="1829297" y="1022454"/>
                  <a:pt x="1746282" y="782083"/>
                  <a:pt x="1725219" y="633400"/>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ihandform 126">
            <a:extLst>
              <a:ext uri="{FF2B5EF4-FFF2-40B4-BE49-F238E27FC236}">
                <a16:creationId xmlns:a16="http://schemas.microsoft.com/office/drawing/2014/main" id="{CE96DE26-F0E1-D137-414A-EBEAE7C30095}"/>
              </a:ext>
            </a:extLst>
          </p:cNvPr>
          <p:cNvSpPr/>
          <p:nvPr/>
        </p:nvSpPr>
        <p:spPr>
          <a:xfrm>
            <a:off x="8277371" y="932806"/>
            <a:ext cx="421796" cy="389091"/>
          </a:xfrm>
          <a:custGeom>
            <a:avLst/>
            <a:gdLst>
              <a:gd name="connsiteX0" fmla="*/ 434545 w 641357"/>
              <a:gd name="connsiteY0" fmla="*/ 33134 h 591628"/>
              <a:gd name="connsiteX1" fmla="*/ 122311 w 641357"/>
              <a:gd name="connsiteY1" fmla="*/ 92607 h 591628"/>
              <a:gd name="connsiteX2" fmla="*/ 10799 w 641357"/>
              <a:gd name="connsiteY2" fmla="*/ 211553 h 591628"/>
              <a:gd name="connsiteX3" fmla="*/ 40536 w 641357"/>
              <a:gd name="connsiteY3" fmla="*/ 486617 h 591628"/>
              <a:gd name="connsiteX4" fmla="*/ 330467 w 641357"/>
              <a:gd name="connsiteY4" fmla="*/ 583260 h 591628"/>
              <a:gd name="connsiteX5" fmla="*/ 627833 w 641357"/>
              <a:gd name="connsiteY5" fmla="*/ 293329 h 591628"/>
              <a:gd name="connsiteX6" fmla="*/ 575794 w 641357"/>
              <a:gd name="connsiteY6" fmla="*/ 18265 h 591628"/>
              <a:gd name="connsiteX7" fmla="*/ 434545 w 641357"/>
              <a:gd name="connsiteY7" fmla="*/ 33134 h 5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57" h="591628">
                <a:moveTo>
                  <a:pt x="434545" y="33134"/>
                </a:moveTo>
                <a:cubicBezTo>
                  <a:pt x="358964" y="45524"/>
                  <a:pt x="192935" y="62871"/>
                  <a:pt x="122311" y="92607"/>
                </a:cubicBezTo>
                <a:cubicBezTo>
                  <a:pt x="51687" y="122343"/>
                  <a:pt x="24428" y="145885"/>
                  <a:pt x="10799" y="211553"/>
                </a:cubicBezTo>
                <a:cubicBezTo>
                  <a:pt x="-2830" y="277221"/>
                  <a:pt x="-12742" y="424666"/>
                  <a:pt x="40536" y="486617"/>
                </a:cubicBezTo>
                <a:cubicBezTo>
                  <a:pt x="93814" y="548568"/>
                  <a:pt x="232584" y="615475"/>
                  <a:pt x="330467" y="583260"/>
                </a:cubicBezTo>
                <a:cubicBezTo>
                  <a:pt x="428350" y="551045"/>
                  <a:pt x="586945" y="387495"/>
                  <a:pt x="627833" y="293329"/>
                </a:cubicBezTo>
                <a:cubicBezTo>
                  <a:pt x="668721" y="199163"/>
                  <a:pt x="606770" y="61631"/>
                  <a:pt x="575794" y="18265"/>
                </a:cubicBezTo>
                <a:cubicBezTo>
                  <a:pt x="544818" y="-25101"/>
                  <a:pt x="510126" y="20744"/>
                  <a:pt x="434545" y="33134"/>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feld 127">
            <a:extLst>
              <a:ext uri="{FF2B5EF4-FFF2-40B4-BE49-F238E27FC236}">
                <a16:creationId xmlns:a16="http://schemas.microsoft.com/office/drawing/2014/main" id="{9E559955-CCD2-31AA-8247-AB503404F1E6}"/>
              </a:ext>
            </a:extLst>
          </p:cNvPr>
          <p:cNvSpPr txBox="1"/>
          <p:nvPr/>
        </p:nvSpPr>
        <p:spPr>
          <a:xfrm>
            <a:off x="8389230" y="1005243"/>
            <a:ext cx="185756" cy="242895"/>
          </a:xfrm>
          <a:prstGeom prst="rect">
            <a:avLst/>
          </a:prstGeom>
          <a:noFill/>
        </p:spPr>
        <p:txBody>
          <a:bodyPr wrap="none" rtlCol="0">
            <a:spAutoFit/>
          </a:bodyPr>
          <a:lstStyle/>
          <a:p>
            <a:r>
              <a:rPr lang="en-GB">
                <a:solidFill>
                  <a:srgbClr val="C00000"/>
                </a:solidFill>
              </a:rPr>
              <a:t>L</a:t>
            </a:r>
          </a:p>
        </p:txBody>
      </p:sp>
      <p:sp>
        <p:nvSpPr>
          <p:cNvPr id="74" name="Freihandform 128">
            <a:extLst>
              <a:ext uri="{FF2B5EF4-FFF2-40B4-BE49-F238E27FC236}">
                <a16:creationId xmlns:a16="http://schemas.microsoft.com/office/drawing/2014/main" id="{FF39BB35-6785-2E4A-BE1B-6081707FDDA0}"/>
              </a:ext>
            </a:extLst>
          </p:cNvPr>
          <p:cNvSpPr/>
          <p:nvPr/>
        </p:nvSpPr>
        <p:spPr>
          <a:xfrm>
            <a:off x="7777826" y="727478"/>
            <a:ext cx="1336962" cy="1105754"/>
          </a:xfrm>
          <a:custGeom>
            <a:avLst/>
            <a:gdLst>
              <a:gd name="connsiteX0" fmla="*/ 233840 w 2032903"/>
              <a:gd name="connsiteY0" fmla="*/ 0 h 1681343"/>
              <a:gd name="connsiteX1" fmla="*/ 70288 w 2032903"/>
              <a:gd name="connsiteY1" fmla="*/ 520390 h 1681343"/>
              <a:gd name="connsiteX2" fmla="*/ 3381 w 2032903"/>
              <a:gd name="connsiteY2" fmla="*/ 1055648 h 1681343"/>
              <a:gd name="connsiteX3" fmla="*/ 166932 w 2032903"/>
              <a:gd name="connsiteY3" fmla="*/ 1531434 h 1681343"/>
              <a:gd name="connsiteX4" fmla="*/ 627849 w 2032903"/>
              <a:gd name="connsiteY4" fmla="*/ 1680117 h 1681343"/>
              <a:gd name="connsiteX5" fmla="*/ 1177976 w 2032903"/>
              <a:gd name="connsiteY5" fmla="*/ 1590907 h 1681343"/>
              <a:gd name="connsiteX6" fmla="*/ 1690932 w 2032903"/>
              <a:gd name="connsiteY6" fmla="*/ 1397619 h 1681343"/>
              <a:gd name="connsiteX7" fmla="*/ 1943693 w 2032903"/>
              <a:gd name="connsiteY7" fmla="*/ 1315844 h 1681343"/>
              <a:gd name="connsiteX8" fmla="*/ 2032903 w 2032903"/>
              <a:gd name="connsiteY8" fmla="*/ 1174595 h 168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903" h="1681343">
                <a:moveTo>
                  <a:pt x="233840" y="0"/>
                </a:moveTo>
                <a:cubicBezTo>
                  <a:pt x="171269" y="172224"/>
                  <a:pt x="108698" y="344449"/>
                  <a:pt x="70288" y="520390"/>
                </a:cubicBezTo>
                <a:cubicBezTo>
                  <a:pt x="31878" y="696331"/>
                  <a:pt x="-12726" y="887141"/>
                  <a:pt x="3381" y="1055648"/>
                </a:cubicBezTo>
                <a:cubicBezTo>
                  <a:pt x="19488" y="1224155"/>
                  <a:pt x="62854" y="1427356"/>
                  <a:pt x="166932" y="1531434"/>
                </a:cubicBezTo>
                <a:cubicBezTo>
                  <a:pt x="271010" y="1635512"/>
                  <a:pt x="459342" y="1670205"/>
                  <a:pt x="627849" y="1680117"/>
                </a:cubicBezTo>
                <a:cubicBezTo>
                  <a:pt x="796356" y="1690029"/>
                  <a:pt x="1000796" y="1637990"/>
                  <a:pt x="1177976" y="1590907"/>
                </a:cubicBezTo>
                <a:cubicBezTo>
                  <a:pt x="1355156" y="1543824"/>
                  <a:pt x="1563313" y="1443463"/>
                  <a:pt x="1690932" y="1397619"/>
                </a:cubicBezTo>
                <a:cubicBezTo>
                  <a:pt x="1818552" y="1351775"/>
                  <a:pt x="1886698" y="1353015"/>
                  <a:pt x="1943693" y="1315844"/>
                </a:cubicBezTo>
                <a:cubicBezTo>
                  <a:pt x="2000688" y="1278673"/>
                  <a:pt x="2016795" y="1226634"/>
                  <a:pt x="2032903" y="1174595"/>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ihandform 129">
            <a:extLst>
              <a:ext uri="{FF2B5EF4-FFF2-40B4-BE49-F238E27FC236}">
                <a16:creationId xmlns:a16="http://schemas.microsoft.com/office/drawing/2014/main" id="{E3412915-769D-4243-A59D-F33BE3AD7D91}"/>
              </a:ext>
            </a:extLst>
          </p:cNvPr>
          <p:cNvSpPr/>
          <p:nvPr/>
        </p:nvSpPr>
        <p:spPr>
          <a:xfrm>
            <a:off x="7414732" y="732367"/>
            <a:ext cx="1700056" cy="1540082"/>
          </a:xfrm>
          <a:custGeom>
            <a:avLst/>
            <a:gdLst>
              <a:gd name="connsiteX0" fmla="*/ 20222 w 2585002"/>
              <a:gd name="connsiteY0" fmla="*/ 0 h 2341756"/>
              <a:gd name="connsiteX1" fmla="*/ 57392 w 2585002"/>
              <a:gd name="connsiteY1" fmla="*/ 319668 h 2341756"/>
              <a:gd name="connsiteX2" fmla="*/ 64826 w 2585002"/>
              <a:gd name="connsiteY2" fmla="*/ 765717 h 2341756"/>
              <a:gd name="connsiteX3" fmla="*/ 5353 w 2585002"/>
              <a:gd name="connsiteY3" fmla="*/ 1226634 h 2341756"/>
              <a:gd name="connsiteX4" fmla="*/ 220944 w 2585002"/>
              <a:gd name="connsiteY4" fmla="*/ 1590907 h 2341756"/>
              <a:gd name="connsiteX5" fmla="*/ 525744 w 2585002"/>
              <a:gd name="connsiteY5" fmla="*/ 1828800 h 2341756"/>
              <a:gd name="connsiteX6" fmla="*/ 971792 w 2585002"/>
              <a:gd name="connsiteY6" fmla="*/ 2088995 h 2341756"/>
              <a:gd name="connsiteX7" fmla="*/ 1455012 w 2585002"/>
              <a:gd name="connsiteY7" fmla="*/ 2193073 h 2341756"/>
              <a:gd name="connsiteX8" fmla="*/ 1923363 w 2585002"/>
              <a:gd name="connsiteY8" fmla="*/ 2326888 h 2341756"/>
              <a:gd name="connsiteX9" fmla="*/ 2414017 w 2585002"/>
              <a:gd name="connsiteY9" fmla="*/ 2274849 h 2341756"/>
              <a:gd name="connsiteX10" fmla="*/ 2585002 w 2585002"/>
              <a:gd name="connsiteY10" fmla="*/ 2341756 h 234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5002" h="2341756">
                <a:moveTo>
                  <a:pt x="20222" y="0"/>
                </a:moveTo>
                <a:cubicBezTo>
                  <a:pt x="35090" y="96024"/>
                  <a:pt x="49958" y="192049"/>
                  <a:pt x="57392" y="319668"/>
                </a:cubicBezTo>
                <a:cubicBezTo>
                  <a:pt x="64826" y="447287"/>
                  <a:pt x="73499" y="614556"/>
                  <a:pt x="64826" y="765717"/>
                </a:cubicBezTo>
                <a:cubicBezTo>
                  <a:pt x="56153" y="916878"/>
                  <a:pt x="-20667" y="1089102"/>
                  <a:pt x="5353" y="1226634"/>
                </a:cubicBezTo>
                <a:cubicBezTo>
                  <a:pt x="31373" y="1364166"/>
                  <a:pt x="134212" y="1490546"/>
                  <a:pt x="220944" y="1590907"/>
                </a:cubicBezTo>
                <a:cubicBezTo>
                  <a:pt x="307676" y="1691268"/>
                  <a:pt x="400603" y="1745785"/>
                  <a:pt x="525744" y="1828800"/>
                </a:cubicBezTo>
                <a:cubicBezTo>
                  <a:pt x="650885" y="1911815"/>
                  <a:pt x="816914" y="2028283"/>
                  <a:pt x="971792" y="2088995"/>
                </a:cubicBezTo>
                <a:cubicBezTo>
                  <a:pt x="1126670" y="2149707"/>
                  <a:pt x="1296417" y="2153424"/>
                  <a:pt x="1455012" y="2193073"/>
                </a:cubicBezTo>
                <a:cubicBezTo>
                  <a:pt x="1613607" y="2232722"/>
                  <a:pt x="1763529" y="2313259"/>
                  <a:pt x="1923363" y="2326888"/>
                </a:cubicBezTo>
                <a:cubicBezTo>
                  <a:pt x="2083197" y="2340517"/>
                  <a:pt x="2303744" y="2272371"/>
                  <a:pt x="2414017" y="2274849"/>
                </a:cubicBezTo>
                <a:cubicBezTo>
                  <a:pt x="2524290" y="2277327"/>
                  <a:pt x="2554646" y="2309541"/>
                  <a:pt x="2585002" y="2341756"/>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ihandform 130">
            <a:extLst>
              <a:ext uri="{FF2B5EF4-FFF2-40B4-BE49-F238E27FC236}">
                <a16:creationId xmlns:a16="http://schemas.microsoft.com/office/drawing/2014/main" id="{F32FC47C-2B04-8E38-11D3-66C9B703AFE2}"/>
              </a:ext>
            </a:extLst>
          </p:cNvPr>
          <p:cNvSpPr/>
          <p:nvPr/>
        </p:nvSpPr>
        <p:spPr>
          <a:xfrm>
            <a:off x="7041788" y="1793313"/>
            <a:ext cx="684481" cy="630700"/>
          </a:xfrm>
          <a:custGeom>
            <a:avLst/>
            <a:gdLst>
              <a:gd name="connsiteX0" fmla="*/ 0 w 1040781"/>
              <a:gd name="connsiteY0" fmla="*/ 0 h 959004"/>
              <a:gd name="connsiteX1" fmla="*/ 185854 w 1040781"/>
              <a:gd name="connsiteY1" fmla="*/ 156117 h 959004"/>
              <a:gd name="connsiteX2" fmla="*/ 431181 w 1040781"/>
              <a:gd name="connsiteY2" fmla="*/ 431180 h 959004"/>
              <a:gd name="connsiteX3" fmla="*/ 512956 w 1040781"/>
              <a:gd name="connsiteY3" fmla="*/ 661639 h 959004"/>
              <a:gd name="connsiteX4" fmla="*/ 765717 w 1040781"/>
              <a:gd name="connsiteY4" fmla="*/ 869795 h 959004"/>
              <a:gd name="connsiteX5" fmla="*/ 1040781 w 1040781"/>
              <a:gd name="connsiteY5" fmla="*/ 959004 h 9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781" h="959004">
                <a:moveTo>
                  <a:pt x="0" y="0"/>
                </a:moveTo>
                <a:cubicBezTo>
                  <a:pt x="56995" y="42127"/>
                  <a:pt x="113991" y="84254"/>
                  <a:pt x="185854" y="156117"/>
                </a:cubicBezTo>
                <a:cubicBezTo>
                  <a:pt x="257717" y="227980"/>
                  <a:pt x="376664" y="346926"/>
                  <a:pt x="431181" y="431180"/>
                </a:cubicBezTo>
                <a:cubicBezTo>
                  <a:pt x="485698" y="515434"/>
                  <a:pt x="457200" y="588537"/>
                  <a:pt x="512956" y="661639"/>
                </a:cubicBezTo>
                <a:cubicBezTo>
                  <a:pt x="568712" y="734741"/>
                  <a:pt x="677746" y="820234"/>
                  <a:pt x="765717" y="869795"/>
                </a:cubicBezTo>
                <a:cubicBezTo>
                  <a:pt x="853688" y="919356"/>
                  <a:pt x="947234" y="939180"/>
                  <a:pt x="1040781" y="959004"/>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id="{AD49202D-49B3-68EA-1310-AB7297E206BB}"/>
              </a:ext>
            </a:extLst>
          </p:cNvPr>
          <p:cNvGrpSpPr/>
          <p:nvPr/>
        </p:nvGrpSpPr>
        <p:grpSpPr>
          <a:xfrm>
            <a:off x="1358688" y="705062"/>
            <a:ext cx="2069287" cy="1698654"/>
            <a:chOff x="4438055" y="3842042"/>
            <a:chExt cx="3146433" cy="2582870"/>
          </a:xfrm>
        </p:grpSpPr>
        <p:sp>
          <p:nvSpPr>
            <p:cNvPr id="79" name="Rechteck 78">
              <a:extLst>
                <a:ext uri="{FF2B5EF4-FFF2-40B4-BE49-F238E27FC236}">
                  <a16:creationId xmlns:a16="http://schemas.microsoft.com/office/drawing/2014/main" id="{DCBBFD66-D6DF-C006-D321-4990FC3CE8CF}"/>
                </a:ext>
              </a:extLst>
            </p:cNvPr>
            <p:cNvSpPr/>
            <p:nvPr/>
          </p:nvSpPr>
          <p:spPr>
            <a:xfrm>
              <a:off x="4438055" y="3846098"/>
              <a:ext cx="3143892" cy="2578814"/>
            </a:xfrm>
            <a:prstGeom prst="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feld 79">
              <a:extLst>
                <a:ext uri="{FF2B5EF4-FFF2-40B4-BE49-F238E27FC236}">
                  <a16:creationId xmlns:a16="http://schemas.microsoft.com/office/drawing/2014/main" id="{4192074F-5762-31D1-F11C-0EC240E439F7}"/>
                </a:ext>
              </a:extLst>
            </p:cNvPr>
            <p:cNvSpPr txBox="1"/>
            <p:nvPr/>
          </p:nvSpPr>
          <p:spPr>
            <a:xfrm>
              <a:off x="5818805" y="5366935"/>
              <a:ext cx="282450" cy="369332"/>
            </a:xfrm>
            <a:prstGeom prst="rect">
              <a:avLst/>
            </a:prstGeom>
            <a:noFill/>
          </p:spPr>
          <p:txBody>
            <a:bodyPr wrap="none" rtlCol="0">
              <a:spAutoFit/>
            </a:bodyPr>
            <a:lstStyle/>
            <a:p>
              <a:r>
                <a:rPr lang="en-GB"/>
                <a:t>L</a:t>
              </a:r>
            </a:p>
          </p:txBody>
        </p:sp>
        <p:grpSp>
          <p:nvGrpSpPr>
            <p:cNvPr id="81" name="Gruppieren 101">
              <a:extLst>
                <a:ext uri="{FF2B5EF4-FFF2-40B4-BE49-F238E27FC236}">
                  <a16:creationId xmlns:a16="http://schemas.microsoft.com/office/drawing/2014/main" id="{80CB0D98-696F-0717-5AC2-DB614FB3ED37}"/>
                </a:ext>
              </a:extLst>
            </p:cNvPr>
            <p:cNvGrpSpPr/>
            <p:nvPr/>
          </p:nvGrpSpPr>
          <p:grpSpPr>
            <a:xfrm>
              <a:off x="4447019" y="4011798"/>
              <a:ext cx="3129776" cy="2413114"/>
              <a:chOff x="4452794" y="4058786"/>
              <a:chExt cx="3129776" cy="2413114"/>
            </a:xfrm>
          </p:grpSpPr>
          <p:sp>
            <p:nvSpPr>
              <p:cNvPr id="90" name="Freihandform 81">
                <a:extLst>
                  <a:ext uri="{FF2B5EF4-FFF2-40B4-BE49-F238E27FC236}">
                    <a16:creationId xmlns:a16="http://schemas.microsoft.com/office/drawing/2014/main" id="{BFF27A26-3E3C-AC07-43E3-42AAA2D0B9AD}"/>
                  </a:ext>
                </a:extLst>
              </p:cNvPr>
              <p:cNvSpPr/>
              <p:nvPr/>
            </p:nvSpPr>
            <p:spPr>
              <a:xfrm>
                <a:off x="5307721" y="5130945"/>
                <a:ext cx="1066071" cy="950835"/>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ihandform 82">
                <a:extLst>
                  <a:ext uri="{FF2B5EF4-FFF2-40B4-BE49-F238E27FC236}">
                    <a16:creationId xmlns:a16="http://schemas.microsoft.com/office/drawing/2014/main" id="{62874CED-79B7-21E7-D6D7-BFCDD3952FBF}"/>
                  </a:ext>
                </a:extLst>
              </p:cNvPr>
              <p:cNvSpPr/>
              <p:nvPr/>
            </p:nvSpPr>
            <p:spPr>
              <a:xfrm>
                <a:off x="5586294" y="5355336"/>
                <a:ext cx="650696" cy="470417"/>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ihandform 86">
                <a:extLst>
                  <a:ext uri="{FF2B5EF4-FFF2-40B4-BE49-F238E27FC236}">
                    <a16:creationId xmlns:a16="http://schemas.microsoft.com/office/drawing/2014/main" id="{D140EA54-AD4E-CDC5-825C-7BEB990D4635}"/>
                  </a:ext>
                </a:extLst>
              </p:cNvPr>
              <p:cNvSpPr/>
              <p:nvPr/>
            </p:nvSpPr>
            <p:spPr>
              <a:xfrm>
                <a:off x="5070657" y="4914977"/>
                <a:ext cx="1805669" cy="1297795"/>
              </a:xfrm>
              <a:custGeom>
                <a:avLst/>
                <a:gdLst>
                  <a:gd name="connsiteX0" fmla="*/ 795783 w 1715803"/>
                  <a:gd name="connsiteY0" fmla="*/ 22979 h 1248745"/>
                  <a:gd name="connsiteX1" fmla="*/ 505851 w 1715803"/>
                  <a:gd name="connsiteY1" fmla="*/ 89886 h 1248745"/>
                  <a:gd name="connsiteX2" fmla="*/ 349734 w 1715803"/>
                  <a:gd name="connsiteY2" fmla="*/ 246003 h 1248745"/>
                  <a:gd name="connsiteX3" fmla="*/ 171315 w 1715803"/>
                  <a:gd name="connsiteY3" fmla="*/ 550803 h 1248745"/>
                  <a:gd name="connsiteX4" fmla="*/ 329 w 1715803"/>
                  <a:gd name="connsiteY4" fmla="*/ 907642 h 1248745"/>
                  <a:gd name="connsiteX5" fmla="*/ 215920 w 1715803"/>
                  <a:gd name="connsiteY5" fmla="*/ 1138101 h 1248745"/>
                  <a:gd name="connsiteX6" fmla="*/ 572759 w 1715803"/>
                  <a:gd name="connsiteY6" fmla="*/ 1234745 h 1248745"/>
                  <a:gd name="connsiteX7" fmla="*/ 1085715 w 1715803"/>
                  <a:gd name="connsiteY7" fmla="*/ 1234745 h 1248745"/>
                  <a:gd name="connsiteX8" fmla="*/ 1390515 w 1715803"/>
                  <a:gd name="connsiteY8" fmla="*/ 1108364 h 1248745"/>
                  <a:gd name="connsiteX9" fmla="*/ 1591237 w 1715803"/>
                  <a:gd name="connsiteY9" fmla="*/ 870471 h 1248745"/>
                  <a:gd name="connsiteX10" fmla="*/ 1710183 w 1715803"/>
                  <a:gd name="connsiteY10" fmla="*/ 431857 h 1248745"/>
                  <a:gd name="connsiteX11" fmla="*/ 1412817 w 1715803"/>
                  <a:gd name="connsiteY11" fmla="*/ 246003 h 1248745"/>
                  <a:gd name="connsiteX12" fmla="*/ 1197227 w 1715803"/>
                  <a:gd name="connsiteY12" fmla="*/ 149359 h 1248745"/>
                  <a:gd name="connsiteX13" fmla="*/ 937032 w 1715803"/>
                  <a:gd name="connsiteY13" fmla="*/ 8110 h 1248745"/>
                  <a:gd name="connsiteX14" fmla="*/ 795783 w 1715803"/>
                  <a:gd name="connsiteY14" fmla="*/ 22979 h 124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803" h="1248745">
                    <a:moveTo>
                      <a:pt x="795783" y="22979"/>
                    </a:moveTo>
                    <a:cubicBezTo>
                      <a:pt x="723920" y="36608"/>
                      <a:pt x="580192" y="52715"/>
                      <a:pt x="505851" y="89886"/>
                    </a:cubicBezTo>
                    <a:cubicBezTo>
                      <a:pt x="431509" y="127057"/>
                      <a:pt x="405490" y="169184"/>
                      <a:pt x="349734" y="246003"/>
                    </a:cubicBezTo>
                    <a:cubicBezTo>
                      <a:pt x="293978" y="322823"/>
                      <a:pt x="229549" y="440530"/>
                      <a:pt x="171315" y="550803"/>
                    </a:cubicBezTo>
                    <a:cubicBezTo>
                      <a:pt x="113081" y="661076"/>
                      <a:pt x="-7105" y="809759"/>
                      <a:pt x="329" y="907642"/>
                    </a:cubicBezTo>
                    <a:cubicBezTo>
                      <a:pt x="7763" y="1005525"/>
                      <a:pt x="120515" y="1083584"/>
                      <a:pt x="215920" y="1138101"/>
                    </a:cubicBezTo>
                    <a:cubicBezTo>
                      <a:pt x="311325" y="1192618"/>
                      <a:pt x="427793" y="1218638"/>
                      <a:pt x="572759" y="1234745"/>
                    </a:cubicBezTo>
                    <a:cubicBezTo>
                      <a:pt x="717725" y="1250852"/>
                      <a:pt x="949422" y="1255808"/>
                      <a:pt x="1085715" y="1234745"/>
                    </a:cubicBezTo>
                    <a:cubicBezTo>
                      <a:pt x="1222008" y="1213682"/>
                      <a:pt x="1306261" y="1169076"/>
                      <a:pt x="1390515" y="1108364"/>
                    </a:cubicBezTo>
                    <a:cubicBezTo>
                      <a:pt x="1474769" y="1047652"/>
                      <a:pt x="1537959" y="983222"/>
                      <a:pt x="1591237" y="870471"/>
                    </a:cubicBezTo>
                    <a:cubicBezTo>
                      <a:pt x="1644515" y="757720"/>
                      <a:pt x="1739920" y="535935"/>
                      <a:pt x="1710183" y="431857"/>
                    </a:cubicBezTo>
                    <a:cubicBezTo>
                      <a:pt x="1680446" y="327779"/>
                      <a:pt x="1498310" y="293086"/>
                      <a:pt x="1412817" y="246003"/>
                    </a:cubicBezTo>
                    <a:cubicBezTo>
                      <a:pt x="1327324" y="198920"/>
                      <a:pt x="1276524" y="189008"/>
                      <a:pt x="1197227" y="149359"/>
                    </a:cubicBezTo>
                    <a:cubicBezTo>
                      <a:pt x="1117930" y="109710"/>
                      <a:pt x="1003939" y="27934"/>
                      <a:pt x="937032" y="8110"/>
                    </a:cubicBezTo>
                    <a:cubicBezTo>
                      <a:pt x="870125" y="-11714"/>
                      <a:pt x="867646" y="9350"/>
                      <a:pt x="795783" y="22979"/>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ihandform 87">
                <a:extLst>
                  <a:ext uri="{FF2B5EF4-FFF2-40B4-BE49-F238E27FC236}">
                    <a16:creationId xmlns:a16="http://schemas.microsoft.com/office/drawing/2014/main" id="{C6C5A14B-B07C-8C4C-F4DE-266B0A961CDD}"/>
                  </a:ext>
                </a:extLst>
              </p:cNvPr>
              <p:cNvSpPr/>
              <p:nvPr/>
            </p:nvSpPr>
            <p:spPr>
              <a:xfrm>
                <a:off x="4672222" y="4564560"/>
                <a:ext cx="2821138" cy="1907340"/>
              </a:xfrm>
              <a:custGeom>
                <a:avLst/>
                <a:gdLst>
                  <a:gd name="connsiteX0" fmla="*/ 323265 w 2676230"/>
                  <a:gd name="connsiteY0" fmla="*/ 1904154 h 1904154"/>
                  <a:gd name="connsiteX1" fmla="*/ 48201 w 2676230"/>
                  <a:gd name="connsiteY1" fmla="*/ 1547315 h 1904154"/>
                  <a:gd name="connsiteX2" fmla="*/ 33333 w 2676230"/>
                  <a:gd name="connsiteY2" fmla="*/ 1056661 h 1904154"/>
                  <a:gd name="connsiteX3" fmla="*/ 390172 w 2676230"/>
                  <a:gd name="connsiteY3" fmla="*/ 417325 h 1904154"/>
                  <a:gd name="connsiteX4" fmla="*/ 895694 w 2676230"/>
                  <a:gd name="connsiteY4" fmla="*/ 142261 h 1904154"/>
                  <a:gd name="connsiteX5" fmla="*/ 1520162 w 2676230"/>
                  <a:gd name="connsiteY5" fmla="*/ 1013 h 1904154"/>
                  <a:gd name="connsiteX6" fmla="*/ 1795226 w 2676230"/>
                  <a:gd name="connsiteY6" fmla="*/ 209169 h 1904154"/>
                  <a:gd name="connsiteX7" fmla="*/ 2062855 w 2676230"/>
                  <a:gd name="connsiteY7" fmla="*/ 402456 h 1904154"/>
                  <a:gd name="connsiteX8" fmla="*/ 2300748 w 2676230"/>
                  <a:gd name="connsiteY8" fmla="*/ 417325 h 1904154"/>
                  <a:gd name="connsiteX9" fmla="*/ 2583245 w 2676230"/>
                  <a:gd name="connsiteY9" fmla="*/ 736993 h 1904154"/>
                  <a:gd name="connsiteX10" fmla="*/ 2672455 w 2676230"/>
                  <a:gd name="connsiteY10" fmla="*/ 1294554 h 1904154"/>
                  <a:gd name="connsiteX11" fmla="*/ 2479167 w 2676230"/>
                  <a:gd name="connsiteY11" fmla="*/ 1614222 h 1904154"/>
                  <a:gd name="connsiteX12" fmla="*/ 2263577 w 2676230"/>
                  <a:gd name="connsiteY12" fmla="*/ 1770339 h 1904154"/>
                  <a:gd name="connsiteX13" fmla="*/ 2226406 w 2676230"/>
                  <a:gd name="connsiteY13" fmla="*/ 1904154 h 190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6230" h="1904154">
                    <a:moveTo>
                      <a:pt x="323265" y="1904154"/>
                    </a:moveTo>
                    <a:cubicBezTo>
                      <a:pt x="209894" y="1796359"/>
                      <a:pt x="96523" y="1688564"/>
                      <a:pt x="48201" y="1547315"/>
                    </a:cubicBezTo>
                    <a:cubicBezTo>
                      <a:pt x="-121" y="1406066"/>
                      <a:pt x="-23662" y="1244993"/>
                      <a:pt x="33333" y="1056661"/>
                    </a:cubicBezTo>
                    <a:cubicBezTo>
                      <a:pt x="90328" y="868329"/>
                      <a:pt x="246445" y="569725"/>
                      <a:pt x="390172" y="417325"/>
                    </a:cubicBezTo>
                    <a:cubicBezTo>
                      <a:pt x="533899" y="264925"/>
                      <a:pt x="707362" y="211646"/>
                      <a:pt x="895694" y="142261"/>
                    </a:cubicBezTo>
                    <a:cubicBezTo>
                      <a:pt x="1084026" y="72876"/>
                      <a:pt x="1370240" y="-10138"/>
                      <a:pt x="1520162" y="1013"/>
                    </a:cubicBezTo>
                    <a:cubicBezTo>
                      <a:pt x="1670084" y="12164"/>
                      <a:pt x="1704777" y="142262"/>
                      <a:pt x="1795226" y="209169"/>
                    </a:cubicBezTo>
                    <a:cubicBezTo>
                      <a:pt x="1885675" y="276076"/>
                      <a:pt x="1978601" y="367763"/>
                      <a:pt x="2062855" y="402456"/>
                    </a:cubicBezTo>
                    <a:cubicBezTo>
                      <a:pt x="2147109" y="437149"/>
                      <a:pt x="2214016" y="361569"/>
                      <a:pt x="2300748" y="417325"/>
                    </a:cubicBezTo>
                    <a:cubicBezTo>
                      <a:pt x="2387480" y="473081"/>
                      <a:pt x="2521294" y="590788"/>
                      <a:pt x="2583245" y="736993"/>
                    </a:cubicBezTo>
                    <a:cubicBezTo>
                      <a:pt x="2645196" y="883198"/>
                      <a:pt x="2689801" y="1148349"/>
                      <a:pt x="2672455" y="1294554"/>
                    </a:cubicBezTo>
                    <a:cubicBezTo>
                      <a:pt x="2655109" y="1440759"/>
                      <a:pt x="2547313" y="1534924"/>
                      <a:pt x="2479167" y="1614222"/>
                    </a:cubicBezTo>
                    <a:cubicBezTo>
                      <a:pt x="2411021" y="1693520"/>
                      <a:pt x="2305704" y="1722017"/>
                      <a:pt x="2263577" y="1770339"/>
                    </a:cubicBezTo>
                    <a:cubicBezTo>
                      <a:pt x="2221450" y="1818661"/>
                      <a:pt x="2223928" y="1861407"/>
                      <a:pt x="2226406" y="1904154"/>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ihandform 88">
                <a:extLst>
                  <a:ext uri="{FF2B5EF4-FFF2-40B4-BE49-F238E27FC236}">
                    <a16:creationId xmlns:a16="http://schemas.microsoft.com/office/drawing/2014/main" id="{CE2DADAB-7C04-1368-F95F-05DBAF3C16EB}"/>
                  </a:ext>
                </a:extLst>
              </p:cNvPr>
              <p:cNvSpPr/>
              <p:nvPr/>
            </p:nvSpPr>
            <p:spPr>
              <a:xfrm>
                <a:off x="4452794" y="4058786"/>
                <a:ext cx="3129776" cy="655469"/>
              </a:xfrm>
              <a:custGeom>
                <a:avLst/>
                <a:gdLst>
                  <a:gd name="connsiteX0" fmla="*/ 3129776 w 3129776"/>
                  <a:gd name="connsiteY0" fmla="*/ 410143 h 655469"/>
                  <a:gd name="connsiteX1" fmla="*/ 2668859 w 3129776"/>
                  <a:gd name="connsiteY1" fmla="*/ 343235 h 655469"/>
                  <a:gd name="connsiteX2" fmla="*/ 2274849 w 3129776"/>
                  <a:gd name="connsiteY2" fmla="*/ 187118 h 655469"/>
                  <a:gd name="connsiteX3" fmla="*/ 2014654 w 3129776"/>
                  <a:gd name="connsiteY3" fmla="*/ 1265 h 655469"/>
                  <a:gd name="connsiteX4" fmla="*/ 1248937 w 3129776"/>
                  <a:gd name="connsiteY4" fmla="*/ 120211 h 655469"/>
                  <a:gd name="connsiteX5" fmla="*/ 802888 w 3129776"/>
                  <a:gd name="connsiteY5" fmla="*/ 395274 h 655469"/>
                  <a:gd name="connsiteX6" fmla="*/ 245327 w 3129776"/>
                  <a:gd name="connsiteY6" fmla="*/ 402708 h 655469"/>
                  <a:gd name="connsiteX7" fmla="*/ 0 w 3129776"/>
                  <a:gd name="connsiteY7" fmla="*/ 655469 h 65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776" h="655469">
                    <a:moveTo>
                      <a:pt x="3129776" y="410143"/>
                    </a:moveTo>
                    <a:cubicBezTo>
                      <a:pt x="2970561" y="395274"/>
                      <a:pt x="2811347" y="380406"/>
                      <a:pt x="2668859" y="343235"/>
                    </a:cubicBezTo>
                    <a:cubicBezTo>
                      <a:pt x="2526371" y="306064"/>
                      <a:pt x="2383883" y="244113"/>
                      <a:pt x="2274849" y="187118"/>
                    </a:cubicBezTo>
                    <a:cubicBezTo>
                      <a:pt x="2165815" y="130123"/>
                      <a:pt x="2185639" y="12416"/>
                      <a:pt x="2014654" y="1265"/>
                    </a:cubicBezTo>
                    <a:cubicBezTo>
                      <a:pt x="1843669" y="-9886"/>
                      <a:pt x="1450898" y="54543"/>
                      <a:pt x="1248937" y="120211"/>
                    </a:cubicBezTo>
                    <a:cubicBezTo>
                      <a:pt x="1046976" y="185879"/>
                      <a:pt x="970156" y="348191"/>
                      <a:pt x="802888" y="395274"/>
                    </a:cubicBezTo>
                    <a:cubicBezTo>
                      <a:pt x="635620" y="442357"/>
                      <a:pt x="379142" y="359342"/>
                      <a:pt x="245327" y="402708"/>
                    </a:cubicBezTo>
                    <a:cubicBezTo>
                      <a:pt x="111512" y="446074"/>
                      <a:pt x="55756" y="550771"/>
                      <a:pt x="0" y="655469"/>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2" name="Textfeld 100">
              <a:extLst>
                <a:ext uri="{FF2B5EF4-FFF2-40B4-BE49-F238E27FC236}">
                  <a16:creationId xmlns:a16="http://schemas.microsoft.com/office/drawing/2014/main" id="{1D6DD524-A749-AB39-A54B-08822EA474D2}"/>
                </a:ext>
              </a:extLst>
            </p:cNvPr>
            <p:cNvSpPr txBox="1"/>
            <p:nvPr/>
          </p:nvSpPr>
          <p:spPr>
            <a:xfrm>
              <a:off x="4959184" y="3842042"/>
              <a:ext cx="328936" cy="369332"/>
            </a:xfrm>
            <a:prstGeom prst="rect">
              <a:avLst/>
            </a:prstGeom>
            <a:noFill/>
          </p:spPr>
          <p:txBody>
            <a:bodyPr wrap="none" rtlCol="0">
              <a:spAutoFit/>
            </a:bodyPr>
            <a:lstStyle/>
            <a:p>
              <a:r>
                <a:rPr lang="en-GB"/>
                <a:t>H</a:t>
              </a:r>
            </a:p>
          </p:txBody>
        </p:sp>
        <p:sp>
          <p:nvSpPr>
            <p:cNvPr id="83" name="Freihandform 111">
              <a:extLst>
                <a:ext uri="{FF2B5EF4-FFF2-40B4-BE49-F238E27FC236}">
                  <a16:creationId xmlns:a16="http://schemas.microsoft.com/office/drawing/2014/main" id="{4FCD4C04-1A6A-9A92-2B12-C58C1232482F}"/>
                </a:ext>
              </a:extLst>
            </p:cNvPr>
            <p:cNvSpPr/>
            <p:nvPr/>
          </p:nvSpPr>
          <p:spPr>
            <a:xfrm>
              <a:off x="4439845" y="3949169"/>
              <a:ext cx="3144643" cy="940116"/>
            </a:xfrm>
            <a:custGeom>
              <a:avLst/>
              <a:gdLst>
                <a:gd name="connsiteX0" fmla="*/ 0 w 3144643"/>
                <a:gd name="connsiteY0" fmla="*/ 940116 h 940116"/>
                <a:gd name="connsiteX1" fmla="*/ 319668 w 3144643"/>
                <a:gd name="connsiteY1" fmla="*/ 761697 h 940116"/>
                <a:gd name="connsiteX2" fmla="*/ 654204 w 3144643"/>
                <a:gd name="connsiteY2" fmla="*/ 650184 h 940116"/>
                <a:gd name="connsiteX3" fmla="*/ 981307 w 3144643"/>
                <a:gd name="connsiteY3" fmla="*/ 583277 h 940116"/>
                <a:gd name="connsiteX4" fmla="*/ 1338146 w 3144643"/>
                <a:gd name="connsiteY4" fmla="*/ 315648 h 940116"/>
                <a:gd name="connsiteX5" fmla="*/ 1739590 w 3144643"/>
                <a:gd name="connsiteY5" fmla="*/ 137228 h 940116"/>
                <a:gd name="connsiteX6" fmla="*/ 2111297 w 3144643"/>
                <a:gd name="connsiteY6" fmla="*/ 48019 h 940116"/>
                <a:gd name="connsiteX7" fmla="*/ 2594517 w 3144643"/>
                <a:gd name="connsiteY7" fmla="*/ 3414 h 940116"/>
                <a:gd name="connsiteX8" fmla="*/ 3018263 w 3144643"/>
                <a:gd name="connsiteY8" fmla="*/ 137228 h 940116"/>
                <a:gd name="connsiteX9" fmla="*/ 3144643 w 3144643"/>
                <a:gd name="connsiteY9" fmla="*/ 166965 h 94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4643" h="940116">
                  <a:moveTo>
                    <a:pt x="0" y="940116"/>
                  </a:moveTo>
                  <a:cubicBezTo>
                    <a:pt x="105317" y="875067"/>
                    <a:pt x="210634" y="810019"/>
                    <a:pt x="319668" y="761697"/>
                  </a:cubicBezTo>
                  <a:cubicBezTo>
                    <a:pt x="428702" y="713375"/>
                    <a:pt x="543931" y="679921"/>
                    <a:pt x="654204" y="650184"/>
                  </a:cubicBezTo>
                  <a:cubicBezTo>
                    <a:pt x="764477" y="620447"/>
                    <a:pt x="867317" y="639033"/>
                    <a:pt x="981307" y="583277"/>
                  </a:cubicBezTo>
                  <a:cubicBezTo>
                    <a:pt x="1095297" y="527521"/>
                    <a:pt x="1211766" y="389989"/>
                    <a:pt x="1338146" y="315648"/>
                  </a:cubicBezTo>
                  <a:cubicBezTo>
                    <a:pt x="1464526" y="241307"/>
                    <a:pt x="1610732" y="181833"/>
                    <a:pt x="1739590" y="137228"/>
                  </a:cubicBezTo>
                  <a:cubicBezTo>
                    <a:pt x="1868449" y="92623"/>
                    <a:pt x="1968809" y="70321"/>
                    <a:pt x="2111297" y="48019"/>
                  </a:cubicBezTo>
                  <a:cubicBezTo>
                    <a:pt x="2253785" y="25717"/>
                    <a:pt x="2443356" y="-11454"/>
                    <a:pt x="2594517" y="3414"/>
                  </a:cubicBezTo>
                  <a:cubicBezTo>
                    <a:pt x="2745678" y="18282"/>
                    <a:pt x="2926575" y="109970"/>
                    <a:pt x="3018263" y="137228"/>
                  </a:cubicBezTo>
                  <a:cubicBezTo>
                    <a:pt x="3109951" y="164486"/>
                    <a:pt x="3127297" y="165725"/>
                    <a:pt x="3144643" y="166965"/>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ihandform 112">
              <a:extLst>
                <a:ext uri="{FF2B5EF4-FFF2-40B4-BE49-F238E27FC236}">
                  <a16:creationId xmlns:a16="http://schemas.microsoft.com/office/drawing/2014/main" id="{32AF77E8-B227-088B-D854-5D92A1C39E4A}"/>
                </a:ext>
              </a:extLst>
            </p:cNvPr>
            <p:cNvSpPr/>
            <p:nvPr/>
          </p:nvSpPr>
          <p:spPr>
            <a:xfrm>
              <a:off x="4604767" y="4320935"/>
              <a:ext cx="2972287" cy="2103977"/>
            </a:xfrm>
            <a:custGeom>
              <a:avLst/>
              <a:gdLst>
                <a:gd name="connsiteX0" fmla="*/ 69216 w 2834718"/>
                <a:gd name="connsiteY0" fmla="*/ 2114653 h 2114653"/>
                <a:gd name="connsiteX1" fmla="*/ 2309 w 2834718"/>
                <a:gd name="connsiteY1" fmla="*/ 1742945 h 2114653"/>
                <a:gd name="connsiteX2" fmla="*/ 143557 w 2834718"/>
                <a:gd name="connsiteY2" fmla="*/ 1319199 h 2114653"/>
                <a:gd name="connsiteX3" fmla="*/ 336845 w 2834718"/>
                <a:gd name="connsiteY3" fmla="*/ 969794 h 2114653"/>
                <a:gd name="connsiteX4" fmla="*/ 656513 w 2834718"/>
                <a:gd name="connsiteY4" fmla="*/ 702165 h 2114653"/>
                <a:gd name="connsiteX5" fmla="*/ 1109996 w 2834718"/>
                <a:gd name="connsiteY5" fmla="*/ 494009 h 2114653"/>
                <a:gd name="connsiteX6" fmla="*/ 1333021 w 2834718"/>
                <a:gd name="connsiteY6" fmla="*/ 196643 h 2114653"/>
                <a:gd name="connsiteX7" fmla="*/ 1816240 w 2834718"/>
                <a:gd name="connsiteY7" fmla="*/ 10789 h 2114653"/>
                <a:gd name="connsiteX8" fmla="*/ 2277157 w 2834718"/>
                <a:gd name="connsiteY8" fmla="*/ 62828 h 2114653"/>
                <a:gd name="connsiteX9" fmla="*/ 2663733 w 2834718"/>
                <a:gd name="connsiteY9" fmla="*/ 397365 h 2114653"/>
                <a:gd name="connsiteX10" fmla="*/ 2834718 w 2834718"/>
                <a:gd name="connsiteY10" fmla="*/ 605521 h 21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4718" h="2114653">
                  <a:moveTo>
                    <a:pt x="69216" y="2114653"/>
                  </a:moveTo>
                  <a:cubicBezTo>
                    <a:pt x="29567" y="1995087"/>
                    <a:pt x="-10081" y="1875521"/>
                    <a:pt x="2309" y="1742945"/>
                  </a:cubicBezTo>
                  <a:cubicBezTo>
                    <a:pt x="14699" y="1610369"/>
                    <a:pt x="87801" y="1448057"/>
                    <a:pt x="143557" y="1319199"/>
                  </a:cubicBezTo>
                  <a:cubicBezTo>
                    <a:pt x="199313" y="1190340"/>
                    <a:pt x="251352" y="1072633"/>
                    <a:pt x="336845" y="969794"/>
                  </a:cubicBezTo>
                  <a:cubicBezTo>
                    <a:pt x="422338" y="866955"/>
                    <a:pt x="527655" y="781462"/>
                    <a:pt x="656513" y="702165"/>
                  </a:cubicBezTo>
                  <a:cubicBezTo>
                    <a:pt x="785371" y="622868"/>
                    <a:pt x="997245" y="578263"/>
                    <a:pt x="1109996" y="494009"/>
                  </a:cubicBezTo>
                  <a:cubicBezTo>
                    <a:pt x="1222747" y="409755"/>
                    <a:pt x="1215314" y="277180"/>
                    <a:pt x="1333021" y="196643"/>
                  </a:cubicBezTo>
                  <a:cubicBezTo>
                    <a:pt x="1450728" y="116106"/>
                    <a:pt x="1658884" y="33091"/>
                    <a:pt x="1816240" y="10789"/>
                  </a:cubicBezTo>
                  <a:cubicBezTo>
                    <a:pt x="1973596" y="-11513"/>
                    <a:pt x="2135908" y="-1601"/>
                    <a:pt x="2277157" y="62828"/>
                  </a:cubicBezTo>
                  <a:cubicBezTo>
                    <a:pt x="2418406" y="127257"/>
                    <a:pt x="2570806" y="306916"/>
                    <a:pt x="2663733" y="397365"/>
                  </a:cubicBezTo>
                  <a:cubicBezTo>
                    <a:pt x="2756660" y="487814"/>
                    <a:pt x="2795689" y="546667"/>
                    <a:pt x="2834718" y="605521"/>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ihandform 113">
              <a:extLst>
                <a:ext uri="{FF2B5EF4-FFF2-40B4-BE49-F238E27FC236}">
                  <a16:creationId xmlns:a16="http://schemas.microsoft.com/office/drawing/2014/main" id="{30A8025F-3B83-2561-C90F-F17BE05525FE}"/>
                </a:ext>
              </a:extLst>
            </p:cNvPr>
            <p:cNvSpPr/>
            <p:nvPr/>
          </p:nvSpPr>
          <p:spPr>
            <a:xfrm>
              <a:off x="5457826" y="4672197"/>
              <a:ext cx="1782833" cy="1512062"/>
            </a:xfrm>
            <a:custGeom>
              <a:avLst/>
              <a:gdLst>
                <a:gd name="connsiteX0" fmla="*/ 1725219 w 1782833"/>
                <a:gd name="connsiteY0" fmla="*/ 633400 h 1512062"/>
                <a:gd name="connsiteX1" fmla="*/ 1621140 w 1782833"/>
                <a:gd name="connsiteY1" fmla="*/ 261693 h 1512062"/>
                <a:gd name="connsiteX2" fmla="*/ 1383248 w 1782833"/>
                <a:gd name="connsiteY2" fmla="*/ 8932 h 1512062"/>
                <a:gd name="connsiteX3" fmla="*/ 914897 w 1782833"/>
                <a:gd name="connsiteY3" fmla="*/ 83274 h 1512062"/>
                <a:gd name="connsiteX4" fmla="*/ 528321 w 1782833"/>
                <a:gd name="connsiteY4" fmla="*/ 336035 h 1512062"/>
                <a:gd name="connsiteX5" fmla="*/ 171482 w 1782833"/>
                <a:gd name="connsiteY5" fmla="*/ 588795 h 1512062"/>
                <a:gd name="connsiteX6" fmla="*/ 497 w 1782833"/>
                <a:gd name="connsiteY6" fmla="*/ 1027410 h 1512062"/>
                <a:gd name="connsiteX7" fmla="*/ 134311 w 1782833"/>
                <a:gd name="connsiteY7" fmla="*/ 1339644 h 1512062"/>
                <a:gd name="connsiteX8" fmla="*/ 528321 w 1782833"/>
                <a:gd name="connsiteY8" fmla="*/ 1510630 h 1512062"/>
                <a:gd name="connsiteX9" fmla="*/ 1234565 w 1782833"/>
                <a:gd name="connsiteY9" fmla="*/ 1406552 h 1512062"/>
                <a:gd name="connsiteX10" fmla="*/ 1747521 w 1782833"/>
                <a:gd name="connsiteY10" fmla="*/ 1153791 h 1512062"/>
                <a:gd name="connsiteX11" fmla="*/ 1725219 w 1782833"/>
                <a:gd name="connsiteY11" fmla="*/ 633400 h 15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833" h="1512062">
                  <a:moveTo>
                    <a:pt x="1725219" y="633400"/>
                  </a:moveTo>
                  <a:cubicBezTo>
                    <a:pt x="1704156" y="484717"/>
                    <a:pt x="1678135" y="365771"/>
                    <a:pt x="1621140" y="261693"/>
                  </a:cubicBezTo>
                  <a:cubicBezTo>
                    <a:pt x="1564145" y="157615"/>
                    <a:pt x="1500955" y="38668"/>
                    <a:pt x="1383248" y="8932"/>
                  </a:cubicBezTo>
                  <a:cubicBezTo>
                    <a:pt x="1265541" y="-20804"/>
                    <a:pt x="1057385" y="28757"/>
                    <a:pt x="914897" y="83274"/>
                  </a:cubicBezTo>
                  <a:cubicBezTo>
                    <a:pt x="772409" y="137791"/>
                    <a:pt x="652223" y="251782"/>
                    <a:pt x="528321" y="336035"/>
                  </a:cubicBezTo>
                  <a:cubicBezTo>
                    <a:pt x="404419" y="420288"/>
                    <a:pt x="259453" y="473566"/>
                    <a:pt x="171482" y="588795"/>
                  </a:cubicBezTo>
                  <a:cubicBezTo>
                    <a:pt x="83511" y="704024"/>
                    <a:pt x="6692" y="902269"/>
                    <a:pt x="497" y="1027410"/>
                  </a:cubicBezTo>
                  <a:cubicBezTo>
                    <a:pt x="-5698" y="1152551"/>
                    <a:pt x="46340" y="1259107"/>
                    <a:pt x="134311" y="1339644"/>
                  </a:cubicBezTo>
                  <a:cubicBezTo>
                    <a:pt x="222282" y="1420181"/>
                    <a:pt x="344945" y="1499479"/>
                    <a:pt x="528321" y="1510630"/>
                  </a:cubicBezTo>
                  <a:cubicBezTo>
                    <a:pt x="711697" y="1521781"/>
                    <a:pt x="1031365" y="1466025"/>
                    <a:pt x="1234565" y="1406552"/>
                  </a:cubicBezTo>
                  <a:cubicBezTo>
                    <a:pt x="1437765" y="1347079"/>
                    <a:pt x="1665745" y="1285128"/>
                    <a:pt x="1747521" y="1153791"/>
                  </a:cubicBezTo>
                  <a:cubicBezTo>
                    <a:pt x="1829297" y="1022454"/>
                    <a:pt x="1746282" y="782083"/>
                    <a:pt x="1725219" y="633400"/>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ihandform 114">
              <a:extLst>
                <a:ext uri="{FF2B5EF4-FFF2-40B4-BE49-F238E27FC236}">
                  <a16:creationId xmlns:a16="http://schemas.microsoft.com/office/drawing/2014/main" id="{B1043CDD-1E1F-710F-F3EB-CCD61F94DFC2}"/>
                </a:ext>
              </a:extLst>
            </p:cNvPr>
            <p:cNvSpPr/>
            <p:nvPr/>
          </p:nvSpPr>
          <p:spPr>
            <a:xfrm>
              <a:off x="5691654" y="4861939"/>
              <a:ext cx="1302179" cy="1118089"/>
            </a:xfrm>
            <a:custGeom>
              <a:avLst/>
              <a:gdLst>
                <a:gd name="connsiteX0" fmla="*/ 1725219 w 1782833"/>
                <a:gd name="connsiteY0" fmla="*/ 633400 h 1512062"/>
                <a:gd name="connsiteX1" fmla="*/ 1621140 w 1782833"/>
                <a:gd name="connsiteY1" fmla="*/ 261693 h 1512062"/>
                <a:gd name="connsiteX2" fmla="*/ 1383248 w 1782833"/>
                <a:gd name="connsiteY2" fmla="*/ 8932 h 1512062"/>
                <a:gd name="connsiteX3" fmla="*/ 914897 w 1782833"/>
                <a:gd name="connsiteY3" fmla="*/ 83274 h 1512062"/>
                <a:gd name="connsiteX4" fmla="*/ 528321 w 1782833"/>
                <a:gd name="connsiteY4" fmla="*/ 336035 h 1512062"/>
                <a:gd name="connsiteX5" fmla="*/ 171482 w 1782833"/>
                <a:gd name="connsiteY5" fmla="*/ 588795 h 1512062"/>
                <a:gd name="connsiteX6" fmla="*/ 497 w 1782833"/>
                <a:gd name="connsiteY6" fmla="*/ 1027410 h 1512062"/>
                <a:gd name="connsiteX7" fmla="*/ 134311 w 1782833"/>
                <a:gd name="connsiteY7" fmla="*/ 1339644 h 1512062"/>
                <a:gd name="connsiteX8" fmla="*/ 528321 w 1782833"/>
                <a:gd name="connsiteY8" fmla="*/ 1510630 h 1512062"/>
                <a:gd name="connsiteX9" fmla="*/ 1234565 w 1782833"/>
                <a:gd name="connsiteY9" fmla="*/ 1406552 h 1512062"/>
                <a:gd name="connsiteX10" fmla="*/ 1747521 w 1782833"/>
                <a:gd name="connsiteY10" fmla="*/ 1153791 h 1512062"/>
                <a:gd name="connsiteX11" fmla="*/ 1725219 w 1782833"/>
                <a:gd name="connsiteY11" fmla="*/ 633400 h 15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833" h="1512062">
                  <a:moveTo>
                    <a:pt x="1725219" y="633400"/>
                  </a:moveTo>
                  <a:cubicBezTo>
                    <a:pt x="1704156" y="484717"/>
                    <a:pt x="1678135" y="365771"/>
                    <a:pt x="1621140" y="261693"/>
                  </a:cubicBezTo>
                  <a:cubicBezTo>
                    <a:pt x="1564145" y="157615"/>
                    <a:pt x="1500955" y="38668"/>
                    <a:pt x="1383248" y="8932"/>
                  </a:cubicBezTo>
                  <a:cubicBezTo>
                    <a:pt x="1265541" y="-20804"/>
                    <a:pt x="1057385" y="28757"/>
                    <a:pt x="914897" y="83274"/>
                  </a:cubicBezTo>
                  <a:cubicBezTo>
                    <a:pt x="772409" y="137791"/>
                    <a:pt x="652223" y="251782"/>
                    <a:pt x="528321" y="336035"/>
                  </a:cubicBezTo>
                  <a:cubicBezTo>
                    <a:pt x="404419" y="420288"/>
                    <a:pt x="259453" y="473566"/>
                    <a:pt x="171482" y="588795"/>
                  </a:cubicBezTo>
                  <a:cubicBezTo>
                    <a:pt x="83511" y="704024"/>
                    <a:pt x="6692" y="902269"/>
                    <a:pt x="497" y="1027410"/>
                  </a:cubicBezTo>
                  <a:cubicBezTo>
                    <a:pt x="-5698" y="1152551"/>
                    <a:pt x="46340" y="1259107"/>
                    <a:pt x="134311" y="1339644"/>
                  </a:cubicBezTo>
                  <a:cubicBezTo>
                    <a:pt x="222282" y="1420181"/>
                    <a:pt x="344945" y="1499479"/>
                    <a:pt x="528321" y="1510630"/>
                  </a:cubicBezTo>
                  <a:cubicBezTo>
                    <a:pt x="711697" y="1521781"/>
                    <a:pt x="1031365" y="1466025"/>
                    <a:pt x="1234565" y="1406552"/>
                  </a:cubicBezTo>
                  <a:cubicBezTo>
                    <a:pt x="1437765" y="1347079"/>
                    <a:pt x="1665745" y="1285128"/>
                    <a:pt x="1747521" y="1153791"/>
                  </a:cubicBezTo>
                  <a:cubicBezTo>
                    <a:pt x="1829297" y="1022454"/>
                    <a:pt x="1746282" y="782083"/>
                    <a:pt x="1725219" y="633400"/>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ihandform 116">
              <a:extLst>
                <a:ext uri="{FF2B5EF4-FFF2-40B4-BE49-F238E27FC236}">
                  <a16:creationId xmlns:a16="http://schemas.microsoft.com/office/drawing/2014/main" id="{1324665B-53BA-E1BC-97FC-5EF413FBA4DD}"/>
                </a:ext>
              </a:extLst>
            </p:cNvPr>
            <p:cNvSpPr/>
            <p:nvPr/>
          </p:nvSpPr>
          <p:spPr>
            <a:xfrm>
              <a:off x="6050923" y="5101824"/>
              <a:ext cx="641357" cy="591628"/>
            </a:xfrm>
            <a:custGeom>
              <a:avLst/>
              <a:gdLst>
                <a:gd name="connsiteX0" fmla="*/ 434545 w 641357"/>
                <a:gd name="connsiteY0" fmla="*/ 33134 h 591628"/>
                <a:gd name="connsiteX1" fmla="*/ 122311 w 641357"/>
                <a:gd name="connsiteY1" fmla="*/ 92607 h 591628"/>
                <a:gd name="connsiteX2" fmla="*/ 10799 w 641357"/>
                <a:gd name="connsiteY2" fmla="*/ 211553 h 591628"/>
                <a:gd name="connsiteX3" fmla="*/ 40536 w 641357"/>
                <a:gd name="connsiteY3" fmla="*/ 486617 h 591628"/>
                <a:gd name="connsiteX4" fmla="*/ 330467 w 641357"/>
                <a:gd name="connsiteY4" fmla="*/ 583260 h 591628"/>
                <a:gd name="connsiteX5" fmla="*/ 627833 w 641357"/>
                <a:gd name="connsiteY5" fmla="*/ 293329 h 591628"/>
                <a:gd name="connsiteX6" fmla="*/ 575794 w 641357"/>
                <a:gd name="connsiteY6" fmla="*/ 18265 h 591628"/>
                <a:gd name="connsiteX7" fmla="*/ 434545 w 641357"/>
                <a:gd name="connsiteY7" fmla="*/ 33134 h 5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57" h="591628">
                  <a:moveTo>
                    <a:pt x="434545" y="33134"/>
                  </a:moveTo>
                  <a:cubicBezTo>
                    <a:pt x="358964" y="45524"/>
                    <a:pt x="192935" y="62871"/>
                    <a:pt x="122311" y="92607"/>
                  </a:cubicBezTo>
                  <a:cubicBezTo>
                    <a:pt x="51687" y="122343"/>
                    <a:pt x="24428" y="145885"/>
                    <a:pt x="10799" y="211553"/>
                  </a:cubicBezTo>
                  <a:cubicBezTo>
                    <a:pt x="-2830" y="277221"/>
                    <a:pt x="-12742" y="424666"/>
                    <a:pt x="40536" y="486617"/>
                  </a:cubicBezTo>
                  <a:cubicBezTo>
                    <a:pt x="93814" y="548568"/>
                    <a:pt x="232584" y="615475"/>
                    <a:pt x="330467" y="583260"/>
                  </a:cubicBezTo>
                  <a:cubicBezTo>
                    <a:pt x="428350" y="551045"/>
                    <a:pt x="586945" y="387495"/>
                    <a:pt x="627833" y="293329"/>
                  </a:cubicBezTo>
                  <a:cubicBezTo>
                    <a:pt x="668721" y="199163"/>
                    <a:pt x="606770" y="61631"/>
                    <a:pt x="575794" y="18265"/>
                  </a:cubicBezTo>
                  <a:cubicBezTo>
                    <a:pt x="544818" y="-25101"/>
                    <a:pt x="510126" y="20744"/>
                    <a:pt x="434545" y="33134"/>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feld 117">
              <a:extLst>
                <a:ext uri="{FF2B5EF4-FFF2-40B4-BE49-F238E27FC236}">
                  <a16:creationId xmlns:a16="http://schemas.microsoft.com/office/drawing/2014/main" id="{89E22479-7ED2-2C02-91F8-E1F0263A9F1E}"/>
                </a:ext>
              </a:extLst>
            </p:cNvPr>
            <p:cNvSpPr txBox="1"/>
            <p:nvPr/>
          </p:nvSpPr>
          <p:spPr>
            <a:xfrm>
              <a:off x="6283562" y="5182269"/>
              <a:ext cx="282450" cy="369332"/>
            </a:xfrm>
            <a:prstGeom prst="rect">
              <a:avLst/>
            </a:prstGeom>
            <a:noFill/>
            <a:ln>
              <a:noFill/>
            </a:ln>
          </p:spPr>
          <p:txBody>
            <a:bodyPr wrap="none" rtlCol="0">
              <a:spAutoFit/>
            </a:bodyPr>
            <a:lstStyle/>
            <a:p>
              <a:r>
                <a:rPr lang="en-GB" dirty="0">
                  <a:solidFill>
                    <a:srgbClr val="C00000"/>
                  </a:solidFill>
                </a:rPr>
                <a:t>L</a:t>
              </a:r>
            </a:p>
          </p:txBody>
        </p:sp>
        <p:sp>
          <p:nvSpPr>
            <p:cNvPr id="89" name="Textfeld 118">
              <a:extLst>
                <a:ext uri="{FF2B5EF4-FFF2-40B4-BE49-F238E27FC236}">
                  <a16:creationId xmlns:a16="http://schemas.microsoft.com/office/drawing/2014/main" id="{3905651E-2282-B399-85D2-27A95EDA05AC}"/>
                </a:ext>
              </a:extLst>
            </p:cNvPr>
            <p:cNvSpPr txBox="1"/>
            <p:nvPr/>
          </p:nvSpPr>
          <p:spPr>
            <a:xfrm>
              <a:off x="4645360" y="3935701"/>
              <a:ext cx="328936" cy="369332"/>
            </a:xfrm>
            <a:prstGeom prst="rect">
              <a:avLst/>
            </a:prstGeom>
            <a:noFill/>
            <a:ln>
              <a:noFill/>
            </a:ln>
          </p:spPr>
          <p:txBody>
            <a:bodyPr wrap="none" rtlCol="0">
              <a:spAutoFit/>
            </a:bodyPr>
            <a:lstStyle/>
            <a:p>
              <a:r>
                <a:rPr lang="en-GB" dirty="0">
                  <a:solidFill>
                    <a:srgbClr val="C00000"/>
                  </a:solidFill>
                </a:rPr>
                <a:t>H</a:t>
              </a:r>
            </a:p>
          </p:txBody>
        </p:sp>
      </p:grpSp>
      <p:sp>
        <p:nvSpPr>
          <p:cNvPr id="95" name="Freihandform 130">
            <a:extLst>
              <a:ext uri="{FF2B5EF4-FFF2-40B4-BE49-F238E27FC236}">
                <a16:creationId xmlns:a16="http://schemas.microsoft.com/office/drawing/2014/main" id="{86809902-3BCB-9D14-8FAF-8F231BA7D32A}"/>
              </a:ext>
            </a:extLst>
          </p:cNvPr>
          <p:cNvSpPr/>
          <p:nvPr/>
        </p:nvSpPr>
        <p:spPr>
          <a:xfrm rot="5895217">
            <a:off x="4195129" y="874874"/>
            <a:ext cx="1136716" cy="759178"/>
          </a:xfrm>
          <a:custGeom>
            <a:avLst/>
            <a:gdLst>
              <a:gd name="connsiteX0" fmla="*/ 0 w 1040781"/>
              <a:gd name="connsiteY0" fmla="*/ 0 h 959004"/>
              <a:gd name="connsiteX1" fmla="*/ 185854 w 1040781"/>
              <a:gd name="connsiteY1" fmla="*/ 156117 h 959004"/>
              <a:gd name="connsiteX2" fmla="*/ 431181 w 1040781"/>
              <a:gd name="connsiteY2" fmla="*/ 431180 h 959004"/>
              <a:gd name="connsiteX3" fmla="*/ 512956 w 1040781"/>
              <a:gd name="connsiteY3" fmla="*/ 661639 h 959004"/>
              <a:gd name="connsiteX4" fmla="*/ 765717 w 1040781"/>
              <a:gd name="connsiteY4" fmla="*/ 869795 h 959004"/>
              <a:gd name="connsiteX5" fmla="*/ 1040781 w 1040781"/>
              <a:gd name="connsiteY5" fmla="*/ 959004 h 9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781" h="959004">
                <a:moveTo>
                  <a:pt x="0" y="0"/>
                </a:moveTo>
                <a:cubicBezTo>
                  <a:pt x="56995" y="42127"/>
                  <a:pt x="113991" y="84254"/>
                  <a:pt x="185854" y="156117"/>
                </a:cubicBezTo>
                <a:cubicBezTo>
                  <a:pt x="257717" y="227980"/>
                  <a:pt x="376664" y="346926"/>
                  <a:pt x="431181" y="431180"/>
                </a:cubicBezTo>
                <a:cubicBezTo>
                  <a:pt x="485698" y="515434"/>
                  <a:pt x="457200" y="588537"/>
                  <a:pt x="512956" y="661639"/>
                </a:cubicBezTo>
                <a:cubicBezTo>
                  <a:pt x="568712" y="734741"/>
                  <a:pt x="677746" y="820234"/>
                  <a:pt x="765717" y="869795"/>
                </a:cubicBezTo>
                <a:cubicBezTo>
                  <a:pt x="853688" y="919356"/>
                  <a:pt x="947234" y="939180"/>
                  <a:pt x="1040781" y="959004"/>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feld 90">
            <a:extLst>
              <a:ext uri="{FF2B5EF4-FFF2-40B4-BE49-F238E27FC236}">
                <a16:creationId xmlns:a16="http://schemas.microsoft.com/office/drawing/2014/main" id="{FB4B4D60-3D60-7544-83C4-7008D8861F02}"/>
              </a:ext>
            </a:extLst>
          </p:cNvPr>
          <p:cNvSpPr txBox="1"/>
          <p:nvPr/>
        </p:nvSpPr>
        <p:spPr>
          <a:xfrm>
            <a:off x="-15277" y="1206699"/>
            <a:ext cx="1223412" cy="584775"/>
          </a:xfrm>
          <a:prstGeom prst="rect">
            <a:avLst/>
          </a:prstGeom>
          <a:noFill/>
        </p:spPr>
        <p:txBody>
          <a:bodyPr wrap="none" rtlCol="0">
            <a:spAutoFit/>
          </a:bodyPr>
          <a:lstStyle/>
          <a:p>
            <a:pPr algn="ctr"/>
            <a:r>
              <a:rPr lang="en-GB" sz="1600" dirty="0">
                <a:latin typeface="Avenir" panose="02000503020000020003" pitchFamily="2" charset="0"/>
                <a:cs typeface="Arial" panose="020B0604020202020204" pitchFamily="34" charset="0"/>
              </a:rPr>
              <a:t>Initial state </a:t>
            </a:r>
          </a:p>
          <a:p>
            <a:pPr algn="ctr"/>
            <a:r>
              <a:rPr lang="en-GB" sz="1600" dirty="0">
                <a:latin typeface="Avenir" panose="02000503020000020003" pitchFamily="2" charset="0"/>
                <a:cs typeface="Arial" panose="020B0604020202020204" pitchFamily="34" charset="0"/>
              </a:rPr>
              <a:t>(time T)</a:t>
            </a:r>
          </a:p>
        </p:txBody>
      </p:sp>
      <p:sp>
        <p:nvSpPr>
          <p:cNvPr id="97" name="Textfeld 121">
            <a:extLst>
              <a:ext uri="{FF2B5EF4-FFF2-40B4-BE49-F238E27FC236}">
                <a16:creationId xmlns:a16="http://schemas.microsoft.com/office/drawing/2014/main" id="{46CBB222-6435-C13D-1800-245532C4C758}"/>
              </a:ext>
            </a:extLst>
          </p:cNvPr>
          <p:cNvSpPr txBox="1"/>
          <p:nvPr/>
        </p:nvSpPr>
        <p:spPr>
          <a:xfrm>
            <a:off x="216031" y="2073922"/>
            <a:ext cx="1034570" cy="318751"/>
          </a:xfrm>
          <a:prstGeom prst="rect">
            <a:avLst/>
          </a:prstGeom>
          <a:noFill/>
          <a:ln w="28575">
            <a:solidFill>
              <a:srgbClr val="7F7F7F"/>
            </a:solidFill>
            <a:prstDash val="solid"/>
          </a:ln>
        </p:spPr>
        <p:txBody>
          <a:bodyPr wrap="square" rtlCol="0">
            <a:spAutoFit/>
          </a:bodyPr>
          <a:lstStyle/>
          <a:p>
            <a:r>
              <a:rPr lang="en-GB" sz="1400" dirty="0">
                <a:solidFill>
                  <a:srgbClr val="7F7F7F"/>
                </a:solidFill>
                <a:latin typeface="Avenir" panose="02000503020000020003" pitchFamily="2" charset="0"/>
                <a:cs typeface="Arial" panose="020B0604020202020204" pitchFamily="34" charset="0"/>
              </a:rPr>
              <a:t>reanalysis</a:t>
            </a:r>
          </a:p>
        </p:txBody>
      </p:sp>
      <p:sp>
        <p:nvSpPr>
          <p:cNvPr id="98" name="Pfeil nach rechts 94">
            <a:extLst>
              <a:ext uri="{FF2B5EF4-FFF2-40B4-BE49-F238E27FC236}">
                <a16:creationId xmlns:a16="http://schemas.microsoft.com/office/drawing/2014/main" id="{57ECF52E-1EFA-A180-F22E-8A2050AA5F61}"/>
              </a:ext>
            </a:extLst>
          </p:cNvPr>
          <p:cNvSpPr/>
          <p:nvPr/>
        </p:nvSpPr>
        <p:spPr>
          <a:xfrm>
            <a:off x="6441642" y="1430686"/>
            <a:ext cx="528943" cy="242977"/>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Gerade Verbindung 19">
            <a:extLst>
              <a:ext uri="{FF2B5EF4-FFF2-40B4-BE49-F238E27FC236}">
                <a16:creationId xmlns:a16="http://schemas.microsoft.com/office/drawing/2014/main" id="{06C68F75-2D07-64DF-2766-7EA9985D471E}"/>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3" name="Title 1">
            <a:extLst>
              <a:ext uri="{FF2B5EF4-FFF2-40B4-BE49-F238E27FC236}">
                <a16:creationId xmlns:a16="http://schemas.microsoft.com/office/drawing/2014/main" id="{852A9547-7CFD-D740-2403-2606541C49CA}"/>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Chaotic atmosphere</a:t>
            </a:r>
            <a:r>
              <a:rPr lang="en-GB" sz="1800" b="0" dirty="0">
                <a:solidFill>
                  <a:srgbClr val="002060"/>
                </a:solidFill>
                <a:latin typeface="Calibri"/>
                <a:cs typeface="Calibri"/>
              </a:rPr>
              <a:t>  </a:t>
            </a:r>
            <a:endParaRPr lang="de-DE" sz="1800" b="0" dirty="0">
              <a:solidFill>
                <a:srgbClr val="002060"/>
              </a:solidFill>
            </a:endParaRPr>
          </a:p>
        </p:txBody>
      </p:sp>
      <p:sp>
        <p:nvSpPr>
          <p:cNvPr id="120" name="TextBox 119">
            <a:extLst>
              <a:ext uri="{FF2B5EF4-FFF2-40B4-BE49-F238E27FC236}">
                <a16:creationId xmlns:a16="http://schemas.microsoft.com/office/drawing/2014/main" id="{2785D9A7-5F31-6F3D-1C98-202B32D1F6EE}"/>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5</a:t>
            </a:fld>
            <a:endParaRPr lang="de-DE" sz="1600" dirty="0">
              <a:latin typeface="Calibri" panose="020F0502020204030204" pitchFamily="34" charset="0"/>
              <a:cs typeface="Calibri" panose="020F0502020204030204" pitchFamily="34" charset="0"/>
            </a:endParaRPr>
          </a:p>
        </p:txBody>
      </p:sp>
      <p:pic>
        <p:nvPicPr>
          <p:cNvPr id="77" name="Picture 76">
            <a:extLst>
              <a:ext uri="{FF2B5EF4-FFF2-40B4-BE49-F238E27FC236}">
                <a16:creationId xmlns:a16="http://schemas.microsoft.com/office/drawing/2014/main" id="{1FA723F7-6A97-A606-BBF2-9D5EC58C89E8}"/>
              </a:ext>
            </a:extLst>
          </p:cNvPr>
          <p:cNvPicPr>
            <a:picLocks noChangeAspect="1"/>
          </p:cNvPicPr>
          <p:nvPr/>
        </p:nvPicPr>
        <p:blipFill>
          <a:blip r:embed="rId3"/>
          <a:stretch>
            <a:fillRect/>
          </a:stretch>
        </p:blipFill>
        <p:spPr>
          <a:xfrm>
            <a:off x="4909675" y="2743976"/>
            <a:ext cx="2995678" cy="2988000"/>
          </a:xfrm>
          <a:prstGeom prst="rect">
            <a:avLst/>
          </a:prstGeom>
        </p:spPr>
      </p:pic>
      <p:pic>
        <p:nvPicPr>
          <p:cNvPr id="100" name="Picture 99">
            <a:extLst>
              <a:ext uri="{FF2B5EF4-FFF2-40B4-BE49-F238E27FC236}">
                <a16:creationId xmlns:a16="http://schemas.microsoft.com/office/drawing/2014/main" id="{A46F2C8B-7CF3-0B36-E2B2-32830EF93C8B}"/>
              </a:ext>
            </a:extLst>
          </p:cNvPr>
          <p:cNvPicPr>
            <a:picLocks noChangeAspect="1"/>
          </p:cNvPicPr>
          <p:nvPr/>
        </p:nvPicPr>
        <p:blipFill>
          <a:blip r:embed="rId4"/>
          <a:stretch>
            <a:fillRect/>
          </a:stretch>
        </p:blipFill>
        <p:spPr>
          <a:xfrm>
            <a:off x="1844429" y="2754566"/>
            <a:ext cx="3003480" cy="2988000"/>
          </a:xfrm>
          <a:prstGeom prst="rect">
            <a:avLst/>
          </a:prstGeom>
        </p:spPr>
      </p:pic>
      <p:sp>
        <p:nvSpPr>
          <p:cNvPr id="101" name="Pfeil nach rechts 94">
            <a:extLst>
              <a:ext uri="{FF2B5EF4-FFF2-40B4-BE49-F238E27FC236}">
                <a16:creationId xmlns:a16="http://schemas.microsoft.com/office/drawing/2014/main" id="{955C9668-CF6B-79D9-768D-79D5E1EF8C3C}"/>
              </a:ext>
            </a:extLst>
          </p:cNvPr>
          <p:cNvSpPr/>
          <p:nvPr/>
        </p:nvSpPr>
        <p:spPr>
          <a:xfrm>
            <a:off x="3622237" y="1414638"/>
            <a:ext cx="528943" cy="242977"/>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EE108CD8-4B03-70AC-7794-928F4C644946}"/>
              </a:ext>
            </a:extLst>
          </p:cNvPr>
          <p:cNvSpPr txBox="1"/>
          <p:nvPr/>
        </p:nvSpPr>
        <p:spPr>
          <a:xfrm>
            <a:off x="5059170" y="5804245"/>
            <a:ext cx="2880212" cy="338554"/>
          </a:xfrm>
          <a:prstGeom prst="rect">
            <a:avLst/>
          </a:prstGeom>
          <a:solidFill>
            <a:schemeClr val="bg1"/>
          </a:solidFill>
        </p:spPr>
        <p:txBody>
          <a:bodyPr wrap="none" rtlCol="0">
            <a:spAutoFit/>
          </a:bodyPr>
          <a:lstStyle/>
          <a:p>
            <a:r>
              <a:rPr lang="en-GB" sz="1600" dirty="0">
                <a:latin typeface="Calibri" panose="020F0502020204030204" pitchFamily="34" charset="0"/>
                <a:cs typeface="Calibri" panose="020F0502020204030204" pitchFamily="34" charset="0"/>
              </a:rPr>
              <a:t>observation </a:t>
            </a:r>
            <a:r>
              <a:rPr lang="en-GB" sz="1600" dirty="0">
                <a:effectLst/>
                <a:latin typeface="Calibri" panose="020F0502020204030204" pitchFamily="34" charset="0"/>
                <a:cs typeface="Calibri" panose="020F0502020204030204" pitchFamily="34" charset="0"/>
              </a:rPr>
              <a:t>OSI SAF (OSI-405-c)</a:t>
            </a:r>
            <a:endParaRPr lang="en-GB" sz="1600" dirty="0">
              <a:latin typeface="Calibri" panose="020F0502020204030204" pitchFamily="34" charset="0"/>
              <a:cs typeface="Calibri" panose="020F0502020204030204" pitchFamily="34" charset="0"/>
            </a:endParaRPr>
          </a:p>
        </p:txBody>
      </p:sp>
      <p:sp>
        <p:nvSpPr>
          <p:cNvPr id="104" name="TextBox 103">
            <a:extLst>
              <a:ext uri="{FF2B5EF4-FFF2-40B4-BE49-F238E27FC236}">
                <a16:creationId xmlns:a16="http://schemas.microsoft.com/office/drawing/2014/main" id="{772ABD79-DE40-A76F-7432-269555FADCAC}"/>
              </a:ext>
            </a:extLst>
          </p:cNvPr>
          <p:cNvSpPr txBox="1"/>
          <p:nvPr/>
        </p:nvSpPr>
        <p:spPr>
          <a:xfrm>
            <a:off x="1806636" y="5800237"/>
            <a:ext cx="3341877" cy="338554"/>
          </a:xfrm>
          <a:prstGeom prst="rect">
            <a:avLst/>
          </a:prstGeom>
          <a:solidFill>
            <a:schemeClr val="bg1"/>
          </a:solidFill>
        </p:spPr>
        <p:txBody>
          <a:bodyPr wrap="none" rtlCol="0">
            <a:spAutoFit/>
          </a:bodyPr>
          <a:lstStyle/>
          <a:p>
            <a:r>
              <a:rPr lang="en-GB" sz="1600" dirty="0">
                <a:latin typeface="Calibri" panose="020F0502020204030204" pitchFamily="34" charset="0"/>
                <a:cs typeface="Calibri" panose="020F0502020204030204" pitchFamily="34" charset="0"/>
              </a:rPr>
              <a:t>Model Sea-Ice Drift 24-h forecast    vs.</a:t>
            </a:r>
          </a:p>
        </p:txBody>
      </p:sp>
      <p:sp>
        <p:nvSpPr>
          <p:cNvPr id="105" name="Textfeld 131">
            <a:extLst>
              <a:ext uri="{FF2B5EF4-FFF2-40B4-BE49-F238E27FC236}">
                <a16:creationId xmlns:a16="http://schemas.microsoft.com/office/drawing/2014/main" id="{4A2E18DA-ABC4-715B-3541-2883795D5A49}"/>
              </a:ext>
            </a:extLst>
          </p:cNvPr>
          <p:cNvSpPr txBox="1"/>
          <p:nvPr/>
        </p:nvSpPr>
        <p:spPr>
          <a:xfrm>
            <a:off x="7052502" y="2058959"/>
            <a:ext cx="216328" cy="242895"/>
          </a:xfrm>
          <a:prstGeom prst="rect">
            <a:avLst/>
          </a:prstGeom>
          <a:noFill/>
        </p:spPr>
        <p:txBody>
          <a:bodyPr wrap="none" rtlCol="0">
            <a:spAutoFit/>
          </a:bodyPr>
          <a:lstStyle/>
          <a:p>
            <a:r>
              <a:rPr lang="en-GB">
                <a:solidFill>
                  <a:srgbClr val="C00000"/>
                </a:solidFill>
              </a:rPr>
              <a:t>H</a:t>
            </a:r>
          </a:p>
        </p:txBody>
      </p:sp>
      <p:sp>
        <p:nvSpPr>
          <p:cNvPr id="110" name="TextBox 9">
            <a:extLst>
              <a:ext uri="{FF2B5EF4-FFF2-40B4-BE49-F238E27FC236}">
                <a16:creationId xmlns:a16="http://schemas.microsoft.com/office/drawing/2014/main" id="{06120E06-21E9-099B-5AE4-C96195562044}"/>
              </a:ext>
            </a:extLst>
          </p:cNvPr>
          <p:cNvSpPr txBox="1"/>
          <p:nvPr/>
        </p:nvSpPr>
        <p:spPr>
          <a:xfrm>
            <a:off x="-187248" y="522700"/>
            <a:ext cx="1541768" cy="461665"/>
          </a:xfrm>
          <a:prstGeom prst="rect">
            <a:avLst/>
          </a:prstGeom>
          <a:noFill/>
        </p:spPr>
        <p:txBody>
          <a:bodyPr wrap="square">
            <a:spAutoFit/>
          </a:bodyPr>
          <a:lstStyle/>
          <a:p>
            <a:pPr algn="ctr"/>
            <a:r>
              <a:rPr lang="en-GB" sz="1200" dirty="0">
                <a:solidFill>
                  <a:schemeClr val="tx1">
                    <a:lumMod val="50000"/>
                    <a:lumOff val="50000"/>
                  </a:schemeClr>
                </a:solidFill>
                <a:latin typeface="Avenir" panose="02000503020000020003" pitchFamily="2" charset="0"/>
                <a:cs typeface="Arial" panose="020B0604020202020204" pitchFamily="34" charset="0"/>
              </a:rPr>
              <a:t>Graphics after </a:t>
            </a:r>
          </a:p>
          <a:p>
            <a:pPr algn="ctr"/>
            <a:r>
              <a:rPr lang="en-GB" sz="1200" dirty="0">
                <a:solidFill>
                  <a:schemeClr val="tx1">
                    <a:lumMod val="50000"/>
                    <a:lumOff val="50000"/>
                  </a:schemeClr>
                </a:solidFill>
                <a:latin typeface="Avenir" panose="02000503020000020003" pitchFamily="2" charset="0"/>
                <a:cs typeface="Arial" panose="020B0604020202020204" pitchFamily="34" charset="0"/>
              </a:rPr>
              <a:t>H. F. </a:t>
            </a:r>
            <a:r>
              <a:rPr lang="en-GB" sz="1200" dirty="0" err="1">
                <a:solidFill>
                  <a:schemeClr val="tx1">
                    <a:lumMod val="50000"/>
                    <a:lumOff val="50000"/>
                  </a:schemeClr>
                </a:solidFill>
                <a:latin typeface="Avenir" panose="02000503020000020003" pitchFamily="2" charset="0"/>
                <a:cs typeface="Arial" panose="020B0604020202020204" pitchFamily="34" charset="0"/>
              </a:rPr>
              <a:t>Goessling</a:t>
            </a:r>
            <a:endParaRPr lang="en-GB" sz="1200" dirty="0">
              <a:solidFill>
                <a:schemeClr val="tx1">
                  <a:lumMod val="50000"/>
                  <a:lumOff val="50000"/>
                </a:schemeClr>
              </a:solidFill>
              <a:latin typeface="Avenir" panose="02000503020000020003" pitchFamily="2" charset="0"/>
              <a:cs typeface="Arial" panose="020B0604020202020204" pitchFamily="34" charset="0"/>
            </a:endParaRPr>
          </a:p>
        </p:txBody>
      </p:sp>
    </p:spTree>
    <p:extLst>
      <p:ext uri="{BB962C8B-B14F-4D97-AF65-F5344CB8AC3E}">
        <p14:creationId xmlns:p14="http://schemas.microsoft.com/office/powerpoint/2010/main" val="205844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83">
            <a:extLst>
              <a:ext uri="{FF2B5EF4-FFF2-40B4-BE49-F238E27FC236}">
                <a16:creationId xmlns:a16="http://schemas.microsoft.com/office/drawing/2014/main" id="{EBB38A03-8DAE-6DF9-F16B-732959F4B174}"/>
              </a:ext>
            </a:extLst>
          </p:cNvPr>
          <p:cNvSpPr/>
          <p:nvPr/>
        </p:nvSpPr>
        <p:spPr>
          <a:xfrm>
            <a:off x="7047172" y="536707"/>
            <a:ext cx="2067616" cy="1695986"/>
          </a:xfrm>
          <a:prstGeom prst="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eck 17">
            <a:extLst>
              <a:ext uri="{FF2B5EF4-FFF2-40B4-BE49-F238E27FC236}">
                <a16:creationId xmlns:a16="http://schemas.microsoft.com/office/drawing/2014/main" id="{4EA83981-B77F-AB56-244A-A3C771593A86}"/>
              </a:ext>
            </a:extLst>
          </p:cNvPr>
          <p:cNvSpPr/>
          <p:nvPr/>
        </p:nvSpPr>
        <p:spPr>
          <a:xfrm>
            <a:off x="7047172" y="2344378"/>
            <a:ext cx="2067616" cy="1695986"/>
          </a:xfrm>
          <a:prstGeom prst="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uppieren 19">
            <a:extLst>
              <a:ext uri="{FF2B5EF4-FFF2-40B4-BE49-F238E27FC236}">
                <a16:creationId xmlns:a16="http://schemas.microsoft.com/office/drawing/2014/main" id="{5CB6A432-63C0-D300-E308-D0CF46B6470C}"/>
              </a:ext>
            </a:extLst>
          </p:cNvPr>
          <p:cNvGrpSpPr/>
          <p:nvPr/>
        </p:nvGrpSpPr>
        <p:grpSpPr>
          <a:xfrm>
            <a:off x="7046867" y="2341734"/>
            <a:ext cx="2067815" cy="1702530"/>
            <a:chOff x="1068523" y="2297151"/>
            <a:chExt cx="3144194" cy="2588764"/>
          </a:xfrm>
        </p:grpSpPr>
        <p:sp>
          <p:nvSpPr>
            <p:cNvPr id="7" name="Freihandform 20">
              <a:extLst>
                <a:ext uri="{FF2B5EF4-FFF2-40B4-BE49-F238E27FC236}">
                  <a16:creationId xmlns:a16="http://schemas.microsoft.com/office/drawing/2014/main" id="{C558A1A2-9F96-98EE-7F56-6FEB7959CCE2}"/>
                </a:ext>
              </a:extLst>
            </p:cNvPr>
            <p:cNvSpPr/>
            <p:nvPr/>
          </p:nvSpPr>
          <p:spPr>
            <a:xfrm>
              <a:off x="1068684" y="2725175"/>
              <a:ext cx="3144033" cy="1484334"/>
            </a:xfrm>
            <a:custGeom>
              <a:avLst/>
              <a:gdLst>
                <a:gd name="connsiteX0" fmla="*/ 0 w 3144033"/>
                <a:gd name="connsiteY0" fmla="*/ 1484334 h 1484334"/>
                <a:gd name="connsiteX1" fmla="*/ 250520 w 3144033"/>
                <a:gd name="connsiteY1" fmla="*/ 1271392 h 1484334"/>
                <a:gd name="connsiteX2" fmla="*/ 538619 w 3144033"/>
                <a:gd name="connsiteY2" fmla="*/ 1121079 h 1484334"/>
                <a:gd name="connsiteX3" fmla="*/ 820454 w 3144033"/>
                <a:gd name="connsiteY3" fmla="*/ 1020871 h 1484334"/>
                <a:gd name="connsiteX4" fmla="*/ 1045923 w 3144033"/>
                <a:gd name="connsiteY4" fmla="*/ 908137 h 1484334"/>
                <a:gd name="connsiteX5" fmla="*/ 1171183 w 3144033"/>
                <a:gd name="connsiteY5" fmla="*/ 726509 h 1484334"/>
                <a:gd name="connsiteX6" fmla="*/ 1334022 w 3144033"/>
                <a:gd name="connsiteY6" fmla="*/ 532356 h 1484334"/>
                <a:gd name="connsiteX7" fmla="*/ 1540701 w 3144033"/>
                <a:gd name="connsiteY7" fmla="*/ 419622 h 1484334"/>
                <a:gd name="connsiteX8" fmla="*/ 1891430 w 3144033"/>
                <a:gd name="connsiteY8" fmla="*/ 225468 h 1484334"/>
                <a:gd name="connsiteX9" fmla="*/ 2217106 w 3144033"/>
                <a:gd name="connsiteY9" fmla="*/ 187890 h 1484334"/>
                <a:gd name="connsiteX10" fmla="*/ 2473890 w 3144033"/>
                <a:gd name="connsiteY10" fmla="*/ 131523 h 1484334"/>
                <a:gd name="connsiteX11" fmla="*/ 2711885 w 3144033"/>
                <a:gd name="connsiteY11" fmla="*/ 137786 h 1484334"/>
                <a:gd name="connsiteX12" fmla="*/ 3025035 w 3144033"/>
                <a:gd name="connsiteY12" fmla="*/ 50104 h 1484334"/>
                <a:gd name="connsiteX13" fmla="*/ 3144033 w 3144033"/>
                <a:gd name="connsiteY13" fmla="*/ 0 h 148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4033" h="1484334">
                  <a:moveTo>
                    <a:pt x="0" y="1484334"/>
                  </a:moveTo>
                  <a:cubicBezTo>
                    <a:pt x="80375" y="1408134"/>
                    <a:pt x="160750" y="1331934"/>
                    <a:pt x="250520" y="1271392"/>
                  </a:cubicBezTo>
                  <a:cubicBezTo>
                    <a:pt x="340290" y="1210850"/>
                    <a:pt x="443630" y="1162832"/>
                    <a:pt x="538619" y="1121079"/>
                  </a:cubicBezTo>
                  <a:cubicBezTo>
                    <a:pt x="633608" y="1079326"/>
                    <a:pt x="735903" y="1056361"/>
                    <a:pt x="820454" y="1020871"/>
                  </a:cubicBezTo>
                  <a:cubicBezTo>
                    <a:pt x="905005" y="985381"/>
                    <a:pt x="987468" y="957197"/>
                    <a:pt x="1045923" y="908137"/>
                  </a:cubicBezTo>
                  <a:cubicBezTo>
                    <a:pt x="1104378" y="859077"/>
                    <a:pt x="1123167" y="789139"/>
                    <a:pt x="1171183" y="726509"/>
                  </a:cubicBezTo>
                  <a:cubicBezTo>
                    <a:pt x="1219199" y="663879"/>
                    <a:pt x="1272436" y="583504"/>
                    <a:pt x="1334022" y="532356"/>
                  </a:cubicBezTo>
                  <a:cubicBezTo>
                    <a:pt x="1395608" y="481208"/>
                    <a:pt x="1540701" y="419622"/>
                    <a:pt x="1540701" y="419622"/>
                  </a:cubicBezTo>
                  <a:cubicBezTo>
                    <a:pt x="1633602" y="368474"/>
                    <a:pt x="1778696" y="264090"/>
                    <a:pt x="1891430" y="225468"/>
                  </a:cubicBezTo>
                  <a:cubicBezTo>
                    <a:pt x="2004164" y="186846"/>
                    <a:pt x="2120029" y="203547"/>
                    <a:pt x="2217106" y="187890"/>
                  </a:cubicBezTo>
                  <a:cubicBezTo>
                    <a:pt x="2314183" y="172233"/>
                    <a:pt x="2391427" y="139874"/>
                    <a:pt x="2473890" y="131523"/>
                  </a:cubicBezTo>
                  <a:cubicBezTo>
                    <a:pt x="2556353" y="123172"/>
                    <a:pt x="2620028" y="151356"/>
                    <a:pt x="2711885" y="137786"/>
                  </a:cubicBezTo>
                  <a:cubicBezTo>
                    <a:pt x="2803742" y="124216"/>
                    <a:pt x="2953010" y="73068"/>
                    <a:pt x="3025035" y="50104"/>
                  </a:cubicBezTo>
                  <a:cubicBezTo>
                    <a:pt x="3097060" y="27140"/>
                    <a:pt x="3120546" y="13570"/>
                    <a:pt x="3144033" y="0"/>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ihandform 21">
              <a:extLst>
                <a:ext uri="{FF2B5EF4-FFF2-40B4-BE49-F238E27FC236}">
                  <a16:creationId xmlns:a16="http://schemas.microsoft.com/office/drawing/2014/main" id="{E6EC3943-1E1E-78B2-815D-AC9189182839}"/>
                </a:ext>
              </a:extLst>
            </p:cNvPr>
            <p:cNvSpPr/>
            <p:nvPr/>
          </p:nvSpPr>
          <p:spPr>
            <a:xfrm>
              <a:off x="1068523" y="2368182"/>
              <a:ext cx="3143892" cy="1170849"/>
            </a:xfrm>
            <a:custGeom>
              <a:avLst/>
              <a:gdLst>
                <a:gd name="connsiteX0" fmla="*/ 0 w 3144033"/>
                <a:gd name="connsiteY0" fmla="*/ 1484334 h 1484334"/>
                <a:gd name="connsiteX1" fmla="*/ 250520 w 3144033"/>
                <a:gd name="connsiteY1" fmla="*/ 1271392 h 1484334"/>
                <a:gd name="connsiteX2" fmla="*/ 538619 w 3144033"/>
                <a:gd name="connsiteY2" fmla="*/ 1121079 h 1484334"/>
                <a:gd name="connsiteX3" fmla="*/ 820454 w 3144033"/>
                <a:gd name="connsiteY3" fmla="*/ 1020871 h 1484334"/>
                <a:gd name="connsiteX4" fmla="*/ 1045923 w 3144033"/>
                <a:gd name="connsiteY4" fmla="*/ 908137 h 1484334"/>
                <a:gd name="connsiteX5" fmla="*/ 1171183 w 3144033"/>
                <a:gd name="connsiteY5" fmla="*/ 726509 h 1484334"/>
                <a:gd name="connsiteX6" fmla="*/ 1334022 w 3144033"/>
                <a:gd name="connsiteY6" fmla="*/ 532356 h 1484334"/>
                <a:gd name="connsiteX7" fmla="*/ 1540701 w 3144033"/>
                <a:gd name="connsiteY7" fmla="*/ 419622 h 1484334"/>
                <a:gd name="connsiteX8" fmla="*/ 1891430 w 3144033"/>
                <a:gd name="connsiteY8" fmla="*/ 225468 h 1484334"/>
                <a:gd name="connsiteX9" fmla="*/ 2217106 w 3144033"/>
                <a:gd name="connsiteY9" fmla="*/ 187890 h 1484334"/>
                <a:gd name="connsiteX10" fmla="*/ 2473890 w 3144033"/>
                <a:gd name="connsiteY10" fmla="*/ 131523 h 1484334"/>
                <a:gd name="connsiteX11" fmla="*/ 2711885 w 3144033"/>
                <a:gd name="connsiteY11" fmla="*/ 137786 h 1484334"/>
                <a:gd name="connsiteX12" fmla="*/ 3025035 w 3144033"/>
                <a:gd name="connsiteY12" fmla="*/ 50104 h 1484334"/>
                <a:gd name="connsiteX13" fmla="*/ 3144033 w 3144033"/>
                <a:gd name="connsiteY13" fmla="*/ 0 h 148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4033" h="1484334">
                  <a:moveTo>
                    <a:pt x="0" y="1484334"/>
                  </a:moveTo>
                  <a:cubicBezTo>
                    <a:pt x="80375" y="1408134"/>
                    <a:pt x="160750" y="1331934"/>
                    <a:pt x="250520" y="1271392"/>
                  </a:cubicBezTo>
                  <a:cubicBezTo>
                    <a:pt x="340290" y="1210850"/>
                    <a:pt x="443630" y="1162832"/>
                    <a:pt x="538619" y="1121079"/>
                  </a:cubicBezTo>
                  <a:cubicBezTo>
                    <a:pt x="633608" y="1079326"/>
                    <a:pt x="735903" y="1056361"/>
                    <a:pt x="820454" y="1020871"/>
                  </a:cubicBezTo>
                  <a:cubicBezTo>
                    <a:pt x="905005" y="985381"/>
                    <a:pt x="987468" y="957197"/>
                    <a:pt x="1045923" y="908137"/>
                  </a:cubicBezTo>
                  <a:cubicBezTo>
                    <a:pt x="1104378" y="859077"/>
                    <a:pt x="1123167" y="789139"/>
                    <a:pt x="1171183" y="726509"/>
                  </a:cubicBezTo>
                  <a:cubicBezTo>
                    <a:pt x="1219199" y="663879"/>
                    <a:pt x="1272436" y="583504"/>
                    <a:pt x="1334022" y="532356"/>
                  </a:cubicBezTo>
                  <a:cubicBezTo>
                    <a:pt x="1395608" y="481208"/>
                    <a:pt x="1540701" y="419622"/>
                    <a:pt x="1540701" y="419622"/>
                  </a:cubicBezTo>
                  <a:cubicBezTo>
                    <a:pt x="1633602" y="368474"/>
                    <a:pt x="1778696" y="264090"/>
                    <a:pt x="1891430" y="225468"/>
                  </a:cubicBezTo>
                  <a:cubicBezTo>
                    <a:pt x="2004164" y="186846"/>
                    <a:pt x="2120029" y="203547"/>
                    <a:pt x="2217106" y="187890"/>
                  </a:cubicBezTo>
                  <a:cubicBezTo>
                    <a:pt x="2314183" y="172233"/>
                    <a:pt x="2391427" y="139874"/>
                    <a:pt x="2473890" y="131523"/>
                  </a:cubicBezTo>
                  <a:cubicBezTo>
                    <a:pt x="2556353" y="123172"/>
                    <a:pt x="2620028" y="151356"/>
                    <a:pt x="2711885" y="137786"/>
                  </a:cubicBezTo>
                  <a:cubicBezTo>
                    <a:pt x="2803742" y="124216"/>
                    <a:pt x="2953010" y="73068"/>
                    <a:pt x="3025035" y="50104"/>
                  </a:cubicBezTo>
                  <a:cubicBezTo>
                    <a:pt x="3097060" y="27140"/>
                    <a:pt x="3120546" y="13570"/>
                    <a:pt x="3144033" y="0"/>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ihandform 22">
              <a:extLst>
                <a:ext uri="{FF2B5EF4-FFF2-40B4-BE49-F238E27FC236}">
                  <a16:creationId xmlns:a16="http://schemas.microsoft.com/office/drawing/2014/main" id="{E2230F92-BE71-E096-F88C-DD1115E68344}"/>
                </a:ext>
              </a:extLst>
            </p:cNvPr>
            <p:cNvSpPr/>
            <p:nvPr/>
          </p:nvSpPr>
          <p:spPr>
            <a:xfrm>
              <a:off x="1947675" y="3208793"/>
              <a:ext cx="2258778" cy="1677122"/>
            </a:xfrm>
            <a:custGeom>
              <a:avLst/>
              <a:gdLst>
                <a:gd name="connsiteX0" fmla="*/ 2258778 w 2258778"/>
                <a:gd name="connsiteY0" fmla="*/ 80053 h 1677122"/>
                <a:gd name="connsiteX1" fmla="*/ 2045836 w 2258778"/>
                <a:gd name="connsiteY1" fmla="*/ 4897 h 1677122"/>
                <a:gd name="connsiteX2" fmla="*/ 1782789 w 2258778"/>
                <a:gd name="connsiteY2" fmla="*/ 11160 h 1677122"/>
                <a:gd name="connsiteX3" fmla="*/ 1632477 w 2258778"/>
                <a:gd name="connsiteY3" fmla="*/ 42475 h 1677122"/>
                <a:gd name="connsiteX4" fmla="*/ 1325589 w 2258778"/>
                <a:gd name="connsiteY4" fmla="*/ 61264 h 1677122"/>
                <a:gd name="connsiteX5" fmla="*/ 974861 w 2258778"/>
                <a:gd name="connsiteY5" fmla="*/ 280470 h 1677122"/>
                <a:gd name="connsiteX6" fmla="*/ 736866 w 2258778"/>
                <a:gd name="connsiteY6" fmla="*/ 386941 h 1677122"/>
                <a:gd name="connsiteX7" fmla="*/ 574028 w 2258778"/>
                <a:gd name="connsiteY7" fmla="*/ 581094 h 1677122"/>
                <a:gd name="connsiteX8" fmla="*/ 310981 w 2258778"/>
                <a:gd name="connsiteY8" fmla="*/ 906771 h 1677122"/>
                <a:gd name="connsiteX9" fmla="*/ 79250 w 2258778"/>
                <a:gd name="connsiteY9" fmla="*/ 1138502 h 1677122"/>
                <a:gd name="connsiteX10" fmla="*/ 4094 w 2258778"/>
                <a:gd name="connsiteY10" fmla="*/ 1439127 h 1677122"/>
                <a:gd name="connsiteX11" fmla="*/ 16620 w 2258778"/>
                <a:gd name="connsiteY11" fmla="*/ 1677122 h 167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778" h="1677122">
                  <a:moveTo>
                    <a:pt x="2258778" y="80053"/>
                  </a:moveTo>
                  <a:cubicBezTo>
                    <a:pt x="2191972" y="48216"/>
                    <a:pt x="2125167" y="16379"/>
                    <a:pt x="2045836" y="4897"/>
                  </a:cubicBezTo>
                  <a:cubicBezTo>
                    <a:pt x="1966505" y="-6585"/>
                    <a:pt x="1851682" y="4897"/>
                    <a:pt x="1782789" y="11160"/>
                  </a:cubicBezTo>
                  <a:cubicBezTo>
                    <a:pt x="1713896" y="17423"/>
                    <a:pt x="1708677" y="34124"/>
                    <a:pt x="1632477" y="42475"/>
                  </a:cubicBezTo>
                  <a:cubicBezTo>
                    <a:pt x="1556277" y="50826"/>
                    <a:pt x="1435192" y="21598"/>
                    <a:pt x="1325589" y="61264"/>
                  </a:cubicBezTo>
                  <a:cubicBezTo>
                    <a:pt x="1215986" y="100930"/>
                    <a:pt x="1072981" y="226191"/>
                    <a:pt x="974861" y="280470"/>
                  </a:cubicBezTo>
                  <a:cubicBezTo>
                    <a:pt x="876741" y="334749"/>
                    <a:pt x="803671" y="336837"/>
                    <a:pt x="736866" y="386941"/>
                  </a:cubicBezTo>
                  <a:cubicBezTo>
                    <a:pt x="670061" y="437045"/>
                    <a:pt x="645009" y="494456"/>
                    <a:pt x="574028" y="581094"/>
                  </a:cubicBezTo>
                  <a:cubicBezTo>
                    <a:pt x="503047" y="667732"/>
                    <a:pt x="393444" y="813870"/>
                    <a:pt x="310981" y="906771"/>
                  </a:cubicBezTo>
                  <a:cubicBezTo>
                    <a:pt x="228518" y="999672"/>
                    <a:pt x="130398" y="1049776"/>
                    <a:pt x="79250" y="1138502"/>
                  </a:cubicBezTo>
                  <a:cubicBezTo>
                    <a:pt x="28102" y="1227228"/>
                    <a:pt x="14532" y="1349357"/>
                    <a:pt x="4094" y="1439127"/>
                  </a:cubicBezTo>
                  <a:cubicBezTo>
                    <a:pt x="-6344" y="1528897"/>
                    <a:pt x="5138" y="1603009"/>
                    <a:pt x="16620" y="1677122"/>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ihandform 23">
              <a:extLst>
                <a:ext uri="{FF2B5EF4-FFF2-40B4-BE49-F238E27FC236}">
                  <a16:creationId xmlns:a16="http://schemas.microsoft.com/office/drawing/2014/main" id="{0147B741-DCCC-9D76-F899-EAC6927D1B65}"/>
                </a:ext>
              </a:extLst>
            </p:cNvPr>
            <p:cNvSpPr/>
            <p:nvPr/>
          </p:nvSpPr>
          <p:spPr>
            <a:xfrm>
              <a:off x="2721269" y="3545088"/>
              <a:ext cx="1485184" cy="1216318"/>
            </a:xfrm>
            <a:custGeom>
              <a:avLst/>
              <a:gdLst>
                <a:gd name="connsiteX0" fmla="*/ 1485184 w 1485184"/>
                <a:gd name="connsiteY0" fmla="*/ 482794 h 1216318"/>
                <a:gd name="connsiteX1" fmla="*/ 1403765 w 1485184"/>
                <a:gd name="connsiteY1" fmla="*/ 282377 h 1216318"/>
                <a:gd name="connsiteX2" fmla="*/ 1265979 w 1485184"/>
                <a:gd name="connsiteY2" fmla="*/ 63172 h 1216318"/>
                <a:gd name="connsiteX3" fmla="*/ 952828 w 1485184"/>
                <a:gd name="connsiteY3" fmla="*/ 542 h 1216318"/>
                <a:gd name="connsiteX4" fmla="*/ 689782 w 1485184"/>
                <a:gd name="connsiteY4" fmla="*/ 88224 h 1216318"/>
                <a:gd name="connsiteX5" fmla="*/ 470576 w 1485184"/>
                <a:gd name="connsiteY5" fmla="*/ 175906 h 1216318"/>
                <a:gd name="connsiteX6" fmla="*/ 257634 w 1485184"/>
                <a:gd name="connsiteY6" fmla="*/ 363796 h 1216318"/>
                <a:gd name="connsiteX7" fmla="*/ 57217 w 1485184"/>
                <a:gd name="connsiteY7" fmla="*/ 539161 h 1216318"/>
                <a:gd name="connsiteX8" fmla="*/ 850 w 1485184"/>
                <a:gd name="connsiteY8" fmla="*/ 802207 h 1216318"/>
                <a:gd name="connsiteX9" fmla="*/ 88532 w 1485184"/>
                <a:gd name="connsiteY9" fmla="*/ 965046 h 1216318"/>
                <a:gd name="connsiteX10" fmla="*/ 245108 w 1485184"/>
                <a:gd name="connsiteY10" fmla="*/ 1084043 h 1216318"/>
                <a:gd name="connsiteX11" fmla="*/ 595837 w 1485184"/>
                <a:gd name="connsiteY11" fmla="*/ 1184251 h 1216318"/>
                <a:gd name="connsiteX12" fmla="*/ 877672 w 1485184"/>
                <a:gd name="connsiteY12" fmla="*/ 1215566 h 1216318"/>
                <a:gd name="connsiteX13" fmla="*/ 1291031 w 1485184"/>
                <a:gd name="connsiteY13" fmla="*/ 1159199 h 1216318"/>
                <a:gd name="connsiteX14" fmla="*/ 1485184 w 1485184"/>
                <a:gd name="connsiteY14" fmla="*/ 933731 h 121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5184" h="1216318">
                  <a:moveTo>
                    <a:pt x="1485184" y="482794"/>
                  </a:moveTo>
                  <a:cubicBezTo>
                    <a:pt x="1462741" y="417554"/>
                    <a:pt x="1440299" y="352314"/>
                    <a:pt x="1403765" y="282377"/>
                  </a:cubicBezTo>
                  <a:cubicBezTo>
                    <a:pt x="1367231" y="212440"/>
                    <a:pt x="1341135" y="110144"/>
                    <a:pt x="1265979" y="63172"/>
                  </a:cubicBezTo>
                  <a:cubicBezTo>
                    <a:pt x="1190823" y="16200"/>
                    <a:pt x="1048861" y="-3633"/>
                    <a:pt x="952828" y="542"/>
                  </a:cubicBezTo>
                  <a:cubicBezTo>
                    <a:pt x="856795" y="4717"/>
                    <a:pt x="770157" y="58997"/>
                    <a:pt x="689782" y="88224"/>
                  </a:cubicBezTo>
                  <a:cubicBezTo>
                    <a:pt x="609407" y="117451"/>
                    <a:pt x="542601" y="129977"/>
                    <a:pt x="470576" y="175906"/>
                  </a:cubicBezTo>
                  <a:cubicBezTo>
                    <a:pt x="398551" y="221835"/>
                    <a:pt x="257634" y="363796"/>
                    <a:pt x="257634" y="363796"/>
                  </a:cubicBezTo>
                  <a:cubicBezTo>
                    <a:pt x="188741" y="424338"/>
                    <a:pt x="100014" y="466093"/>
                    <a:pt x="57217" y="539161"/>
                  </a:cubicBezTo>
                  <a:cubicBezTo>
                    <a:pt x="14420" y="612229"/>
                    <a:pt x="-4369" y="731226"/>
                    <a:pt x="850" y="802207"/>
                  </a:cubicBezTo>
                  <a:cubicBezTo>
                    <a:pt x="6069" y="873188"/>
                    <a:pt x="47822" y="918073"/>
                    <a:pt x="88532" y="965046"/>
                  </a:cubicBezTo>
                  <a:cubicBezTo>
                    <a:pt x="129242" y="1012019"/>
                    <a:pt x="160557" y="1047509"/>
                    <a:pt x="245108" y="1084043"/>
                  </a:cubicBezTo>
                  <a:cubicBezTo>
                    <a:pt x="329659" y="1120577"/>
                    <a:pt x="490410" y="1162331"/>
                    <a:pt x="595837" y="1184251"/>
                  </a:cubicBezTo>
                  <a:cubicBezTo>
                    <a:pt x="701264" y="1206172"/>
                    <a:pt x="761806" y="1219741"/>
                    <a:pt x="877672" y="1215566"/>
                  </a:cubicBezTo>
                  <a:cubicBezTo>
                    <a:pt x="993538" y="1211391"/>
                    <a:pt x="1189779" y="1206171"/>
                    <a:pt x="1291031" y="1159199"/>
                  </a:cubicBezTo>
                  <a:cubicBezTo>
                    <a:pt x="1392283" y="1112227"/>
                    <a:pt x="1438733" y="1022979"/>
                    <a:pt x="1485184" y="933731"/>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ihandform 24">
              <a:extLst>
                <a:ext uri="{FF2B5EF4-FFF2-40B4-BE49-F238E27FC236}">
                  <a16:creationId xmlns:a16="http://schemas.microsoft.com/office/drawing/2014/main" id="{9595173C-4385-220B-F312-A046E5822CF8}"/>
                </a:ext>
              </a:extLst>
            </p:cNvPr>
            <p:cNvSpPr/>
            <p:nvPr/>
          </p:nvSpPr>
          <p:spPr>
            <a:xfrm>
              <a:off x="3097670" y="3844087"/>
              <a:ext cx="867718" cy="645779"/>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ihandform 25">
              <a:extLst>
                <a:ext uri="{FF2B5EF4-FFF2-40B4-BE49-F238E27FC236}">
                  <a16:creationId xmlns:a16="http://schemas.microsoft.com/office/drawing/2014/main" id="{009D56C7-87BE-18C7-F0F3-686931A4ACB4}"/>
                </a:ext>
              </a:extLst>
            </p:cNvPr>
            <p:cNvSpPr/>
            <p:nvPr/>
          </p:nvSpPr>
          <p:spPr>
            <a:xfrm>
              <a:off x="3324411" y="3996487"/>
              <a:ext cx="533910" cy="319493"/>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ihandform 26">
              <a:extLst>
                <a:ext uri="{FF2B5EF4-FFF2-40B4-BE49-F238E27FC236}">
                  <a16:creationId xmlns:a16="http://schemas.microsoft.com/office/drawing/2014/main" id="{3B2B87B0-11CC-E016-45AE-F1E14F5A5801}"/>
                </a:ext>
              </a:extLst>
            </p:cNvPr>
            <p:cNvSpPr/>
            <p:nvPr/>
          </p:nvSpPr>
          <p:spPr>
            <a:xfrm>
              <a:off x="1070517" y="2297151"/>
              <a:ext cx="527824" cy="512956"/>
            </a:xfrm>
            <a:custGeom>
              <a:avLst/>
              <a:gdLst>
                <a:gd name="connsiteX0" fmla="*/ 527824 w 527824"/>
                <a:gd name="connsiteY0" fmla="*/ 0 h 512956"/>
                <a:gd name="connsiteX1" fmla="*/ 490653 w 527824"/>
                <a:gd name="connsiteY1" fmla="*/ 185854 h 512956"/>
                <a:gd name="connsiteX2" fmla="*/ 394009 w 527824"/>
                <a:gd name="connsiteY2" fmla="*/ 312234 h 512956"/>
                <a:gd name="connsiteX3" fmla="*/ 200722 w 527824"/>
                <a:gd name="connsiteY3" fmla="*/ 379142 h 512956"/>
                <a:gd name="connsiteX4" fmla="*/ 44605 w 527824"/>
                <a:gd name="connsiteY4" fmla="*/ 468352 h 512956"/>
                <a:gd name="connsiteX5" fmla="*/ 0 w 527824"/>
                <a:gd name="connsiteY5" fmla="*/ 512956 h 51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824" h="512956">
                  <a:moveTo>
                    <a:pt x="527824" y="0"/>
                  </a:moveTo>
                  <a:cubicBezTo>
                    <a:pt x="520390" y="66907"/>
                    <a:pt x="512956" y="133815"/>
                    <a:pt x="490653" y="185854"/>
                  </a:cubicBezTo>
                  <a:cubicBezTo>
                    <a:pt x="468350" y="237893"/>
                    <a:pt x="442331" y="280019"/>
                    <a:pt x="394009" y="312234"/>
                  </a:cubicBezTo>
                  <a:cubicBezTo>
                    <a:pt x="345687" y="344449"/>
                    <a:pt x="258956" y="353122"/>
                    <a:pt x="200722" y="379142"/>
                  </a:cubicBezTo>
                  <a:cubicBezTo>
                    <a:pt x="142488" y="405162"/>
                    <a:pt x="78059" y="446050"/>
                    <a:pt x="44605" y="468352"/>
                  </a:cubicBezTo>
                  <a:cubicBezTo>
                    <a:pt x="11151" y="490654"/>
                    <a:pt x="5575" y="501805"/>
                    <a:pt x="0" y="512956"/>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uppieren 28">
            <a:extLst>
              <a:ext uri="{FF2B5EF4-FFF2-40B4-BE49-F238E27FC236}">
                <a16:creationId xmlns:a16="http://schemas.microsoft.com/office/drawing/2014/main" id="{2A5112BA-D5B4-781D-EC01-624138FC112F}"/>
              </a:ext>
            </a:extLst>
          </p:cNvPr>
          <p:cNvGrpSpPr/>
          <p:nvPr/>
        </p:nvGrpSpPr>
        <p:grpSpPr>
          <a:xfrm>
            <a:off x="7038415" y="2340479"/>
            <a:ext cx="2076373" cy="1699886"/>
            <a:chOff x="1062098" y="2295243"/>
            <a:chExt cx="3157207" cy="2584743"/>
          </a:xfrm>
        </p:grpSpPr>
        <p:sp>
          <p:nvSpPr>
            <p:cNvPr id="15" name="Freihandform 29">
              <a:extLst>
                <a:ext uri="{FF2B5EF4-FFF2-40B4-BE49-F238E27FC236}">
                  <a16:creationId xmlns:a16="http://schemas.microsoft.com/office/drawing/2014/main" id="{E3509B0A-F518-7E4D-AC29-FA3AFF065D5B}"/>
                </a:ext>
              </a:extLst>
            </p:cNvPr>
            <p:cNvSpPr/>
            <p:nvPr/>
          </p:nvSpPr>
          <p:spPr>
            <a:xfrm>
              <a:off x="1062098" y="2810107"/>
              <a:ext cx="3157207" cy="1345581"/>
            </a:xfrm>
            <a:custGeom>
              <a:avLst/>
              <a:gdLst>
                <a:gd name="connsiteX0" fmla="*/ 0 w 3144033"/>
                <a:gd name="connsiteY0" fmla="*/ 1484334 h 1484334"/>
                <a:gd name="connsiteX1" fmla="*/ 250520 w 3144033"/>
                <a:gd name="connsiteY1" fmla="*/ 1271392 h 1484334"/>
                <a:gd name="connsiteX2" fmla="*/ 538619 w 3144033"/>
                <a:gd name="connsiteY2" fmla="*/ 1121079 h 1484334"/>
                <a:gd name="connsiteX3" fmla="*/ 820454 w 3144033"/>
                <a:gd name="connsiteY3" fmla="*/ 1020871 h 1484334"/>
                <a:gd name="connsiteX4" fmla="*/ 1045923 w 3144033"/>
                <a:gd name="connsiteY4" fmla="*/ 908137 h 1484334"/>
                <a:gd name="connsiteX5" fmla="*/ 1171183 w 3144033"/>
                <a:gd name="connsiteY5" fmla="*/ 726509 h 1484334"/>
                <a:gd name="connsiteX6" fmla="*/ 1334022 w 3144033"/>
                <a:gd name="connsiteY6" fmla="*/ 532356 h 1484334"/>
                <a:gd name="connsiteX7" fmla="*/ 1540701 w 3144033"/>
                <a:gd name="connsiteY7" fmla="*/ 419622 h 1484334"/>
                <a:gd name="connsiteX8" fmla="*/ 1891430 w 3144033"/>
                <a:gd name="connsiteY8" fmla="*/ 225468 h 1484334"/>
                <a:gd name="connsiteX9" fmla="*/ 2217106 w 3144033"/>
                <a:gd name="connsiteY9" fmla="*/ 187890 h 1484334"/>
                <a:gd name="connsiteX10" fmla="*/ 2473890 w 3144033"/>
                <a:gd name="connsiteY10" fmla="*/ 131523 h 1484334"/>
                <a:gd name="connsiteX11" fmla="*/ 2711885 w 3144033"/>
                <a:gd name="connsiteY11" fmla="*/ 137786 h 1484334"/>
                <a:gd name="connsiteX12" fmla="*/ 3025035 w 3144033"/>
                <a:gd name="connsiteY12" fmla="*/ 50104 h 1484334"/>
                <a:gd name="connsiteX13" fmla="*/ 3144033 w 3144033"/>
                <a:gd name="connsiteY13" fmla="*/ 0 h 148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4033" h="1484334">
                  <a:moveTo>
                    <a:pt x="0" y="1484334"/>
                  </a:moveTo>
                  <a:cubicBezTo>
                    <a:pt x="80375" y="1408134"/>
                    <a:pt x="160750" y="1331934"/>
                    <a:pt x="250520" y="1271392"/>
                  </a:cubicBezTo>
                  <a:cubicBezTo>
                    <a:pt x="340290" y="1210850"/>
                    <a:pt x="443630" y="1162832"/>
                    <a:pt x="538619" y="1121079"/>
                  </a:cubicBezTo>
                  <a:cubicBezTo>
                    <a:pt x="633608" y="1079326"/>
                    <a:pt x="735903" y="1056361"/>
                    <a:pt x="820454" y="1020871"/>
                  </a:cubicBezTo>
                  <a:cubicBezTo>
                    <a:pt x="905005" y="985381"/>
                    <a:pt x="987468" y="957197"/>
                    <a:pt x="1045923" y="908137"/>
                  </a:cubicBezTo>
                  <a:cubicBezTo>
                    <a:pt x="1104378" y="859077"/>
                    <a:pt x="1123167" y="789139"/>
                    <a:pt x="1171183" y="726509"/>
                  </a:cubicBezTo>
                  <a:cubicBezTo>
                    <a:pt x="1219199" y="663879"/>
                    <a:pt x="1272436" y="583504"/>
                    <a:pt x="1334022" y="532356"/>
                  </a:cubicBezTo>
                  <a:cubicBezTo>
                    <a:pt x="1395608" y="481208"/>
                    <a:pt x="1540701" y="419622"/>
                    <a:pt x="1540701" y="419622"/>
                  </a:cubicBezTo>
                  <a:cubicBezTo>
                    <a:pt x="1633602" y="368474"/>
                    <a:pt x="1778696" y="264090"/>
                    <a:pt x="1891430" y="225468"/>
                  </a:cubicBezTo>
                  <a:cubicBezTo>
                    <a:pt x="2004164" y="186846"/>
                    <a:pt x="2120029" y="203547"/>
                    <a:pt x="2217106" y="187890"/>
                  </a:cubicBezTo>
                  <a:cubicBezTo>
                    <a:pt x="2314183" y="172233"/>
                    <a:pt x="2391427" y="139874"/>
                    <a:pt x="2473890" y="131523"/>
                  </a:cubicBezTo>
                  <a:cubicBezTo>
                    <a:pt x="2556353" y="123172"/>
                    <a:pt x="2620028" y="151356"/>
                    <a:pt x="2711885" y="137786"/>
                  </a:cubicBezTo>
                  <a:cubicBezTo>
                    <a:pt x="2803742" y="124216"/>
                    <a:pt x="2953010" y="73068"/>
                    <a:pt x="3025035" y="50104"/>
                  </a:cubicBezTo>
                  <a:cubicBezTo>
                    <a:pt x="3097060" y="27140"/>
                    <a:pt x="3120546" y="13570"/>
                    <a:pt x="3144033" y="0"/>
                  </a:cubicBezTo>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ihandform 30">
              <a:extLst>
                <a:ext uri="{FF2B5EF4-FFF2-40B4-BE49-F238E27FC236}">
                  <a16:creationId xmlns:a16="http://schemas.microsoft.com/office/drawing/2014/main" id="{D14F07B5-C1C0-82DA-EFA6-2E3AA86F5B71}"/>
                </a:ext>
              </a:extLst>
            </p:cNvPr>
            <p:cNvSpPr/>
            <p:nvPr/>
          </p:nvSpPr>
          <p:spPr>
            <a:xfrm>
              <a:off x="1068522" y="2444818"/>
              <a:ext cx="3143893" cy="1070971"/>
            </a:xfrm>
            <a:custGeom>
              <a:avLst/>
              <a:gdLst>
                <a:gd name="connsiteX0" fmla="*/ 0 w 3144033"/>
                <a:gd name="connsiteY0" fmla="*/ 1484334 h 1484334"/>
                <a:gd name="connsiteX1" fmla="*/ 250520 w 3144033"/>
                <a:gd name="connsiteY1" fmla="*/ 1271392 h 1484334"/>
                <a:gd name="connsiteX2" fmla="*/ 538619 w 3144033"/>
                <a:gd name="connsiteY2" fmla="*/ 1121079 h 1484334"/>
                <a:gd name="connsiteX3" fmla="*/ 820454 w 3144033"/>
                <a:gd name="connsiteY3" fmla="*/ 1020871 h 1484334"/>
                <a:gd name="connsiteX4" fmla="*/ 1045923 w 3144033"/>
                <a:gd name="connsiteY4" fmla="*/ 908137 h 1484334"/>
                <a:gd name="connsiteX5" fmla="*/ 1171183 w 3144033"/>
                <a:gd name="connsiteY5" fmla="*/ 726509 h 1484334"/>
                <a:gd name="connsiteX6" fmla="*/ 1334022 w 3144033"/>
                <a:gd name="connsiteY6" fmla="*/ 532356 h 1484334"/>
                <a:gd name="connsiteX7" fmla="*/ 1540701 w 3144033"/>
                <a:gd name="connsiteY7" fmla="*/ 419622 h 1484334"/>
                <a:gd name="connsiteX8" fmla="*/ 1891430 w 3144033"/>
                <a:gd name="connsiteY8" fmla="*/ 225468 h 1484334"/>
                <a:gd name="connsiteX9" fmla="*/ 2217106 w 3144033"/>
                <a:gd name="connsiteY9" fmla="*/ 187890 h 1484334"/>
                <a:gd name="connsiteX10" fmla="*/ 2473890 w 3144033"/>
                <a:gd name="connsiteY10" fmla="*/ 131523 h 1484334"/>
                <a:gd name="connsiteX11" fmla="*/ 2711885 w 3144033"/>
                <a:gd name="connsiteY11" fmla="*/ 137786 h 1484334"/>
                <a:gd name="connsiteX12" fmla="*/ 3025035 w 3144033"/>
                <a:gd name="connsiteY12" fmla="*/ 50104 h 1484334"/>
                <a:gd name="connsiteX13" fmla="*/ 3144033 w 3144033"/>
                <a:gd name="connsiteY13" fmla="*/ 0 h 148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4033" h="1484334">
                  <a:moveTo>
                    <a:pt x="0" y="1484334"/>
                  </a:moveTo>
                  <a:cubicBezTo>
                    <a:pt x="80375" y="1408134"/>
                    <a:pt x="160750" y="1331934"/>
                    <a:pt x="250520" y="1271392"/>
                  </a:cubicBezTo>
                  <a:cubicBezTo>
                    <a:pt x="340290" y="1210850"/>
                    <a:pt x="443630" y="1162832"/>
                    <a:pt x="538619" y="1121079"/>
                  </a:cubicBezTo>
                  <a:cubicBezTo>
                    <a:pt x="633608" y="1079326"/>
                    <a:pt x="735903" y="1056361"/>
                    <a:pt x="820454" y="1020871"/>
                  </a:cubicBezTo>
                  <a:cubicBezTo>
                    <a:pt x="905005" y="985381"/>
                    <a:pt x="987468" y="957197"/>
                    <a:pt x="1045923" y="908137"/>
                  </a:cubicBezTo>
                  <a:cubicBezTo>
                    <a:pt x="1104378" y="859077"/>
                    <a:pt x="1123167" y="789139"/>
                    <a:pt x="1171183" y="726509"/>
                  </a:cubicBezTo>
                  <a:cubicBezTo>
                    <a:pt x="1219199" y="663879"/>
                    <a:pt x="1272436" y="583504"/>
                    <a:pt x="1334022" y="532356"/>
                  </a:cubicBezTo>
                  <a:cubicBezTo>
                    <a:pt x="1395608" y="481208"/>
                    <a:pt x="1540701" y="419622"/>
                    <a:pt x="1540701" y="419622"/>
                  </a:cubicBezTo>
                  <a:cubicBezTo>
                    <a:pt x="1633602" y="368474"/>
                    <a:pt x="1778696" y="264090"/>
                    <a:pt x="1891430" y="225468"/>
                  </a:cubicBezTo>
                  <a:cubicBezTo>
                    <a:pt x="2004164" y="186846"/>
                    <a:pt x="2120029" y="203547"/>
                    <a:pt x="2217106" y="187890"/>
                  </a:cubicBezTo>
                  <a:cubicBezTo>
                    <a:pt x="2314183" y="172233"/>
                    <a:pt x="2391427" y="139874"/>
                    <a:pt x="2473890" y="131523"/>
                  </a:cubicBezTo>
                  <a:cubicBezTo>
                    <a:pt x="2556353" y="123172"/>
                    <a:pt x="2620028" y="151356"/>
                    <a:pt x="2711885" y="137786"/>
                  </a:cubicBezTo>
                  <a:cubicBezTo>
                    <a:pt x="2803742" y="124216"/>
                    <a:pt x="2953010" y="73068"/>
                    <a:pt x="3025035" y="50104"/>
                  </a:cubicBezTo>
                  <a:cubicBezTo>
                    <a:pt x="3097060" y="27140"/>
                    <a:pt x="3120546" y="13570"/>
                    <a:pt x="3144033" y="0"/>
                  </a:cubicBezTo>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ihandform 31">
              <a:extLst>
                <a:ext uri="{FF2B5EF4-FFF2-40B4-BE49-F238E27FC236}">
                  <a16:creationId xmlns:a16="http://schemas.microsoft.com/office/drawing/2014/main" id="{F72D352D-0059-6075-7D8E-ED957F687631}"/>
                </a:ext>
              </a:extLst>
            </p:cNvPr>
            <p:cNvSpPr/>
            <p:nvPr/>
          </p:nvSpPr>
          <p:spPr>
            <a:xfrm>
              <a:off x="1890983" y="3256075"/>
              <a:ext cx="2315470" cy="1623911"/>
            </a:xfrm>
            <a:custGeom>
              <a:avLst/>
              <a:gdLst>
                <a:gd name="connsiteX0" fmla="*/ 2258778 w 2258778"/>
                <a:gd name="connsiteY0" fmla="*/ 80053 h 1677122"/>
                <a:gd name="connsiteX1" fmla="*/ 2045836 w 2258778"/>
                <a:gd name="connsiteY1" fmla="*/ 4897 h 1677122"/>
                <a:gd name="connsiteX2" fmla="*/ 1782789 w 2258778"/>
                <a:gd name="connsiteY2" fmla="*/ 11160 h 1677122"/>
                <a:gd name="connsiteX3" fmla="*/ 1632477 w 2258778"/>
                <a:gd name="connsiteY3" fmla="*/ 42475 h 1677122"/>
                <a:gd name="connsiteX4" fmla="*/ 1325589 w 2258778"/>
                <a:gd name="connsiteY4" fmla="*/ 61264 h 1677122"/>
                <a:gd name="connsiteX5" fmla="*/ 974861 w 2258778"/>
                <a:gd name="connsiteY5" fmla="*/ 280470 h 1677122"/>
                <a:gd name="connsiteX6" fmla="*/ 736866 w 2258778"/>
                <a:gd name="connsiteY6" fmla="*/ 386941 h 1677122"/>
                <a:gd name="connsiteX7" fmla="*/ 574028 w 2258778"/>
                <a:gd name="connsiteY7" fmla="*/ 581094 h 1677122"/>
                <a:gd name="connsiteX8" fmla="*/ 310981 w 2258778"/>
                <a:gd name="connsiteY8" fmla="*/ 906771 h 1677122"/>
                <a:gd name="connsiteX9" fmla="*/ 79250 w 2258778"/>
                <a:gd name="connsiteY9" fmla="*/ 1138502 h 1677122"/>
                <a:gd name="connsiteX10" fmla="*/ 4094 w 2258778"/>
                <a:gd name="connsiteY10" fmla="*/ 1439127 h 1677122"/>
                <a:gd name="connsiteX11" fmla="*/ 16620 w 2258778"/>
                <a:gd name="connsiteY11" fmla="*/ 1677122 h 167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778" h="1677122">
                  <a:moveTo>
                    <a:pt x="2258778" y="80053"/>
                  </a:moveTo>
                  <a:cubicBezTo>
                    <a:pt x="2191972" y="48216"/>
                    <a:pt x="2125167" y="16379"/>
                    <a:pt x="2045836" y="4897"/>
                  </a:cubicBezTo>
                  <a:cubicBezTo>
                    <a:pt x="1966505" y="-6585"/>
                    <a:pt x="1851682" y="4897"/>
                    <a:pt x="1782789" y="11160"/>
                  </a:cubicBezTo>
                  <a:cubicBezTo>
                    <a:pt x="1713896" y="17423"/>
                    <a:pt x="1708677" y="34124"/>
                    <a:pt x="1632477" y="42475"/>
                  </a:cubicBezTo>
                  <a:cubicBezTo>
                    <a:pt x="1556277" y="50826"/>
                    <a:pt x="1435192" y="21598"/>
                    <a:pt x="1325589" y="61264"/>
                  </a:cubicBezTo>
                  <a:cubicBezTo>
                    <a:pt x="1215986" y="100930"/>
                    <a:pt x="1072981" y="226191"/>
                    <a:pt x="974861" y="280470"/>
                  </a:cubicBezTo>
                  <a:cubicBezTo>
                    <a:pt x="876741" y="334749"/>
                    <a:pt x="803671" y="336837"/>
                    <a:pt x="736866" y="386941"/>
                  </a:cubicBezTo>
                  <a:cubicBezTo>
                    <a:pt x="670061" y="437045"/>
                    <a:pt x="645009" y="494456"/>
                    <a:pt x="574028" y="581094"/>
                  </a:cubicBezTo>
                  <a:cubicBezTo>
                    <a:pt x="503047" y="667732"/>
                    <a:pt x="393444" y="813870"/>
                    <a:pt x="310981" y="906771"/>
                  </a:cubicBezTo>
                  <a:cubicBezTo>
                    <a:pt x="228518" y="999672"/>
                    <a:pt x="130398" y="1049776"/>
                    <a:pt x="79250" y="1138502"/>
                  </a:cubicBezTo>
                  <a:cubicBezTo>
                    <a:pt x="28102" y="1227228"/>
                    <a:pt x="14532" y="1349357"/>
                    <a:pt x="4094" y="1439127"/>
                  </a:cubicBezTo>
                  <a:cubicBezTo>
                    <a:pt x="-6344" y="1528897"/>
                    <a:pt x="5138" y="1603009"/>
                    <a:pt x="16620" y="1677122"/>
                  </a:cubicBezTo>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ihandform 32">
              <a:extLst>
                <a:ext uri="{FF2B5EF4-FFF2-40B4-BE49-F238E27FC236}">
                  <a16:creationId xmlns:a16="http://schemas.microsoft.com/office/drawing/2014/main" id="{ADB0C503-C6E1-3318-3E98-C828735C57AA}"/>
                </a:ext>
              </a:extLst>
            </p:cNvPr>
            <p:cNvSpPr/>
            <p:nvPr/>
          </p:nvSpPr>
          <p:spPr>
            <a:xfrm>
              <a:off x="2805383" y="3545088"/>
              <a:ext cx="1401070" cy="1216318"/>
            </a:xfrm>
            <a:custGeom>
              <a:avLst/>
              <a:gdLst>
                <a:gd name="connsiteX0" fmla="*/ 1485184 w 1485184"/>
                <a:gd name="connsiteY0" fmla="*/ 482794 h 1216318"/>
                <a:gd name="connsiteX1" fmla="*/ 1403765 w 1485184"/>
                <a:gd name="connsiteY1" fmla="*/ 282377 h 1216318"/>
                <a:gd name="connsiteX2" fmla="*/ 1265979 w 1485184"/>
                <a:gd name="connsiteY2" fmla="*/ 63172 h 1216318"/>
                <a:gd name="connsiteX3" fmla="*/ 952828 w 1485184"/>
                <a:gd name="connsiteY3" fmla="*/ 542 h 1216318"/>
                <a:gd name="connsiteX4" fmla="*/ 689782 w 1485184"/>
                <a:gd name="connsiteY4" fmla="*/ 88224 h 1216318"/>
                <a:gd name="connsiteX5" fmla="*/ 470576 w 1485184"/>
                <a:gd name="connsiteY5" fmla="*/ 175906 h 1216318"/>
                <a:gd name="connsiteX6" fmla="*/ 257634 w 1485184"/>
                <a:gd name="connsiteY6" fmla="*/ 363796 h 1216318"/>
                <a:gd name="connsiteX7" fmla="*/ 57217 w 1485184"/>
                <a:gd name="connsiteY7" fmla="*/ 539161 h 1216318"/>
                <a:gd name="connsiteX8" fmla="*/ 850 w 1485184"/>
                <a:gd name="connsiteY8" fmla="*/ 802207 h 1216318"/>
                <a:gd name="connsiteX9" fmla="*/ 88532 w 1485184"/>
                <a:gd name="connsiteY9" fmla="*/ 965046 h 1216318"/>
                <a:gd name="connsiteX10" fmla="*/ 245108 w 1485184"/>
                <a:gd name="connsiteY10" fmla="*/ 1084043 h 1216318"/>
                <a:gd name="connsiteX11" fmla="*/ 595837 w 1485184"/>
                <a:gd name="connsiteY11" fmla="*/ 1184251 h 1216318"/>
                <a:gd name="connsiteX12" fmla="*/ 877672 w 1485184"/>
                <a:gd name="connsiteY12" fmla="*/ 1215566 h 1216318"/>
                <a:gd name="connsiteX13" fmla="*/ 1291031 w 1485184"/>
                <a:gd name="connsiteY13" fmla="*/ 1159199 h 1216318"/>
                <a:gd name="connsiteX14" fmla="*/ 1485184 w 1485184"/>
                <a:gd name="connsiteY14" fmla="*/ 933731 h 121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5184" h="1216318">
                  <a:moveTo>
                    <a:pt x="1485184" y="482794"/>
                  </a:moveTo>
                  <a:cubicBezTo>
                    <a:pt x="1462741" y="417554"/>
                    <a:pt x="1440299" y="352314"/>
                    <a:pt x="1403765" y="282377"/>
                  </a:cubicBezTo>
                  <a:cubicBezTo>
                    <a:pt x="1367231" y="212440"/>
                    <a:pt x="1341135" y="110144"/>
                    <a:pt x="1265979" y="63172"/>
                  </a:cubicBezTo>
                  <a:cubicBezTo>
                    <a:pt x="1190823" y="16200"/>
                    <a:pt x="1048861" y="-3633"/>
                    <a:pt x="952828" y="542"/>
                  </a:cubicBezTo>
                  <a:cubicBezTo>
                    <a:pt x="856795" y="4717"/>
                    <a:pt x="770157" y="58997"/>
                    <a:pt x="689782" y="88224"/>
                  </a:cubicBezTo>
                  <a:cubicBezTo>
                    <a:pt x="609407" y="117451"/>
                    <a:pt x="542601" y="129977"/>
                    <a:pt x="470576" y="175906"/>
                  </a:cubicBezTo>
                  <a:cubicBezTo>
                    <a:pt x="398551" y="221835"/>
                    <a:pt x="257634" y="363796"/>
                    <a:pt x="257634" y="363796"/>
                  </a:cubicBezTo>
                  <a:cubicBezTo>
                    <a:pt x="188741" y="424338"/>
                    <a:pt x="100014" y="466093"/>
                    <a:pt x="57217" y="539161"/>
                  </a:cubicBezTo>
                  <a:cubicBezTo>
                    <a:pt x="14420" y="612229"/>
                    <a:pt x="-4369" y="731226"/>
                    <a:pt x="850" y="802207"/>
                  </a:cubicBezTo>
                  <a:cubicBezTo>
                    <a:pt x="6069" y="873188"/>
                    <a:pt x="47822" y="918073"/>
                    <a:pt x="88532" y="965046"/>
                  </a:cubicBezTo>
                  <a:cubicBezTo>
                    <a:pt x="129242" y="1012019"/>
                    <a:pt x="160557" y="1047509"/>
                    <a:pt x="245108" y="1084043"/>
                  </a:cubicBezTo>
                  <a:cubicBezTo>
                    <a:pt x="329659" y="1120577"/>
                    <a:pt x="490410" y="1162331"/>
                    <a:pt x="595837" y="1184251"/>
                  </a:cubicBezTo>
                  <a:cubicBezTo>
                    <a:pt x="701264" y="1206172"/>
                    <a:pt x="761806" y="1219741"/>
                    <a:pt x="877672" y="1215566"/>
                  </a:cubicBezTo>
                  <a:cubicBezTo>
                    <a:pt x="993538" y="1211391"/>
                    <a:pt x="1189779" y="1206171"/>
                    <a:pt x="1291031" y="1159199"/>
                  </a:cubicBezTo>
                  <a:cubicBezTo>
                    <a:pt x="1392283" y="1112227"/>
                    <a:pt x="1438733" y="1022979"/>
                    <a:pt x="1485184" y="933731"/>
                  </a:cubicBezTo>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ihandform 33">
              <a:extLst>
                <a:ext uri="{FF2B5EF4-FFF2-40B4-BE49-F238E27FC236}">
                  <a16:creationId xmlns:a16="http://schemas.microsoft.com/office/drawing/2014/main" id="{DED5620E-CB62-A675-D84F-7353E8DC518B}"/>
                </a:ext>
              </a:extLst>
            </p:cNvPr>
            <p:cNvSpPr/>
            <p:nvPr/>
          </p:nvSpPr>
          <p:spPr>
            <a:xfrm>
              <a:off x="3133479" y="3873415"/>
              <a:ext cx="867718" cy="645779"/>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ihandform 34">
              <a:extLst>
                <a:ext uri="{FF2B5EF4-FFF2-40B4-BE49-F238E27FC236}">
                  <a16:creationId xmlns:a16="http://schemas.microsoft.com/office/drawing/2014/main" id="{995C5F54-8C24-4202-6658-E8CBDD663CC0}"/>
                </a:ext>
              </a:extLst>
            </p:cNvPr>
            <p:cNvSpPr/>
            <p:nvPr/>
          </p:nvSpPr>
          <p:spPr>
            <a:xfrm>
              <a:off x="3330837" y="4025276"/>
              <a:ext cx="533910" cy="319493"/>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ihandform 35">
              <a:extLst>
                <a:ext uri="{FF2B5EF4-FFF2-40B4-BE49-F238E27FC236}">
                  <a16:creationId xmlns:a16="http://schemas.microsoft.com/office/drawing/2014/main" id="{E2114724-448D-E3FE-CA0D-936BDEA2D6AD}"/>
                </a:ext>
              </a:extLst>
            </p:cNvPr>
            <p:cNvSpPr/>
            <p:nvPr/>
          </p:nvSpPr>
          <p:spPr>
            <a:xfrm>
              <a:off x="1062098" y="2295243"/>
              <a:ext cx="598426" cy="581874"/>
            </a:xfrm>
            <a:custGeom>
              <a:avLst/>
              <a:gdLst>
                <a:gd name="connsiteX0" fmla="*/ 527824 w 527824"/>
                <a:gd name="connsiteY0" fmla="*/ 0 h 512956"/>
                <a:gd name="connsiteX1" fmla="*/ 490653 w 527824"/>
                <a:gd name="connsiteY1" fmla="*/ 185854 h 512956"/>
                <a:gd name="connsiteX2" fmla="*/ 394009 w 527824"/>
                <a:gd name="connsiteY2" fmla="*/ 312234 h 512956"/>
                <a:gd name="connsiteX3" fmla="*/ 200722 w 527824"/>
                <a:gd name="connsiteY3" fmla="*/ 379142 h 512956"/>
                <a:gd name="connsiteX4" fmla="*/ 44605 w 527824"/>
                <a:gd name="connsiteY4" fmla="*/ 468352 h 512956"/>
                <a:gd name="connsiteX5" fmla="*/ 0 w 527824"/>
                <a:gd name="connsiteY5" fmla="*/ 512956 h 51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824" h="512956">
                  <a:moveTo>
                    <a:pt x="527824" y="0"/>
                  </a:moveTo>
                  <a:cubicBezTo>
                    <a:pt x="520390" y="66907"/>
                    <a:pt x="512956" y="133815"/>
                    <a:pt x="490653" y="185854"/>
                  </a:cubicBezTo>
                  <a:cubicBezTo>
                    <a:pt x="468350" y="237893"/>
                    <a:pt x="442331" y="280019"/>
                    <a:pt x="394009" y="312234"/>
                  </a:cubicBezTo>
                  <a:cubicBezTo>
                    <a:pt x="345687" y="344449"/>
                    <a:pt x="258956" y="353122"/>
                    <a:pt x="200722" y="379142"/>
                  </a:cubicBezTo>
                  <a:cubicBezTo>
                    <a:pt x="142488" y="405162"/>
                    <a:pt x="78059" y="446050"/>
                    <a:pt x="44605" y="468352"/>
                  </a:cubicBezTo>
                  <a:cubicBezTo>
                    <a:pt x="11151" y="490654"/>
                    <a:pt x="5575" y="501805"/>
                    <a:pt x="0" y="512956"/>
                  </a:cubicBezTo>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echteck 3">
            <a:extLst>
              <a:ext uri="{FF2B5EF4-FFF2-40B4-BE49-F238E27FC236}">
                <a16:creationId xmlns:a16="http://schemas.microsoft.com/office/drawing/2014/main" id="{7C26A47A-A48A-4115-AA1A-549BE3A6EA00}"/>
              </a:ext>
            </a:extLst>
          </p:cNvPr>
          <p:cNvSpPr/>
          <p:nvPr/>
        </p:nvSpPr>
        <p:spPr>
          <a:xfrm>
            <a:off x="4295776" y="2344378"/>
            <a:ext cx="2067616" cy="1695986"/>
          </a:xfrm>
          <a:prstGeom prst="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feld 13">
            <a:extLst>
              <a:ext uri="{FF2B5EF4-FFF2-40B4-BE49-F238E27FC236}">
                <a16:creationId xmlns:a16="http://schemas.microsoft.com/office/drawing/2014/main" id="{F3DAB9B3-DFF3-4A8A-E039-84BAD2B93B19}"/>
              </a:ext>
            </a:extLst>
          </p:cNvPr>
          <p:cNvSpPr txBox="1"/>
          <p:nvPr/>
        </p:nvSpPr>
        <p:spPr>
          <a:xfrm>
            <a:off x="5203842" y="3303010"/>
            <a:ext cx="185756" cy="242895"/>
          </a:xfrm>
          <a:prstGeom prst="rect">
            <a:avLst/>
          </a:prstGeom>
          <a:noFill/>
        </p:spPr>
        <p:txBody>
          <a:bodyPr wrap="none" rtlCol="0">
            <a:spAutoFit/>
          </a:bodyPr>
          <a:lstStyle/>
          <a:p>
            <a:r>
              <a:rPr lang="en-GB" dirty="0"/>
              <a:t>L</a:t>
            </a:r>
          </a:p>
        </p:txBody>
      </p:sp>
      <p:sp>
        <p:nvSpPr>
          <p:cNvPr id="24" name="Freihandform 11">
            <a:extLst>
              <a:ext uri="{FF2B5EF4-FFF2-40B4-BE49-F238E27FC236}">
                <a16:creationId xmlns:a16="http://schemas.microsoft.com/office/drawing/2014/main" id="{10F8756B-C217-35E7-5AA3-548F3ADF3DD3}"/>
              </a:ext>
            </a:extLst>
          </p:cNvPr>
          <p:cNvSpPr/>
          <p:nvPr/>
        </p:nvSpPr>
        <p:spPr>
          <a:xfrm>
            <a:off x="4863924" y="3158470"/>
            <a:ext cx="701114" cy="625327"/>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ihandform 12">
            <a:extLst>
              <a:ext uri="{FF2B5EF4-FFF2-40B4-BE49-F238E27FC236}">
                <a16:creationId xmlns:a16="http://schemas.microsoft.com/office/drawing/2014/main" id="{5B145196-EDA9-4E16-6D5C-9BF3846E4C64}"/>
              </a:ext>
            </a:extLst>
          </p:cNvPr>
          <p:cNvSpPr/>
          <p:nvPr/>
        </p:nvSpPr>
        <p:spPr>
          <a:xfrm>
            <a:off x="5047131" y="3306043"/>
            <a:ext cx="427938" cy="309375"/>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feld 18">
            <a:extLst>
              <a:ext uri="{FF2B5EF4-FFF2-40B4-BE49-F238E27FC236}">
                <a16:creationId xmlns:a16="http://schemas.microsoft.com/office/drawing/2014/main" id="{057C9C11-4251-DEF3-AD74-ABEF1DF67000}"/>
              </a:ext>
            </a:extLst>
          </p:cNvPr>
          <p:cNvSpPr txBox="1"/>
          <p:nvPr/>
        </p:nvSpPr>
        <p:spPr>
          <a:xfrm>
            <a:off x="8659210" y="3445813"/>
            <a:ext cx="185756" cy="242895"/>
          </a:xfrm>
          <a:prstGeom prst="rect">
            <a:avLst/>
          </a:prstGeom>
          <a:noFill/>
        </p:spPr>
        <p:txBody>
          <a:bodyPr wrap="none" rtlCol="0">
            <a:spAutoFit/>
          </a:bodyPr>
          <a:lstStyle/>
          <a:p>
            <a:r>
              <a:rPr lang="en-GB"/>
              <a:t>L</a:t>
            </a:r>
          </a:p>
        </p:txBody>
      </p:sp>
      <p:sp>
        <p:nvSpPr>
          <p:cNvPr id="27" name="Textfeld 27">
            <a:extLst>
              <a:ext uri="{FF2B5EF4-FFF2-40B4-BE49-F238E27FC236}">
                <a16:creationId xmlns:a16="http://schemas.microsoft.com/office/drawing/2014/main" id="{6A954A8D-FBF7-0755-FE5D-3EA547A48AB1}"/>
              </a:ext>
            </a:extLst>
          </p:cNvPr>
          <p:cNvSpPr txBox="1"/>
          <p:nvPr/>
        </p:nvSpPr>
        <p:spPr>
          <a:xfrm>
            <a:off x="7527429" y="2438849"/>
            <a:ext cx="216328" cy="242895"/>
          </a:xfrm>
          <a:prstGeom prst="rect">
            <a:avLst/>
          </a:prstGeom>
          <a:noFill/>
        </p:spPr>
        <p:txBody>
          <a:bodyPr wrap="none" rtlCol="0">
            <a:spAutoFit/>
          </a:bodyPr>
          <a:lstStyle/>
          <a:p>
            <a:r>
              <a:rPr lang="en-GB"/>
              <a:t>H</a:t>
            </a:r>
          </a:p>
        </p:txBody>
      </p:sp>
      <p:sp>
        <p:nvSpPr>
          <p:cNvPr id="28" name="Freihandform 36">
            <a:extLst>
              <a:ext uri="{FF2B5EF4-FFF2-40B4-BE49-F238E27FC236}">
                <a16:creationId xmlns:a16="http://schemas.microsoft.com/office/drawing/2014/main" id="{B5C15BA2-01AF-8B4E-92C2-95CC4F5C4E0F}"/>
              </a:ext>
            </a:extLst>
          </p:cNvPr>
          <p:cNvSpPr/>
          <p:nvPr/>
        </p:nvSpPr>
        <p:spPr>
          <a:xfrm>
            <a:off x="4708016" y="3016436"/>
            <a:ext cx="1187519" cy="853510"/>
          </a:xfrm>
          <a:custGeom>
            <a:avLst/>
            <a:gdLst>
              <a:gd name="connsiteX0" fmla="*/ 795783 w 1715803"/>
              <a:gd name="connsiteY0" fmla="*/ 22979 h 1248745"/>
              <a:gd name="connsiteX1" fmla="*/ 505851 w 1715803"/>
              <a:gd name="connsiteY1" fmla="*/ 89886 h 1248745"/>
              <a:gd name="connsiteX2" fmla="*/ 349734 w 1715803"/>
              <a:gd name="connsiteY2" fmla="*/ 246003 h 1248745"/>
              <a:gd name="connsiteX3" fmla="*/ 171315 w 1715803"/>
              <a:gd name="connsiteY3" fmla="*/ 550803 h 1248745"/>
              <a:gd name="connsiteX4" fmla="*/ 329 w 1715803"/>
              <a:gd name="connsiteY4" fmla="*/ 907642 h 1248745"/>
              <a:gd name="connsiteX5" fmla="*/ 215920 w 1715803"/>
              <a:gd name="connsiteY5" fmla="*/ 1138101 h 1248745"/>
              <a:gd name="connsiteX6" fmla="*/ 572759 w 1715803"/>
              <a:gd name="connsiteY6" fmla="*/ 1234745 h 1248745"/>
              <a:gd name="connsiteX7" fmla="*/ 1085715 w 1715803"/>
              <a:gd name="connsiteY7" fmla="*/ 1234745 h 1248745"/>
              <a:gd name="connsiteX8" fmla="*/ 1390515 w 1715803"/>
              <a:gd name="connsiteY8" fmla="*/ 1108364 h 1248745"/>
              <a:gd name="connsiteX9" fmla="*/ 1591237 w 1715803"/>
              <a:gd name="connsiteY9" fmla="*/ 870471 h 1248745"/>
              <a:gd name="connsiteX10" fmla="*/ 1710183 w 1715803"/>
              <a:gd name="connsiteY10" fmla="*/ 431857 h 1248745"/>
              <a:gd name="connsiteX11" fmla="*/ 1412817 w 1715803"/>
              <a:gd name="connsiteY11" fmla="*/ 246003 h 1248745"/>
              <a:gd name="connsiteX12" fmla="*/ 1197227 w 1715803"/>
              <a:gd name="connsiteY12" fmla="*/ 149359 h 1248745"/>
              <a:gd name="connsiteX13" fmla="*/ 937032 w 1715803"/>
              <a:gd name="connsiteY13" fmla="*/ 8110 h 1248745"/>
              <a:gd name="connsiteX14" fmla="*/ 795783 w 1715803"/>
              <a:gd name="connsiteY14" fmla="*/ 22979 h 124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803" h="1248745">
                <a:moveTo>
                  <a:pt x="795783" y="22979"/>
                </a:moveTo>
                <a:cubicBezTo>
                  <a:pt x="723920" y="36608"/>
                  <a:pt x="580192" y="52715"/>
                  <a:pt x="505851" y="89886"/>
                </a:cubicBezTo>
                <a:cubicBezTo>
                  <a:pt x="431509" y="127057"/>
                  <a:pt x="405490" y="169184"/>
                  <a:pt x="349734" y="246003"/>
                </a:cubicBezTo>
                <a:cubicBezTo>
                  <a:pt x="293978" y="322823"/>
                  <a:pt x="229549" y="440530"/>
                  <a:pt x="171315" y="550803"/>
                </a:cubicBezTo>
                <a:cubicBezTo>
                  <a:pt x="113081" y="661076"/>
                  <a:pt x="-7105" y="809759"/>
                  <a:pt x="329" y="907642"/>
                </a:cubicBezTo>
                <a:cubicBezTo>
                  <a:pt x="7763" y="1005525"/>
                  <a:pt x="120515" y="1083584"/>
                  <a:pt x="215920" y="1138101"/>
                </a:cubicBezTo>
                <a:cubicBezTo>
                  <a:pt x="311325" y="1192618"/>
                  <a:pt x="427793" y="1218638"/>
                  <a:pt x="572759" y="1234745"/>
                </a:cubicBezTo>
                <a:cubicBezTo>
                  <a:pt x="717725" y="1250852"/>
                  <a:pt x="949422" y="1255808"/>
                  <a:pt x="1085715" y="1234745"/>
                </a:cubicBezTo>
                <a:cubicBezTo>
                  <a:pt x="1222008" y="1213682"/>
                  <a:pt x="1306261" y="1169076"/>
                  <a:pt x="1390515" y="1108364"/>
                </a:cubicBezTo>
                <a:cubicBezTo>
                  <a:pt x="1474769" y="1047652"/>
                  <a:pt x="1537959" y="983222"/>
                  <a:pt x="1591237" y="870471"/>
                </a:cubicBezTo>
                <a:cubicBezTo>
                  <a:pt x="1644515" y="757720"/>
                  <a:pt x="1739920" y="535935"/>
                  <a:pt x="1710183" y="431857"/>
                </a:cubicBezTo>
                <a:cubicBezTo>
                  <a:pt x="1680446" y="327779"/>
                  <a:pt x="1498310" y="293086"/>
                  <a:pt x="1412817" y="246003"/>
                </a:cubicBezTo>
                <a:cubicBezTo>
                  <a:pt x="1327324" y="198920"/>
                  <a:pt x="1276524" y="189008"/>
                  <a:pt x="1197227" y="149359"/>
                </a:cubicBezTo>
                <a:cubicBezTo>
                  <a:pt x="1117930" y="109710"/>
                  <a:pt x="1003939" y="27934"/>
                  <a:pt x="937032" y="8110"/>
                </a:cubicBezTo>
                <a:cubicBezTo>
                  <a:pt x="870125" y="-11714"/>
                  <a:pt x="867646" y="9350"/>
                  <a:pt x="795783" y="22979"/>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ihandform 39">
            <a:extLst>
              <a:ext uri="{FF2B5EF4-FFF2-40B4-BE49-F238E27FC236}">
                <a16:creationId xmlns:a16="http://schemas.microsoft.com/office/drawing/2014/main" id="{B142DFCF-9943-EEB0-21D4-B9D544CD46E3}"/>
              </a:ext>
            </a:extLst>
          </p:cNvPr>
          <p:cNvSpPr/>
          <p:nvPr/>
        </p:nvSpPr>
        <p:spPr>
          <a:xfrm>
            <a:off x="4445981" y="2785981"/>
            <a:ext cx="1855353" cy="1254384"/>
          </a:xfrm>
          <a:custGeom>
            <a:avLst/>
            <a:gdLst>
              <a:gd name="connsiteX0" fmla="*/ 323265 w 2676230"/>
              <a:gd name="connsiteY0" fmla="*/ 1904154 h 1904154"/>
              <a:gd name="connsiteX1" fmla="*/ 48201 w 2676230"/>
              <a:gd name="connsiteY1" fmla="*/ 1547315 h 1904154"/>
              <a:gd name="connsiteX2" fmla="*/ 33333 w 2676230"/>
              <a:gd name="connsiteY2" fmla="*/ 1056661 h 1904154"/>
              <a:gd name="connsiteX3" fmla="*/ 390172 w 2676230"/>
              <a:gd name="connsiteY3" fmla="*/ 417325 h 1904154"/>
              <a:gd name="connsiteX4" fmla="*/ 895694 w 2676230"/>
              <a:gd name="connsiteY4" fmla="*/ 142261 h 1904154"/>
              <a:gd name="connsiteX5" fmla="*/ 1520162 w 2676230"/>
              <a:gd name="connsiteY5" fmla="*/ 1013 h 1904154"/>
              <a:gd name="connsiteX6" fmla="*/ 1795226 w 2676230"/>
              <a:gd name="connsiteY6" fmla="*/ 209169 h 1904154"/>
              <a:gd name="connsiteX7" fmla="*/ 2062855 w 2676230"/>
              <a:gd name="connsiteY7" fmla="*/ 402456 h 1904154"/>
              <a:gd name="connsiteX8" fmla="*/ 2300748 w 2676230"/>
              <a:gd name="connsiteY8" fmla="*/ 417325 h 1904154"/>
              <a:gd name="connsiteX9" fmla="*/ 2583245 w 2676230"/>
              <a:gd name="connsiteY9" fmla="*/ 736993 h 1904154"/>
              <a:gd name="connsiteX10" fmla="*/ 2672455 w 2676230"/>
              <a:gd name="connsiteY10" fmla="*/ 1294554 h 1904154"/>
              <a:gd name="connsiteX11" fmla="*/ 2479167 w 2676230"/>
              <a:gd name="connsiteY11" fmla="*/ 1614222 h 1904154"/>
              <a:gd name="connsiteX12" fmla="*/ 2263577 w 2676230"/>
              <a:gd name="connsiteY12" fmla="*/ 1770339 h 1904154"/>
              <a:gd name="connsiteX13" fmla="*/ 2226406 w 2676230"/>
              <a:gd name="connsiteY13" fmla="*/ 1904154 h 190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6230" h="1904154">
                <a:moveTo>
                  <a:pt x="323265" y="1904154"/>
                </a:moveTo>
                <a:cubicBezTo>
                  <a:pt x="209894" y="1796359"/>
                  <a:pt x="96523" y="1688564"/>
                  <a:pt x="48201" y="1547315"/>
                </a:cubicBezTo>
                <a:cubicBezTo>
                  <a:pt x="-121" y="1406066"/>
                  <a:pt x="-23662" y="1244993"/>
                  <a:pt x="33333" y="1056661"/>
                </a:cubicBezTo>
                <a:cubicBezTo>
                  <a:pt x="90328" y="868329"/>
                  <a:pt x="246445" y="569725"/>
                  <a:pt x="390172" y="417325"/>
                </a:cubicBezTo>
                <a:cubicBezTo>
                  <a:pt x="533899" y="264925"/>
                  <a:pt x="707362" y="211646"/>
                  <a:pt x="895694" y="142261"/>
                </a:cubicBezTo>
                <a:cubicBezTo>
                  <a:pt x="1084026" y="72876"/>
                  <a:pt x="1370240" y="-10138"/>
                  <a:pt x="1520162" y="1013"/>
                </a:cubicBezTo>
                <a:cubicBezTo>
                  <a:pt x="1670084" y="12164"/>
                  <a:pt x="1704777" y="142262"/>
                  <a:pt x="1795226" y="209169"/>
                </a:cubicBezTo>
                <a:cubicBezTo>
                  <a:pt x="1885675" y="276076"/>
                  <a:pt x="1978601" y="367763"/>
                  <a:pt x="2062855" y="402456"/>
                </a:cubicBezTo>
                <a:cubicBezTo>
                  <a:pt x="2147109" y="437149"/>
                  <a:pt x="2214016" y="361569"/>
                  <a:pt x="2300748" y="417325"/>
                </a:cubicBezTo>
                <a:cubicBezTo>
                  <a:pt x="2387480" y="473081"/>
                  <a:pt x="2521294" y="590788"/>
                  <a:pt x="2583245" y="736993"/>
                </a:cubicBezTo>
                <a:cubicBezTo>
                  <a:pt x="2645196" y="883198"/>
                  <a:pt x="2689801" y="1148349"/>
                  <a:pt x="2672455" y="1294554"/>
                </a:cubicBezTo>
                <a:cubicBezTo>
                  <a:pt x="2655109" y="1440759"/>
                  <a:pt x="2547313" y="1534924"/>
                  <a:pt x="2479167" y="1614222"/>
                </a:cubicBezTo>
                <a:cubicBezTo>
                  <a:pt x="2411021" y="1693520"/>
                  <a:pt x="2305704" y="1722017"/>
                  <a:pt x="2263577" y="1770339"/>
                </a:cubicBezTo>
                <a:cubicBezTo>
                  <a:pt x="2221450" y="1818661"/>
                  <a:pt x="2223928" y="1861407"/>
                  <a:pt x="2226406" y="1904154"/>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ihandform 40">
            <a:extLst>
              <a:ext uri="{FF2B5EF4-FFF2-40B4-BE49-F238E27FC236}">
                <a16:creationId xmlns:a16="http://schemas.microsoft.com/office/drawing/2014/main" id="{0593FF73-3A66-8897-464C-A4498196AAC4}"/>
              </a:ext>
            </a:extLst>
          </p:cNvPr>
          <p:cNvSpPr/>
          <p:nvPr/>
        </p:nvSpPr>
        <p:spPr>
          <a:xfrm>
            <a:off x="4301672" y="2453353"/>
            <a:ext cx="2058332" cy="431077"/>
          </a:xfrm>
          <a:custGeom>
            <a:avLst/>
            <a:gdLst>
              <a:gd name="connsiteX0" fmla="*/ 3129776 w 3129776"/>
              <a:gd name="connsiteY0" fmla="*/ 410143 h 655469"/>
              <a:gd name="connsiteX1" fmla="*/ 2668859 w 3129776"/>
              <a:gd name="connsiteY1" fmla="*/ 343235 h 655469"/>
              <a:gd name="connsiteX2" fmla="*/ 2274849 w 3129776"/>
              <a:gd name="connsiteY2" fmla="*/ 187118 h 655469"/>
              <a:gd name="connsiteX3" fmla="*/ 2014654 w 3129776"/>
              <a:gd name="connsiteY3" fmla="*/ 1265 h 655469"/>
              <a:gd name="connsiteX4" fmla="*/ 1248937 w 3129776"/>
              <a:gd name="connsiteY4" fmla="*/ 120211 h 655469"/>
              <a:gd name="connsiteX5" fmla="*/ 802888 w 3129776"/>
              <a:gd name="connsiteY5" fmla="*/ 395274 h 655469"/>
              <a:gd name="connsiteX6" fmla="*/ 245327 w 3129776"/>
              <a:gd name="connsiteY6" fmla="*/ 402708 h 655469"/>
              <a:gd name="connsiteX7" fmla="*/ 0 w 3129776"/>
              <a:gd name="connsiteY7" fmla="*/ 655469 h 65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776" h="655469">
                <a:moveTo>
                  <a:pt x="3129776" y="410143"/>
                </a:moveTo>
                <a:cubicBezTo>
                  <a:pt x="2970561" y="395274"/>
                  <a:pt x="2811347" y="380406"/>
                  <a:pt x="2668859" y="343235"/>
                </a:cubicBezTo>
                <a:cubicBezTo>
                  <a:pt x="2526371" y="306064"/>
                  <a:pt x="2383883" y="244113"/>
                  <a:pt x="2274849" y="187118"/>
                </a:cubicBezTo>
                <a:cubicBezTo>
                  <a:pt x="2165815" y="130123"/>
                  <a:pt x="2185639" y="12416"/>
                  <a:pt x="2014654" y="1265"/>
                </a:cubicBezTo>
                <a:cubicBezTo>
                  <a:pt x="1843669" y="-9886"/>
                  <a:pt x="1450898" y="54543"/>
                  <a:pt x="1248937" y="120211"/>
                </a:cubicBezTo>
                <a:cubicBezTo>
                  <a:pt x="1046976" y="185879"/>
                  <a:pt x="970156" y="348191"/>
                  <a:pt x="802888" y="395274"/>
                </a:cubicBezTo>
                <a:cubicBezTo>
                  <a:pt x="635620" y="442357"/>
                  <a:pt x="379142" y="359342"/>
                  <a:pt x="245327" y="402708"/>
                </a:cubicBezTo>
                <a:cubicBezTo>
                  <a:pt x="111512" y="446074"/>
                  <a:pt x="55756" y="550771"/>
                  <a:pt x="0" y="655469"/>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uppieren 62">
            <a:extLst>
              <a:ext uri="{FF2B5EF4-FFF2-40B4-BE49-F238E27FC236}">
                <a16:creationId xmlns:a16="http://schemas.microsoft.com/office/drawing/2014/main" id="{B00F5A02-CE84-D85D-2D01-48461443ADBA}"/>
              </a:ext>
            </a:extLst>
          </p:cNvPr>
          <p:cNvGrpSpPr/>
          <p:nvPr/>
        </p:nvGrpSpPr>
        <p:grpSpPr>
          <a:xfrm>
            <a:off x="7046867" y="534062"/>
            <a:ext cx="2067815" cy="1702530"/>
            <a:chOff x="1068523" y="2297151"/>
            <a:chExt cx="3144194" cy="2588764"/>
          </a:xfrm>
        </p:grpSpPr>
        <p:sp>
          <p:nvSpPr>
            <p:cNvPr id="32" name="Freihandform 63">
              <a:extLst>
                <a:ext uri="{FF2B5EF4-FFF2-40B4-BE49-F238E27FC236}">
                  <a16:creationId xmlns:a16="http://schemas.microsoft.com/office/drawing/2014/main" id="{6D43E79D-229A-BEAF-6215-8BB5BB05D46B}"/>
                </a:ext>
              </a:extLst>
            </p:cNvPr>
            <p:cNvSpPr/>
            <p:nvPr/>
          </p:nvSpPr>
          <p:spPr>
            <a:xfrm>
              <a:off x="1068684" y="2725175"/>
              <a:ext cx="3144033" cy="1484334"/>
            </a:xfrm>
            <a:custGeom>
              <a:avLst/>
              <a:gdLst>
                <a:gd name="connsiteX0" fmla="*/ 0 w 3144033"/>
                <a:gd name="connsiteY0" fmla="*/ 1484334 h 1484334"/>
                <a:gd name="connsiteX1" fmla="*/ 250520 w 3144033"/>
                <a:gd name="connsiteY1" fmla="*/ 1271392 h 1484334"/>
                <a:gd name="connsiteX2" fmla="*/ 538619 w 3144033"/>
                <a:gd name="connsiteY2" fmla="*/ 1121079 h 1484334"/>
                <a:gd name="connsiteX3" fmla="*/ 820454 w 3144033"/>
                <a:gd name="connsiteY3" fmla="*/ 1020871 h 1484334"/>
                <a:gd name="connsiteX4" fmla="*/ 1045923 w 3144033"/>
                <a:gd name="connsiteY4" fmla="*/ 908137 h 1484334"/>
                <a:gd name="connsiteX5" fmla="*/ 1171183 w 3144033"/>
                <a:gd name="connsiteY5" fmla="*/ 726509 h 1484334"/>
                <a:gd name="connsiteX6" fmla="*/ 1334022 w 3144033"/>
                <a:gd name="connsiteY6" fmla="*/ 532356 h 1484334"/>
                <a:gd name="connsiteX7" fmla="*/ 1540701 w 3144033"/>
                <a:gd name="connsiteY7" fmla="*/ 419622 h 1484334"/>
                <a:gd name="connsiteX8" fmla="*/ 1891430 w 3144033"/>
                <a:gd name="connsiteY8" fmla="*/ 225468 h 1484334"/>
                <a:gd name="connsiteX9" fmla="*/ 2217106 w 3144033"/>
                <a:gd name="connsiteY9" fmla="*/ 187890 h 1484334"/>
                <a:gd name="connsiteX10" fmla="*/ 2473890 w 3144033"/>
                <a:gd name="connsiteY10" fmla="*/ 131523 h 1484334"/>
                <a:gd name="connsiteX11" fmla="*/ 2711885 w 3144033"/>
                <a:gd name="connsiteY11" fmla="*/ 137786 h 1484334"/>
                <a:gd name="connsiteX12" fmla="*/ 3025035 w 3144033"/>
                <a:gd name="connsiteY12" fmla="*/ 50104 h 1484334"/>
                <a:gd name="connsiteX13" fmla="*/ 3144033 w 3144033"/>
                <a:gd name="connsiteY13" fmla="*/ 0 h 148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4033" h="1484334">
                  <a:moveTo>
                    <a:pt x="0" y="1484334"/>
                  </a:moveTo>
                  <a:cubicBezTo>
                    <a:pt x="80375" y="1408134"/>
                    <a:pt x="160750" y="1331934"/>
                    <a:pt x="250520" y="1271392"/>
                  </a:cubicBezTo>
                  <a:cubicBezTo>
                    <a:pt x="340290" y="1210850"/>
                    <a:pt x="443630" y="1162832"/>
                    <a:pt x="538619" y="1121079"/>
                  </a:cubicBezTo>
                  <a:cubicBezTo>
                    <a:pt x="633608" y="1079326"/>
                    <a:pt x="735903" y="1056361"/>
                    <a:pt x="820454" y="1020871"/>
                  </a:cubicBezTo>
                  <a:cubicBezTo>
                    <a:pt x="905005" y="985381"/>
                    <a:pt x="987468" y="957197"/>
                    <a:pt x="1045923" y="908137"/>
                  </a:cubicBezTo>
                  <a:cubicBezTo>
                    <a:pt x="1104378" y="859077"/>
                    <a:pt x="1123167" y="789139"/>
                    <a:pt x="1171183" y="726509"/>
                  </a:cubicBezTo>
                  <a:cubicBezTo>
                    <a:pt x="1219199" y="663879"/>
                    <a:pt x="1272436" y="583504"/>
                    <a:pt x="1334022" y="532356"/>
                  </a:cubicBezTo>
                  <a:cubicBezTo>
                    <a:pt x="1395608" y="481208"/>
                    <a:pt x="1540701" y="419622"/>
                    <a:pt x="1540701" y="419622"/>
                  </a:cubicBezTo>
                  <a:cubicBezTo>
                    <a:pt x="1633602" y="368474"/>
                    <a:pt x="1778696" y="264090"/>
                    <a:pt x="1891430" y="225468"/>
                  </a:cubicBezTo>
                  <a:cubicBezTo>
                    <a:pt x="2004164" y="186846"/>
                    <a:pt x="2120029" y="203547"/>
                    <a:pt x="2217106" y="187890"/>
                  </a:cubicBezTo>
                  <a:cubicBezTo>
                    <a:pt x="2314183" y="172233"/>
                    <a:pt x="2391427" y="139874"/>
                    <a:pt x="2473890" y="131523"/>
                  </a:cubicBezTo>
                  <a:cubicBezTo>
                    <a:pt x="2556353" y="123172"/>
                    <a:pt x="2620028" y="151356"/>
                    <a:pt x="2711885" y="137786"/>
                  </a:cubicBezTo>
                  <a:cubicBezTo>
                    <a:pt x="2803742" y="124216"/>
                    <a:pt x="2953010" y="73068"/>
                    <a:pt x="3025035" y="50104"/>
                  </a:cubicBezTo>
                  <a:cubicBezTo>
                    <a:pt x="3097060" y="27140"/>
                    <a:pt x="3120546" y="13570"/>
                    <a:pt x="3144033" y="0"/>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ihandform 64">
              <a:extLst>
                <a:ext uri="{FF2B5EF4-FFF2-40B4-BE49-F238E27FC236}">
                  <a16:creationId xmlns:a16="http://schemas.microsoft.com/office/drawing/2014/main" id="{F30083FE-B208-A00B-FDE6-938ED8EEE787}"/>
                </a:ext>
              </a:extLst>
            </p:cNvPr>
            <p:cNvSpPr/>
            <p:nvPr/>
          </p:nvSpPr>
          <p:spPr>
            <a:xfrm>
              <a:off x="1068523" y="2368182"/>
              <a:ext cx="3143892" cy="1170849"/>
            </a:xfrm>
            <a:custGeom>
              <a:avLst/>
              <a:gdLst>
                <a:gd name="connsiteX0" fmla="*/ 0 w 3144033"/>
                <a:gd name="connsiteY0" fmla="*/ 1484334 h 1484334"/>
                <a:gd name="connsiteX1" fmla="*/ 250520 w 3144033"/>
                <a:gd name="connsiteY1" fmla="*/ 1271392 h 1484334"/>
                <a:gd name="connsiteX2" fmla="*/ 538619 w 3144033"/>
                <a:gd name="connsiteY2" fmla="*/ 1121079 h 1484334"/>
                <a:gd name="connsiteX3" fmla="*/ 820454 w 3144033"/>
                <a:gd name="connsiteY3" fmla="*/ 1020871 h 1484334"/>
                <a:gd name="connsiteX4" fmla="*/ 1045923 w 3144033"/>
                <a:gd name="connsiteY4" fmla="*/ 908137 h 1484334"/>
                <a:gd name="connsiteX5" fmla="*/ 1171183 w 3144033"/>
                <a:gd name="connsiteY5" fmla="*/ 726509 h 1484334"/>
                <a:gd name="connsiteX6" fmla="*/ 1334022 w 3144033"/>
                <a:gd name="connsiteY6" fmla="*/ 532356 h 1484334"/>
                <a:gd name="connsiteX7" fmla="*/ 1540701 w 3144033"/>
                <a:gd name="connsiteY7" fmla="*/ 419622 h 1484334"/>
                <a:gd name="connsiteX8" fmla="*/ 1891430 w 3144033"/>
                <a:gd name="connsiteY8" fmla="*/ 225468 h 1484334"/>
                <a:gd name="connsiteX9" fmla="*/ 2217106 w 3144033"/>
                <a:gd name="connsiteY9" fmla="*/ 187890 h 1484334"/>
                <a:gd name="connsiteX10" fmla="*/ 2473890 w 3144033"/>
                <a:gd name="connsiteY10" fmla="*/ 131523 h 1484334"/>
                <a:gd name="connsiteX11" fmla="*/ 2711885 w 3144033"/>
                <a:gd name="connsiteY11" fmla="*/ 137786 h 1484334"/>
                <a:gd name="connsiteX12" fmla="*/ 3025035 w 3144033"/>
                <a:gd name="connsiteY12" fmla="*/ 50104 h 1484334"/>
                <a:gd name="connsiteX13" fmla="*/ 3144033 w 3144033"/>
                <a:gd name="connsiteY13" fmla="*/ 0 h 148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4033" h="1484334">
                  <a:moveTo>
                    <a:pt x="0" y="1484334"/>
                  </a:moveTo>
                  <a:cubicBezTo>
                    <a:pt x="80375" y="1408134"/>
                    <a:pt x="160750" y="1331934"/>
                    <a:pt x="250520" y="1271392"/>
                  </a:cubicBezTo>
                  <a:cubicBezTo>
                    <a:pt x="340290" y="1210850"/>
                    <a:pt x="443630" y="1162832"/>
                    <a:pt x="538619" y="1121079"/>
                  </a:cubicBezTo>
                  <a:cubicBezTo>
                    <a:pt x="633608" y="1079326"/>
                    <a:pt x="735903" y="1056361"/>
                    <a:pt x="820454" y="1020871"/>
                  </a:cubicBezTo>
                  <a:cubicBezTo>
                    <a:pt x="905005" y="985381"/>
                    <a:pt x="987468" y="957197"/>
                    <a:pt x="1045923" y="908137"/>
                  </a:cubicBezTo>
                  <a:cubicBezTo>
                    <a:pt x="1104378" y="859077"/>
                    <a:pt x="1123167" y="789139"/>
                    <a:pt x="1171183" y="726509"/>
                  </a:cubicBezTo>
                  <a:cubicBezTo>
                    <a:pt x="1219199" y="663879"/>
                    <a:pt x="1272436" y="583504"/>
                    <a:pt x="1334022" y="532356"/>
                  </a:cubicBezTo>
                  <a:cubicBezTo>
                    <a:pt x="1395608" y="481208"/>
                    <a:pt x="1540701" y="419622"/>
                    <a:pt x="1540701" y="419622"/>
                  </a:cubicBezTo>
                  <a:cubicBezTo>
                    <a:pt x="1633602" y="368474"/>
                    <a:pt x="1778696" y="264090"/>
                    <a:pt x="1891430" y="225468"/>
                  </a:cubicBezTo>
                  <a:cubicBezTo>
                    <a:pt x="2004164" y="186846"/>
                    <a:pt x="2120029" y="203547"/>
                    <a:pt x="2217106" y="187890"/>
                  </a:cubicBezTo>
                  <a:cubicBezTo>
                    <a:pt x="2314183" y="172233"/>
                    <a:pt x="2391427" y="139874"/>
                    <a:pt x="2473890" y="131523"/>
                  </a:cubicBezTo>
                  <a:cubicBezTo>
                    <a:pt x="2556353" y="123172"/>
                    <a:pt x="2620028" y="151356"/>
                    <a:pt x="2711885" y="137786"/>
                  </a:cubicBezTo>
                  <a:cubicBezTo>
                    <a:pt x="2803742" y="124216"/>
                    <a:pt x="2953010" y="73068"/>
                    <a:pt x="3025035" y="50104"/>
                  </a:cubicBezTo>
                  <a:cubicBezTo>
                    <a:pt x="3097060" y="27140"/>
                    <a:pt x="3120546" y="13570"/>
                    <a:pt x="3144033" y="0"/>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ihandform 65">
              <a:extLst>
                <a:ext uri="{FF2B5EF4-FFF2-40B4-BE49-F238E27FC236}">
                  <a16:creationId xmlns:a16="http://schemas.microsoft.com/office/drawing/2014/main" id="{A6E31789-D146-21D6-D897-F7C50B7C8E26}"/>
                </a:ext>
              </a:extLst>
            </p:cNvPr>
            <p:cNvSpPr/>
            <p:nvPr/>
          </p:nvSpPr>
          <p:spPr>
            <a:xfrm>
              <a:off x="1947675" y="3208793"/>
              <a:ext cx="2258778" cy="1677122"/>
            </a:xfrm>
            <a:custGeom>
              <a:avLst/>
              <a:gdLst>
                <a:gd name="connsiteX0" fmla="*/ 2258778 w 2258778"/>
                <a:gd name="connsiteY0" fmla="*/ 80053 h 1677122"/>
                <a:gd name="connsiteX1" fmla="*/ 2045836 w 2258778"/>
                <a:gd name="connsiteY1" fmla="*/ 4897 h 1677122"/>
                <a:gd name="connsiteX2" fmla="*/ 1782789 w 2258778"/>
                <a:gd name="connsiteY2" fmla="*/ 11160 h 1677122"/>
                <a:gd name="connsiteX3" fmla="*/ 1632477 w 2258778"/>
                <a:gd name="connsiteY3" fmla="*/ 42475 h 1677122"/>
                <a:gd name="connsiteX4" fmla="*/ 1325589 w 2258778"/>
                <a:gd name="connsiteY4" fmla="*/ 61264 h 1677122"/>
                <a:gd name="connsiteX5" fmla="*/ 974861 w 2258778"/>
                <a:gd name="connsiteY5" fmla="*/ 280470 h 1677122"/>
                <a:gd name="connsiteX6" fmla="*/ 736866 w 2258778"/>
                <a:gd name="connsiteY6" fmla="*/ 386941 h 1677122"/>
                <a:gd name="connsiteX7" fmla="*/ 574028 w 2258778"/>
                <a:gd name="connsiteY7" fmla="*/ 581094 h 1677122"/>
                <a:gd name="connsiteX8" fmla="*/ 310981 w 2258778"/>
                <a:gd name="connsiteY8" fmla="*/ 906771 h 1677122"/>
                <a:gd name="connsiteX9" fmla="*/ 79250 w 2258778"/>
                <a:gd name="connsiteY9" fmla="*/ 1138502 h 1677122"/>
                <a:gd name="connsiteX10" fmla="*/ 4094 w 2258778"/>
                <a:gd name="connsiteY10" fmla="*/ 1439127 h 1677122"/>
                <a:gd name="connsiteX11" fmla="*/ 16620 w 2258778"/>
                <a:gd name="connsiteY11" fmla="*/ 1677122 h 167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778" h="1677122">
                  <a:moveTo>
                    <a:pt x="2258778" y="80053"/>
                  </a:moveTo>
                  <a:cubicBezTo>
                    <a:pt x="2191972" y="48216"/>
                    <a:pt x="2125167" y="16379"/>
                    <a:pt x="2045836" y="4897"/>
                  </a:cubicBezTo>
                  <a:cubicBezTo>
                    <a:pt x="1966505" y="-6585"/>
                    <a:pt x="1851682" y="4897"/>
                    <a:pt x="1782789" y="11160"/>
                  </a:cubicBezTo>
                  <a:cubicBezTo>
                    <a:pt x="1713896" y="17423"/>
                    <a:pt x="1708677" y="34124"/>
                    <a:pt x="1632477" y="42475"/>
                  </a:cubicBezTo>
                  <a:cubicBezTo>
                    <a:pt x="1556277" y="50826"/>
                    <a:pt x="1435192" y="21598"/>
                    <a:pt x="1325589" y="61264"/>
                  </a:cubicBezTo>
                  <a:cubicBezTo>
                    <a:pt x="1215986" y="100930"/>
                    <a:pt x="1072981" y="226191"/>
                    <a:pt x="974861" y="280470"/>
                  </a:cubicBezTo>
                  <a:cubicBezTo>
                    <a:pt x="876741" y="334749"/>
                    <a:pt x="803671" y="336837"/>
                    <a:pt x="736866" y="386941"/>
                  </a:cubicBezTo>
                  <a:cubicBezTo>
                    <a:pt x="670061" y="437045"/>
                    <a:pt x="645009" y="494456"/>
                    <a:pt x="574028" y="581094"/>
                  </a:cubicBezTo>
                  <a:cubicBezTo>
                    <a:pt x="503047" y="667732"/>
                    <a:pt x="393444" y="813870"/>
                    <a:pt x="310981" y="906771"/>
                  </a:cubicBezTo>
                  <a:cubicBezTo>
                    <a:pt x="228518" y="999672"/>
                    <a:pt x="130398" y="1049776"/>
                    <a:pt x="79250" y="1138502"/>
                  </a:cubicBezTo>
                  <a:cubicBezTo>
                    <a:pt x="28102" y="1227228"/>
                    <a:pt x="14532" y="1349357"/>
                    <a:pt x="4094" y="1439127"/>
                  </a:cubicBezTo>
                  <a:cubicBezTo>
                    <a:pt x="-6344" y="1528897"/>
                    <a:pt x="5138" y="1603009"/>
                    <a:pt x="16620" y="1677122"/>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ihandform 66">
              <a:extLst>
                <a:ext uri="{FF2B5EF4-FFF2-40B4-BE49-F238E27FC236}">
                  <a16:creationId xmlns:a16="http://schemas.microsoft.com/office/drawing/2014/main" id="{73E4F634-CA33-5352-45F8-5BBD55BB246C}"/>
                </a:ext>
              </a:extLst>
            </p:cNvPr>
            <p:cNvSpPr/>
            <p:nvPr/>
          </p:nvSpPr>
          <p:spPr>
            <a:xfrm>
              <a:off x="2721269" y="3545088"/>
              <a:ext cx="1485184" cy="1216318"/>
            </a:xfrm>
            <a:custGeom>
              <a:avLst/>
              <a:gdLst>
                <a:gd name="connsiteX0" fmla="*/ 1485184 w 1485184"/>
                <a:gd name="connsiteY0" fmla="*/ 482794 h 1216318"/>
                <a:gd name="connsiteX1" fmla="*/ 1403765 w 1485184"/>
                <a:gd name="connsiteY1" fmla="*/ 282377 h 1216318"/>
                <a:gd name="connsiteX2" fmla="*/ 1265979 w 1485184"/>
                <a:gd name="connsiteY2" fmla="*/ 63172 h 1216318"/>
                <a:gd name="connsiteX3" fmla="*/ 952828 w 1485184"/>
                <a:gd name="connsiteY3" fmla="*/ 542 h 1216318"/>
                <a:gd name="connsiteX4" fmla="*/ 689782 w 1485184"/>
                <a:gd name="connsiteY4" fmla="*/ 88224 h 1216318"/>
                <a:gd name="connsiteX5" fmla="*/ 470576 w 1485184"/>
                <a:gd name="connsiteY5" fmla="*/ 175906 h 1216318"/>
                <a:gd name="connsiteX6" fmla="*/ 257634 w 1485184"/>
                <a:gd name="connsiteY6" fmla="*/ 363796 h 1216318"/>
                <a:gd name="connsiteX7" fmla="*/ 57217 w 1485184"/>
                <a:gd name="connsiteY7" fmla="*/ 539161 h 1216318"/>
                <a:gd name="connsiteX8" fmla="*/ 850 w 1485184"/>
                <a:gd name="connsiteY8" fmla="*/ 802207 h 1216318"/>
                <a:gd name="connsiteX9" fmla="*/ 88532 w 1485184"/>
                <a:gd name="connsiteY9" fmla="*/ 965046 h 1216318"/>
                <a:gd name="connsiteX10" fmla="*/ 245108 w 1485184"/>
                <a:gd name="connsiteY10" fmla="*/ 1084043 h 1216318"/>
                <a:gd name="connsiteX11" fmla="*/ 595837 w 1485184"/>
                <a:gd name="connsiteY11" fmla="*/ 1184251 h 1216318"/>
                <a:gd name="connsiteX12" fmla="*/ 877672 w 1485184"/>
                <a:gd name="connsiteY12" fmla="*/ 1215566 h 1216318"/>
                <a:gd name="connsiteX13" fmla="*/ 1291031 w 1485184"/>
                <a:gd name="connsiteY13" fmla="*/ 1159199 h 1216318"/>
                <a:gd name="connsiteX14" fmla="*/ 1485184 w 1485184"/>
                <a:gd name="connsiteY14" fmla="*/ 933731 h 121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5184" h="1216318">
                  <a:moveTo>
                    <a:pt x="1485184" y="482794"/>
                  </a:moveTo>
                  <a:cubicBezTo>
                    <a:pt x="1462741" y="417554"/>
                    <a:pt x="1440299" y="352314"/>
                    <a:pt x="1403765" y="282377"/>
                  </a:cubicBezTo>
                  <a:cubicBezTo>
                    <a:pt x="1367231" y="212440"/>
                    <a:pt x="1341135" y="110144"/>
                    <a:pt x="1265979" y="63172"/>
                  </a:cubicBezTo>
                  <a:cubicBezTo>
                    <a:pt x="1190823" y="16200"/>
                    <a:pt x="1048861" y="-3633"/>
                    <a:pt x="952828" y="542"/>
                  </a:cubicBezTo>
                  <a:cubicBezTo>
                    <a:pt x="856795" y="4717"/>
                    <a:pt x="770157" y="58997"/>
                    <a:pt x="689782" y="88224"/>
                  </a:cubicBezTo>
                  <a:cubicBezTo>
                    <a:pt x="609407" y="117451"/>
                    <a:pt x="542601" y="129977"/>
                    <a:pt x="470576" y="175906"/>
                  </a:cubicBezTo>
                  <a:cubicBezTo>
                    <a:pt x="398551" y="221835"/>
                    <a:pt x="257634" y="363796"/>
                    <a:pt x="257634" y="363796"/>
                  </a:cubicBezTo>
                  <a:cubicBezTo>
                    <a:pt x="188741" y="424338"/>
                    <a:pt x="100014" y="466093"/>
                    <a:pt x="57217" y="539161"/>
                  </a:cubicBezTo>
                  <a:cubicBezTo>
                    <a:pt x="14420" y="612229"/>
                    <a:pt x="-4369" y="731226"/>
                    <a:pt x="850" y="802207"/>
                  </a:cubicBezTo>
                  <a:cubicBezTo>
                    <a:pt x="6069" y="873188"/>
                    <a:pt x="47822" y="918073"/>
                    <a:pt x="88532" y="965046"/>
                  </a:cubicBezTo>
                  <a:cubicBezTo>
                    <a:pt x="129242" y="1012019"/>
                    <a:pt x="160557" y="1047509"/>
                    <a:pt x="245108" y="1084043"/>
                  </a:cubicBezTo>
                  <a:cubicBezTo>
                    <a:pt x="329659" y="1120577"/>
                    <a:pt x="490410" y="1162331"/>
                    <a:pt x="595837" y="1184251"/>
                  </a:cubicBezTo>
                  <a:cubicBezTo>
                    <a:pt x="701264" y="1206172"/>
                    <a:pt x="761806" y="1219741"/>
                    <a:pt x="877672" y="1215566"/>
                  </a:cubicBezTo>
                  <a:cubicBezTo>
                    <a:pt x="993538" y="1211391"/>
                    <a:pt x="1189779" y="1206171"/>
                    <a:pt x="1291031" y="1159199"/>
                  </a:cubicBezTo>
                  <a:cubicBezTo>
                    <a:pt x="1392283" y="1112227"/>
                    <a:pt x="1438733" y="1022979"/>
                    <a:pt x="1485184" y="933731"/>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ihandform 67">
              <a:extLst>
                <a:ext uri="{FF2B5EF4-FFF2-40B4-BE49-F238E27FC236}">
                  <a16:creationId xmlns:a16="http://schemas.microsoft.com/office/drawing/2014/main" id="{6B1123F2-A3EA-D0DE-1CE1-9E7067FB4107}"/>
                </a:ext>
              </a:extLst>
            </p:cNvPr>
            <p:cNvSpPr/>
            <p:nvPr/>
          </p:nvSpPr>
          <p:spPr>
            <a:xfrm>
              <a:off x="3097670" y="3844087"/>
              <a:ext cx="867718" cy="645779"/>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ihandform 68">
              <a:extLst>
                <a:ext uri="{FF2B5EF4-FFF2-40B4-BE49-F238E27FC236}">
                  <a16:creationId xmlns:a16="http://schemas.microsoft.com/office/drawing/2014/main" id="{C67BC7EC-11D6-4AFB-A705-E02E06E95DFF}"/>
                </a:ext>
              </a:extLst>
            </p:cNvPr>
            <p:cNvSpPr/>
            <p:nvPr/>
          </p:nvSpPr>
          <p:spPr>
            <a:xfrm>
              <a:off x="3324411" y="3996487"/>
              <a:ext cx="533910" cy="319493"/>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ihandform 69">
              <a:extLst>
                <a:ext uri="{FF2B5EF4-FFF2-40B4-BE49-F238E27FC236}">
                  <a16:creationId xmlns:a16="http://schemas.microsoft.com/office/drawing/2014/main" id="{9A47A044-78E6-0B8D-32FD-E1DB209C378D}"/>
                </a:ext>
              </a:extLst>
            </p:cNvPr>
            <p:cNvSpPr/>
            <p:nvPr/>
          </p:nvSpPr>
          <p:spPr>
            <a:xfrm>
              <a:off x="1070517" y="2297151"/>
              <a:ext cx="527824" cy="512956"/>
            </a:xfrm>
            <a:custGeom>
              <a:avLst/>
              <a:gdLst>
                <a:gd name="connsiteX0" fmla="*/ 527824 w 527824"/>
                <a:gd name="connsiteY0" fmla="*/ 0 h 512956"/>
                <a:gd name="connsiteX1" fmla="*/ 490653 w 527824"/>
                <a:gd name="connsiteY1" fmla="*/ 185854 h 512956"/>
                <a:gd name="connsiteX2" fmla="*/ 394009 w 527824"/>
                <a:gd name="connsiteY2" fmla="*/ 312234 h 512956"/>
                <a:gd name="connsiteX3" fmla="*/ 200722 w 527824"/>
                <a:gd name="connsiteY3" fmla="*/ 379142 h 512956"/>
                <a:gd name="connsiteX4" fmla="*/ 44605 w 527824"/>
                <a:gd name="connsiteY4" fmla="*/ 468352 h 512956"/>
                <a:gd name="connsiteX5" fmla="*/ 0 w 527824"/>
                <a:gd name="connsiteY5" fmla="*/ 512956 h 51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824" h="512956">
                  <a:moveTo>
                    <a:pt x="527824" y="0"/>
                  </a:moveTo>
                  <a:cubicBezTo>
                    <a:pt x="520390" y="66907"/>
                    <a:pt x="512956" y="133815"/>
                    <a:pt x="490653" y="185854"/>
                  </a:cubicBezTo>
                  <a:cubicBezTo>
                    <a:pt x="468350" y="237893"/>
                    <a:pt x="442331" y="280019"/>
                    <a:pt x="394009" y="312234"/>
                  </a:cubicBezTo>
                  <a:cubicBezTo>
                    <a:pt x="345687" y="344449"/>
                    <a:pt x="258956" y="353122"/>
                    <a:pt x="200722" y="379142"/>
                  </a:cubicBezTo>
                  <a:cubicBezTo>
                    <a:pt x="142488" y="405162"/>
                    <a:pt x="78059" y="446050"/>
                    <a:pt x="44605" y="468352"/>
                  </a:cubicBezTo>
                  <a:cubicBezTo>
                    <a:pt x="11151" y="490654"/>
                    <a:pt x="5575" y="501805"/>
                    <a:pt x="0" y="512956"/>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extfeld 84">
            <a:extLst>
              <a:ext uri="{FF2B5EF4-FFF2-40B4-BE49-F238E27FC236}">
                <a16:creationId xmlns:a16="http://schemas.microsoft.com/office/drawing/2014/main" id="{3B80DAE3-6A05-4124-2333-96398217101A}"/>
              </a:ext>
            </a:extLst>
          </p:cNvPr>
          <p:cNvSpPr txBox="1"/>
          <p:nvPr/>
        </p:nvSpPr>
        <p:spPr>
          <a:xfrm>
            <a:off x="8659210" y="1638142"/>
            <a:ext cx="185756" cy="242895"/>
          </a:xfrm>
          <a:prstGeom prst="rect">
            <a:avLst/>
          </a:prstGeom>
          <a:noFill/>
        </p:spPr>
        <p:txBody>
          <a:bodyPr wrap="none" rtlCol="0">
            <a:spAutoFit/>
          </a:bodyPr>
          <a:lstStyle/>
          <a:p>
            <a:r>
              <a:rPr lang="en-GB"/>
              <a:t>L</a:t>
            </a:r>
          </a:p>
        </p:txBody>
      </p:sp>
      <p:sp>
        <p:nvSpPr>
          <p:cNvPr id="40" name="Textfeld 85">
            <a:extLst>
              <a:ext uri="{FF2B5EF4-FFF2-40B4-BE49-F238E27FC236}">
                <a16:creationId xmlns:a16="http://schemas.microsoft.com/office/drawing/2014/main" id="{BDCCD255-8F2F-CCF4-5AD2-79C4573BDB44}"/>
              </a:ext>
            </a:extLst>
          </p:cNvPr>
          <p:cNvSpPr txBox="1"/>
          <p:nvPr/>
        </p:nvSpPr>
        <p:spPr>
          <a:xfrm>
            <a:off x="7527429" y="631177"/>
            <a:ext cx="216328" cy="242895"/>
          </a:xfrm>
          <a:prstGeom prst="rect">
            <a:avLst/>
          </a:prstGeom>
          <a:noFill/>
        </p:spPr>
        <p:txBody>
          <a:bodyPr wrap="none" rtlCol="0">
            <a:spAutoFit/>
          </a:bodyPr>
          <a:lstStyle/>
          <a:p>
            <a:r>
              <a:rPr lang="en-GB"/>
              <a:t>H</a:t>
            </a:r>
          </a:p>
        </p:txBody>
      </p:sp>
      <p:sp>
        <p:nvSpPr>
          <p:cNvPr id="41" name="Textfeld 90">
            <a:extLst>
              <a:ext uri="{FF2B5EF4-FFF2-40B4-BE49-F238E27FC236}">
                <a16:creationId xmlns:a16="http://schemas.microsoft.com/office/drawing/2014/main" id="{6FA041E4-BABE-1674-EA10-01EA82FE78A0}"/>
              </a:ext>
            </a:extLst>
          </p:cNvPr>
          <p:cNvSpPr txBox="1"/>
          <p:nvPr/>
        </p:nvSpPr>
        <p:spPr>
          <a:xfrm>
            <a:off x="4724854" y="128413"/>
            <a:ext cx="1268306" cy="338554"/>
          </a:xfrm>
          <a:prstGeom prst="rect">
            <a:avLst/>
          </a:prstGeom>
          <a:noFill/>
        </p:spPr>
        <p:txBody>
          <a:bodyPr wrap="square" rtlCol="0">
            <a:spAutoFit/>
          </a:bodyPr>
          <a:lstStyle/>
          <a:p>
            <a:r>
              <a:rPr lang="en-GB" sz="1600" dirty="0">
                <a:latin typeface="Avenir" panose="02000503020000020003" pitchFamily="2" charset="0"/>
                <a:cs typeface="Arial" panose="020B0604020202020204" pitchFamily="34" charset="0"/>
              </a:rPr>
              <a:t>T + 3 days</a:t>
            </a:r>
          </a:p>
        </p:txBody>
      </p:sp>
      <p:sp>
        <p:nvSpPr>
          <p:cNvPr id="42" name="Textfeld 91">
            <a:extLst>
              <a:ext uri="{FF2B5EF4-FFF2-40B4-BE49-F238E27FC236}">
                <a16:creationId xmlns:a16="http://schemas.microsoft.com/office/drawing/2014/main" id="{5F41EE42-A35A-2E12-FB33-1E1001DD7FBD}"/>
              </a:ext>
            </a:extLst>
          </p:cNvPr>
          <p:cNvSpPr txBox="1"/>
          <p:nvPr/>
        </p:nvSpPr>
        <p:spPr>
          <a:xfrm>
            <a:off x="7503286" y="129344"/>
            <a:ext cx="1143262" cy="338554"/>
          </a:xfrm>
          <a:prstGeom prst="rect">
            <a:avLst/>
          </a:prstGeom>
          <a:noFill/>
        </p:spPr>
        <p:txBody>
          <a:bodyPr wrap="none" rtlCol="0">
            <a:spAutoFit/>
          </a:bodyPr>
          <a:lstStyle/>
          <a:p>
            <a:r>
              <a:rPr lang="en-GB" sz="1600" dirty="0">
                <a:latin typeface="Avenir" panose="02000503020000020003" pitchFamily="2" charset="0"/>
                <a:cs typeface="Arial" panose="020B0604020202020204" pitchFamily="34" charset="0"/>
              </a:rPr>
              <a:t>T + 6 days</a:t>
            </a:r>
          </a:p>
        </p:txBody>
      </p:sp>
      <p:sp>
        <p:nvSpPr>
          <p:cNvPr id="43" name="Rechteckiger Pfeil 92">
            <a:extLst>
              <a:ext uri="{FF2B5EF4-FFF2-40B4-BE49-F238E27FC236}">
                <a16:creationId xmlns:a16="http://schemas.microsoft.com/office/drawing/2014/main" id="{DB1136CB-CA8F-775E-D2DA-F30B91F4284B}"/>
              </a:ext>
            </a:extLst>
          </p:cNvPr>
          <p:cNvSpPr/>
          <p:nvPr/>
        </p:nvSpPr>
        <p:spPr>
          <a:xfrm>
            <a:off x="1605011" y="829075"/>
            <a:ext cx="2563625" cy="482350"/>
          </a:xfrm>
          <a:prstGeom prst="ben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Pfeil nach rechts 94">
            <a:extLst>
              <a:ext uri="{FF2B5EF4-FFF2-40B4-BE49-F238E27FC236}">
                <a16:creationId xmlns:a16="http://schemas.microsoft.com/office/drawing/2014/main" id="{B1781E68-720F-1D3B-316C-85DF2FD9D5CD}"/>
              </a:ext>
            </a:extLst>
          </p:cNvPr>
          <p:cNvSpPr/>
          <p:nvPr/>
        </p:nvSpPr>
        <p:spPr>
          <a:xfrm>
            <a:off x="6447212" y="3403325"/>
            <a:ext cx="528943" cy="242977"/>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hteckiger Pfeil 95">
            <a:extLst>
              <a:ext uri="{FF2B5EF4-FFF2-40B4-BE49-F238E27FC236}">
                <a16:creationId xmlns:a16="http://schemas.microsoft.com/office/drawing/2014/main" id="{0E8CC83A-5437-5296-37DC-B64CEC7F7117}"/>
              </a:ext>
            </a:extLst>
          </p:cNvPr>
          <p:cNvSpPr/>
          <p:nvPr/>
        </p:nvSpPr>
        <p:spPr>
          <a:xfrm flipV="1">
            <a:off x="1605010" y="3133242"/>
            <a:ext cx="2577377" cy="493061"/>
          </a:xfrm>
          <a:prstGeom prst="bentArrow">
            <a:avLst>
              <a:gd name="adj1" fmla="val 25000"/>
              <a:gd name="adj2" fmla="val 20785"/>
              <a:gd name="adj3" fmla="val 25000"/>
              <a:gd name="adj4" fmla="val 4375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Textfeld 99">
            <a:extLst>
              <a:ext uri="{FF2B5EF4-FFF2-40B4-BE49-F238E27FC236}">
                <a16:creationId xmlns:a16="http://schemas.microsoft.com/office/drawing/2014/main" id="{D94AF93A-5DF7-2065-49AE-3BB5F255C39F}"/>
              </a:ext>
            </a:extLst>
          </p:cNvPr>
          <p:cNvSpPr txBox="1"/>
          <p:nvPr/>
        </p:nvSpPr>
        <p:spPr>
          <a:xfrm>
            <a:off x="4632624" y="2341711"/>
            <a:ext cx="216328" cy="242895"/>
          </a:xfrm>
          <a:prstGeom prst="rect">
            <a:avLst/>
          </a:prstGeom>
          <a:noFill/>
        </p:spPr>
        <p:txBody>
          <a:bodyPr wrap="none" rtlCol="0">
            <a:spAutoFit/>
          </a:bodyPr>
          <a:lstStyle/>
          <a:p>
            <a:r>
              <a:rPr lang="en-GB"/>
              <a:t>H</a:t>
            </a:r>
          </a:p>
        </p:txBody>
      </p:sp>
      <p:grpSp>
        <p:nvGrpSpPr>
          <p:cNvPr id="47" name="Group 46">
            <a:extLst>
              <a:ext uri="{FF2B5EF4-FFF2-40B4-BE49-F238E27FC236}">
                <a16:creationId xmlns:a16="http://schemas.microsoft.com/office/drawing/2014/main" id="{02880F78-38C8-57A1-73FC-28B0ACCB5811}"/>
              </a:ext>
            </a:extLst>
          </p:cNvPr>
          <p:cNvGrpSpPr/>
          <p:nvPr/>
        </p:nvGrpSpPr>
        <p:grpSpPr>
          <a:xfrm rot="21431397">
            <a:off x="4319993" y="2458440"/>
            <a:ext cx="2066260" cy="1556604"/>
            <a:chOff x="4474877" y="1147027"/>
            <a:chExt cx="3141831" cy="2366878"/>
          </a:xfrm>
        </p:grpSpPr>
        <p:sp>
          <p:nvSpPr>
            <p:cNvPr id="48" name="Freihandform 102">
              <a:extLst>
                <a:ext uri="{FF2B5EF4-FFF2-40B4-BE49-F238E27FC236}">
                  <a16:creationId xmlns:a16="http://schemas.microsoft.com/office/drawing/2014/main" id="{AA92C1BE-AA7F-355E-1E17-F6DCB3C66EAD}"/>
                </a:ext>
              </a:extLst>
            </p:cNvPr>
            <p:cNvSpPr/>
            <p:nvPr/>
          </p:nvSpPr>
          <p:spPr>
            <a:xfrm rot="21427751">
              <a:off x="4474877" y="1147027"/>
              <a:ext cx="3141831" cy="655469"/>
            </a:xfrm>
            <a:custGeom>
              <a:avLst/>
              <a:gdLst>
                <a:gd name="connsiteX0" fmla="*/ 3129776 w 3129776"/>
                <a:gd name="connsiteY0" fmla="*/ 410143 h 655469"/>
                <a:gd name="connsiteX1" fmla="*/ 2668859 w 3129776"/>
                <a:gd name="connsiteY1" fmla="*/ 343235 h 655469"/>
                <a:gd name="connsiteX2" fmla="*/ 2274849 w 3129776"/>
                <a:gd name="connsiteY2" fmla="*/ 187118 h 655469"/>
                <a:gd name="connsiteX3" fmla="*/ 2014654 w 3129776"/>
                <a:gd name="connsiteY3" fmla="*/ 1265 h 655469"/>
                <a:gd name="connsiteX4" fmla="*/ 1248937 w 3129776"/>
                <a:gd name="connsiteY4" fmla="*/ 120211 h 655469"/>
                <a:gd name="connsiteX5" fmla="*/ 802888 w 3129776"/>
                <a:gd name="connsiteY5" fmla="*/ 395274 h 655469"/>
                <a:gd name="connsiteX6" fmla="*/ 245327 w 3129776"/>
                <a:gd name="connsiteY6" fmla="*/ 402708 h 655469"/>
                <a:gd name="connsiteX7" fmla="*/ 0 w 3129776"/>
                <a:gd name="connsiteY7" fmla="*/ 655469 h 65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776" h="655469">
                  <a:moveTo>
                    <a:pt x="3129776" y="410143"/>
                  </a:moveTo>
                  <a:cubicBezTo>
                    <a:pt x="2970561" y="395274"/>
                    <a:pt x="2811347" y="380406"/>
                    <a:pt x="2668859" y="343235"/>
                  </a:cubicBezTo>
                  <a:cubicBezTo>
                    <a:pt x="2526371" y="306064"/>
                    <a:pt x="2383883" y="244113"/>
                    <a:pt x="2274849" y="187118"/>
                  </a:cubicBezTo>
                  <a:cubicBezTo>
                    <a:pt x="2165815" y="130123"/>
                    <a:pt x="2185639" y="12416"/>
                    <a:pt x="2014654" y="1265"/>
                  </a:cubicBezTo>
                  <a:cubicBezTo>
                    <a:pt x="1843669" y="-9886"/>
                    <a:pt x="1450898" y="54543"/>
                    <a:pt x="1248937" y="120211"/>
                  </a:cubicBezTo>
                  <a:cubicBezTo>
                    <a:pt x="1046976" y="185879"/>
                    <a:pt x="970156" y="348191"/>
                    <a:pt x="802888" y="395274"/>
                  </a:cubicBezTo>
                  <a:cubicBezTo>
                    <a:pt x="635620" y="442357"/>
                    <a:pt x="379142" y="359342"/>
                    <a:pt x="245327" y="402708"/>
                  </a:cubicBezTo>
                  <a:cubicBezTo>
                    <a:pt x="111512" y="446074"/>
                    <a:pt x="55756" y="550771"/>
                    <a:pt x="0" y="655469"/>
                  </a:cubicBezTo>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ihandform 103">
              <a:extLst>
                <a:ext uri="{FF2B5EF4-FFF2-40B4-BE49-F238E27FC236}">
                  <a16:creationId xmlns:a16="http://schemas.microsoft.com/office/drawing/2014/main" id="{5055B7AA-C103-8ED4-563A-0B4D44365C35}"/>
                </a:ext>
              </a:extLst>
            </p:cNvPr>
            <p:cNvSpPr/>
            <p:nvPr/>
          </p:nvSpPr>
          <p:spPr>
            <a:xfrm>
              <a:off x="4655559" y="1716892"/>
              <a:ext cx="2815143" cy="1797013"/>
            </a:xfrm>
            <a:custGeom>
              <a:avLst/>
              <a:gdLst>
                <a:gd name="connsiteX0" fmla="*/ 323265 w 2676230"/>
                <a:gd name="connsiteY0" fmla="*/ 1904154 h 1904154"/>
                <a:gd name="connsiteX1" fmla="*/ 48201 w 2676230"/>
                <a:gd name="connsiteY1" fmla="*/ 1547315 h 1904154"/>
                <a:gd name="connsiteX2" fmla="*/ 33333 w 2676230"/>
                <a:gd name="connsiteY2" fmla="*/ 1056661 h 1904154"/>
                <a:gd name="connsiteX3" fmla="*/ 390172 w 2676230"/>
                <a:gd name="connsiteY3" fmla="*/ 417325 h 1904154"/>
                <a:gd name="connsiteX4" fmla="*/ 895694 w 2676230"/>
                <a:gd name="connsiteY4" fmla="*/ 142261 h 1904154"/>
                <a:gd name="connsiteX5" fmla="*/ 1520162 w 2676230"/>
                <a:gd name="connsiteY5" fmla="*/ 1013 h 1904154"/>
                <a:gd name="connsiteX6" fmla="*/ 1795226 w 2676230"/>
                <a:gd name="connsiteY6" fmla="*/ 209169 h 1904154"/>
                <a:gd name="connsiteX7" fmla="*/ 2062855 w 2676230"/>
                <a:gd name="connsiteY7" fmla="*/ 402456 h 1904154"/>
                <a:gd name="connsiteX8" fmla="*/ 2300748 w 2676230"/>
                <a:gd name="connsiteY8" fmla="*/ 417325 h 1904154"/>
                <a:gd name="connsiteX9" fmla="*/ 2583245 w 2676230"/>
                <a:gd name="connsiteY9" fmla="*/ 736993 h 1904154"/>
                <a:gd name="connsiteX10" fmla="*/ 2672455 w 2676230"/>
                <a:gd name="connsiteY10" fmla="*/ 1294554 h 1904154"/>
                <a:gd name="connsiteX11" fmla="*/ 2479167 w 2676230"/>
                <a:gd name="connsiteY11" fmla="*/ 1614222 h 1904154"/>
                <a:gd name="connsiteX12" fmla="*/ 2263577 w 2676230"/>
                <a:gd name="connsiteY12" fmla="*/ 1770339 h 1904154"/>
                <a:gd name="connsiteX13" fmla="*/ 2226406 w 2676230"/>
                <a:gd name="connsiteY13" fmla="*/ 1904154 h 190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6230" h="1904154">
                  <a:moveTo>
                    <a:pt x="323265" y="1904154"/>
                  </a:moveTo>
                  <a:cubicBezTo>
                    <a:pt x="209894" y="1796359"/>
                    <a:pt x="96523" y="1688564"/>
                    <a:pt x="48201" y="1547315"/>
                  </a:cubicBezTo>
                  <a:cubicBezTo>
                    <a:pt x="-121" y="1406066"/>
                    <a:pt x="-23662" y="1244993"/>
                    <a:pt x="33333" y="1056661"/>
                  </a:cubicBezTo>
                  <a:cubicBezTo>
                    <a:pt x="90328" y="868329"/>
                    <a:pt x="246445" y="569725"/>
                    <a:pt x="390172" y="417325"/>
                  </a:cubicBezTo>
                  <a:cubicBezTo>
                    <a:pt x="533899" y="264925"/>
                    <a:pt x="707362" y="211646"/>
                    <a:pt x="895694" y="142261"/>
                  </a:cubicBezTo>
                  <a:cubicBezTo>
                    <a:pt x="1084026" y="72876"/>
                    <a:pt x="1370240" y="-10138"/>
                    <a:pt x="1520162" y="1013"/>
                  </a:cubicBezTo>
                  <a:cubicBezTo>
                    <a:pt x="1670084" y="12164"/>
                    <a:pt x="1704777" y="142262"/>
                    <a:pt x="1795226" y="209169"/>
                  </a:cubicBezTo>
                  <a:cubicBezTo>
                    <a:pt x="1885675" y="276076"/>
                    <a:pt x="1978601" y="367763"/>
                    <a:pt x="2062855" y="402456"/>
                  </a:cubicBezTo>
                  <a:cubicBezTo>
                    <a:pt x="2147109" y="437149"/>
                    <a:pt x="2214016" y="361569"/>
                    <a:pt x="2300748" y="417325"/>
                  </a:cubicBezTo>
                  <a:cubicBezTo>
                    <a:pt x="2387480" y="473081"/>
                    <a:pt x="2521294" y="590788"/>
                    <a:pt x="2583245" y="736993"/>
                  </a:cubicBezTo>
                  <a:cubicBezTo>
                    <a:pt x="2645196" y="883198"/>
                    <a:pt x="2689801" y="1148349"/>
                    <a:pt x="2672455" y="1294554"/>
                  </a:cubicBezTo>
                  <a:cubicBezTo>
                    <a:pt x="2655109" y="1440759"/>
                    <a:pt x="2547313" y="1534924"/>
                    <a:pt x="2479167" y="1614222"/>
                  </a:cubicBezTo>
                  <a:cubicBezTo>
                    <a:pt x="2411021" y="1693520"/>
                    <a:pt x="2305704" y="1722017"/>
                    <a:pt x="2263577" y="1770339"/>
                  </a:cubicBezTo>
                  <a:cubicBezTo>
                    <a:pt x="2221450" y="1818661"/>
                    <a:pt x="2223928" y="1861407"/>
                    <a:pt x="2226406" y="1904154"/>
                  </a:cubicBezTo>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ihandform 105">
              <a:extLst>
                <a:ext uri="{FF2B5EF4-FFF2-40B4-BE49-F238E27FC236}">
                  <a16:creationId xmlns:a16="http://schemas.microsoft.com/office/drawing/2014/main" id="{095E60F1-C9B2-C08B-A529-83AFAAF513D0}"/>
                </a:ext>
              </a:extLst>
            </p:cNvPr>
            <p:cNvSpPr/>
            <p:nvPr/>
          </p:nvSpPr>
          <p:spPr>
            <a:xfrm>
              <a:off x="5131410" y="2039823"/>
              <a:ext cx="1777641" cy="1321668"/>
            </a:xfrm>
            <a:custGeom>
              <a:avLst/>
              <a:gdLst>
                <a:gd name="connsiteX0" fmla="*/ 795783 w 1715803"/>
                <a:gd name="connsiteY0" fmla="*/ 22979 h 1248745"/>
                <a:gd name="connsiteX1" fmla="*/ 505851 w 1715803"/>
                <a:gd name="connsiteY1" fmla="*/ 89886 h 1248745"/>
                <a:gd name="connsiteX2" fmla="*/ 349734 w 1715803"/>
                <a:gd name="connsiteY2" fmla="*/ 246003 h 1248745"/>
                <a:gd name="connsiteX3" fmla="*/ 171315 w 1715803"/>
                <a:gd name="connsiteY3" fmla="*/ 550803 h 1248745"/>
                <a:gd name="connsiteX4" fmla="*/ 329 w 1715803"/>
                <a:gd name="connsiteY4" fmla="*/ 907642 h 1248745"/>
                <a:gd name="connsiteX5" fmla="*/ 215920 w 1715803"/>
                <a:gd name="connsiteY5" fmla="*/ 1138101 h 1248745"/>
                <a:gd name="connsiteX6" fmla="*/ 572759 w 1715803"/>
                <a:gd name="connsiteY6" fmla="*/ 1234745 h 1248745"/>
                <a:gd name="connsiteX7" fmla="*/ 1085715 w 1715803"/>
                <a:gd name="connsiteY7" fmla="*/ 1234745 h 1248745"/>
                <a:gd name="connsiteX8" fmla="*/ 1390515 w 1715803"/>
                <a:gd name="connsiteY8" fmla="*/ 1108364 h 1248745"/>
                <a:gd name="connsiteX9" fmla="*/ 1591237 w 1715803"/>
                <a:gd name="connsiteY9" fmla="*/ 870471 h 1248745"/>
                <a:gd name="connsiteX10" fmla="*/ 1710183 w 1715803"/>
                <a:gd name="connsiteY10" fmla="*/ 431857 h 1248745"/>
                <a:gd name="connsiteX11" fmla="*/ 1412817 w 1715803"/>
                <a:gd name="connsiteY11" fmla="*/ 246003 h 1248745"/>
                <a:gd name="connsiteX12" fmla="*/ 1197227 w 1715803"/>
                <a:gd name="connsiteY12" fmla="*/ 149359 h 1248745"/>
                <a:gd name="connsiteX13" fmla="*/ 937032 w 1715803"/>
                <a:gd name="connsiteY13" fmla="*/ 8110 h 1248745"/>
                <a:gd name="connsiteX14" fmla="*/ 795783 w 1715803"/>
                <a:gd name="connsiteY14" fmla="*/ 22979 h 124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803" h="1248745">
                  <a:moveTo>
                    <a:pt x="795783" y="22979"/>
                  </a:moveTo>
                  <a:cubicBezTo>
                    <a:pt x="723920" y="36608"/>
                    <a:pt x="580192" y="52715"/>
                    <a:pt x="505851" y="89886"/>
                  </a:cubicBezTo>
                  <a:cubicBezTo>
                    <a:pt x="431509" y="127057"/>
                    <a:pt x="405490" y="169184"/>
                    <a:pt x="349734" y="246003"/>
                  </a:cubicBezTo>
                  <a:cubicBezTo>
                    <a:pt x="293978" y="322823"/>
                    <a:pt x="229549" y="440530"/>
                    <a:pt x="171315" y="550803"/>
                  </a:cubicBezTo>
                  <a:cubicBezTo>
                    <a:pt x="113081" y="661076"/>
                    <a:pt x="-7105" y="809759"/>
                    <a:pt x="329" y="907642"/>
                  </a:cubicBezTo>
                  <a:cubicBezTo>
                    <a:pt x="7763" y="1005525"/>
                    <a:pt x="120515" y="1083584"/>
                    <a:pt x="215920" y="1138101"/>
                  </a:cubicBezTo>
                  <a:cubicBezTo>
                    <a:pt x="311325" y="1192618"/>
                    <a:pt x="427793" y="1218638"/>
                    <a:pt x="572759" y="1234745"/>
                  </a:cubicBezTo>
                  <a:cubicBezTo>
                    <a:pt x="717725" y="1250852"/>
                    <a:pt x="949422" y="1255808"/>
                    <a:pt x="1085715" y="1234745"/>
                  </a:cubicBezTo>
                  <a:cubicBezTo>
                    <a:pt x="1222008" y="1213682"/>
                    <a:pt x="1306261" y="1169076"/>
                    <a:pt x="1390515" y="1108364"/>
                  </a:cubicBezTo>
                  <a:cubicBezTo>
                    <a:pt x="1474769" y="1047652"/>
                    <a:pt x="1537959" y="983222"/>
                    <a:pt x="1591237" y="870471"/>
                  </a:cubicBezTo>
                  <a:cubicBezTo>
                    <a:pt x="1644515" y="757720"/>
                    <a:pt x="1739920" y="535935"/>
                    <a:pt x="1710183" y="431857"/>
                  </a:cubicBezTo>
                  <a:cubicBezTo>
                    <a:pt x="1680446" y="327779"/>
                    <a:pt x="1498310" y="293086"/>
                    <a:pt x="1412817" y="246003"/>
                  </a:cubicBezTo>
                  <a:cubicBezTo>
                    <a:pt x="1327324" y="198920"/>
                    <a:pt x="1276524" y="189008"/>
                    <a:pt x="1197227" y="149359"/>
                  </a:cubicBezTo>
                  <a:cubicBezTo>
                    <a:pt x="1117930" y="109710"/>
                    <a:pt x="1003939" y="27934"/>
                    <a:pt x="937032" y="8110"/>
                  </a:cubicBezTo>
                  <a:cubicBezTo>
                    <a:pt x="870125" y="-11714"/>
                    <a:pt x="867646" y="9350"/>
                    <a:pt x="795783" y="22979"/>
                  </a:cubicBezTo>
                  <a:close/>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ihandform 109">
              <a:extLst>
                <a:ext uri="{FF2B5EF4-FFF2-40B4-BE49-F238E27FC236}">
                  <a16:creationId xmlns:a16="http://schemas.microsoft.com/office/drawing/2014/main" id="{172AD1B6-4988-C70C-C66E-68ED006E52D8}"/>
                </a:ext>
              </a:extLst>
            </p:cNvPr>
            <p:cNvSpPr/>
            <p:nvPr/>
          </p:nvSpPr>
          <p:spPr>
            <a:xfrm>
              <a:off x="5393980" y="2250333"/>
              <a:ext cx="998571" cy="950835"/>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ihandform 110">
              <a:extLst>
                <a:ext uri="{FF2B5EF4-FFF2-40B4-BE49-F238E27FC236}">
                  <a16:creationId xmlns:a16="http://schemas.microsoft.com/office/drawing/2014/main" id="{2A421AED-835A-AABC-26FF-FEF3B955E979}"/>
                </a:ext>
              </a:extLst>
            </p:cNvPr>
            <p:cNvSpPr/>
            <p:nvPr/>
          </p:nvSpPr>
          <p:spPr>
            <a:xfrm>
              <a:off x="5602188" y="2507150"/>
              <a:ext cx="650696" cy="437992"/>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3" name="Group 52">
            <a:extLst>
              <a:ext uri="{FF2B5EF4-FFF2-40B4-BE49-F238E27FC236}">
                <a16:creationId xmlns:a16="http://schemas.microsoft.com/office/drawing/2014/main" id="{9F4119B4-5FD1-0E19-6480-BAFA0729FD74}"/>
              </a:ext>
            </a:extLst>
          </p:cNvPr>
          <p:cNvGrpSpPr/>
          <p:nvPr/>
        </p:nvGrpSpPr>
        <p:grpSpPr>
          <a:xfrm>
            <a:off x="4295777" y="534039"/>
            <a:ext cx="2115283" cy="1698654"/>
            <a:chOff x="4438055" y="3842042"/>
            <a:chExt cx="3216371" cy="2582870"/>
          </a:xfrm>
        </p:grpSpPr>
        <p:sp>
          <p:nvSpPr>
            <p:cNvPr id="54" name="Rechteck 78">
              <a:extLst>
                <a:ext uri="{FF2B5EF4-FFF2-40B4-BE49-F238E27FC236}">
                  <a16:creationId xmlns:a16="http://schemas.microsoft.com/office/drawing/2014/main" id="{4E934CD7-CC41-51C6-94A1-40E27F394DFC}"/>
                </a:ext>
              </a:extLst>
            </p:cNvPr>
            <p:cNvSpPr/>
            <p:nvPr/>
          </p:nvSpPr>
          <p:spPr>
            <a:xfrm>
              <a:off x="4438055" y="3846098"/>
              <a:ext cx="3143892" cy="2578814"/>
            </a:xfrm>
            <a:prstGeom prst="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feld 79">
              <a:extLst>
                <a:ext uri="{FF2B5EF4-FFF2-40B4-BE49-F238E27FC236}">
                  <a16:creationId xmlns:a16="http://schemas.microsoft.com/office/drawing/2014/main" id="{4BC83926-DF5B-2AAC-733E-7395D37BD624}"/>
                </a:ext>
              </a:extLst>
            </p:cNvPr>
            <p:cNvSpPr txBox="1"/>
            <p:nvPr/>
          </p:nvSpPr>
          <p:spPr>
            <a:xfrm>
              <a:off x="5818805" y="5303735"/>
              <a:ext cx="282449" cy="369331"/>
            </a:xfrm>
            <a:prstGeom prst="rect">
              <a:avLst/>
            </a:prstGeom>
            <a:noFill/>
          </p:spPr>
          <p:txBody>
            <a:bodyPr wrap="none" rtlCol="0">
              <a:spAutoFit/>
            </a:bodyPr>
            <a:lstStyle/>
            <a:p>
              <a:r>
                <a:rPr lang="en-GB" dirty="0"/>
                <a:t>L</a:t>
              </a:r>
            </a:p>
          </p:txBody>
        </p:sp>
        <p:grpSp>
          <p:nvGrpSpPr>
            <p:cNvPr id="56" name="Gruppieren 101">
              <a:extLst>
                <a:ext uri="{FF2B5EF4-FFF2-40B4-BE49-F238E27FC236}">
                  <a16:creationId xmlns:a16="http://schemas.microsoft.com/office/drawing/2014/main" id="{3051C584-607F-DF21-B4C8-CB6095E094F1}"/>
                </a:ext>
              </a:extLst>
            </p:cNvPr>
            <p:cNvGrpSpPr/>
            <p:nvPr/>
          </p:nvGrpSpPr>
          <p:grpSpPr>
            <a:xfrm>
              <a:off x="4447019" y="4011798"/>
              <a:ext cx="3129776" cy="2413114"/>
              <a:chOff x="4452794" y="4058786"/>
              <a:chExt cx="3129776" cy="2413114"/>
            </a:xfrm>
          </p:grpSpPr>
          <p:sp>
            <p:nvSpPr>
              <p:cNvPr id="64" name="Freihandform 81">
                <a:extLst>
                  <a:ext uri="{FF2B5EF4-FFF2-40B4-BE49-F238E27FC236}">
                    <a16:creationId xmlns:a16="http://schemas.microsoft.com/office/drawing/2014/main" id="{393EF130-9D5D-7668-14CD-2790464D71D9}"/>
                  </a:ext>
                </a:extLst>
              </p:cNvPr>
              <p:cNvSpPr/>
              <p:nvPr/>
            </p:nvSpPr>
            <p:spPr>
              <a:xfrm>
                <a:off x="5307721" y="5130945"/>
                <a:ext cx="1066071" cy="950835"/>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ihandform 82">
                <a:extLst>
                  <a:ext uri="{FF2B5EF4-FFF2-40B4-BE49-F238E27FC236}">
                    <a16:creationId xmlns:a16="http://schemas.microsoft.com/office/drawing/2014/main" id="{2898384B-56F7-87CC-F3F7-924BDC32E18C}"/>
                  </a:ext>
                </a:extLst>
              </p:cNvPr>
              <p:cNvSpPr/>
              <p:nvPr/>
            </p:nvSpPr>
            <p:spPr>
              <a:xfrm>
                <a:off x="5586294" y="5355336"/>
                <a:ext cx="650696" cy="470417"/>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ihandform 86">
                <a:extLst>
                  <a:ext uri="{FF2B5EF4-FFF2-40B4-BE49-F238E27FC236}">
                    <a16:creationId xmlns:a16="http://schemas.microsoft.com/office/drawing/2014/main" id="{DFAC7295-F999-ADAB-9FE7-BAF37E426700}"/>
                  </a:ext>
                </a:extLst>
              </p:cNvPr>
              <p:cNvSpPr/>
              <p:nvPr/>
            </p:nvSpPr>
            <p:spPr>
              <a:xfrm>
                <a:off x="5070657" y="4914977"/>
                <a:ext cx="1805669" cy="1297795"/>
              </a:xfrm>
              <a:custGeom>
                <a:avLst/>
                <a:gdLst>
                  <a:gd name="connsiteX0" fmla="*/ 795783 w 1715803"/>
                  <a:gd name="connsiteY0" fmla="*/ 22979 h 1248745"/>
                  <a:gd name="connsiteX1" fmla="*/ 505851 w 1715803"/>
                  <a:gd name="connsiteY1" fmla="*/ 89886 h 1248745"/>
                  <a:gd name="connsiteX2" fmla="*/ 349734 w 1715803"/>
                  <a:gd name="connsiteY2" fmla="*/ 246003 h 1248745"/>
                  <a:gd name="connsiteX3" fmla="*/ 171315 w 1715803"/>
                  <a:gd name="connsiteY3" fmla="*/ 550803 h 1248745"/>
                  <a:gd name="connsiteX4" fmla="*/ 329 w 1715803"/>
                  <a:gd name="connsiteY4" fmla="*/ 907642 h 1248745"/>
                  <a:gd name="connsiteX5" fmla="*/ 215920 w 1715803"/>
                  <a:gd name="connsiteY5" fmla="*/ 1138101 h 1248745"/>
                  <a:gd name="connsiteX6" fmla="*/ 572759 w 1715803"/>
                  <a:gd name="connsiteY6" fmla="*/ 1234745 h 1248745"/>
                  <a:gd name="connsiteX7" fmla="*/ 1085715 w 1715803"/>
                  <a:gd name="connsiteY7" fmla="*/ 1234745 h 1248745"/>
                  <a:gd name="connsiteX8" fmla="*/ 1390515 w 1715803"/>
                  <a:gd name="connsiteY8" fmla="*/ 1108364 h 1248745"/>
                  <a:gd name="connsiteX9" fmla="*/ 1591237 w 1715803"/>
                  <a:gd name="connsiteY9" fmla="*/ 870471 h 1248745"/>
                  <a:gd name="connsiteX10" fmla="*/ 1710183 w 1715803"/>
                  <a:gd name="connsiteY10" fmla="*/ 431857 h 1248745"/>
                  <a:gd name="connsiteX11" fmla="*/ 1412817 w 1715803"/>
                  <a:gd name="connsiteY11" fmla="*/ 246003 h 1248745"/>
                  <a:gd name="connsiteX12" fmla="*/ 1197227 w 1715803"/>
                  <a:gd name="connsiteY12" fmla="*/ 149359 h 1248745"/>
                  <a:gd name="connsiteX13" fmla="*/ 937032 w 1715803"/>
                  <a:gd name="connsiteY13" fmla="*/ 8110 h 1248745"/>
                  <a:gd name="connsiteX14" fmla="*/ 795783 w 1715803"/>
                  <a:gd name="connsiteY14" fmla="*/ 22979 h 124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803" h="1248745">
                    <a:moveTo>
                      <a:pt x="795783" y="22979"/>
                    </a:moveTo>
                    <a:cubicBezTo>
                      <a:pt x="723920" y="36608"/>
                      <a:pt x="580192" y="52715"/>
                      <a:pt x="505851" y="89886"/>
                    </a:cubicBezTo>
                    <a:cubicBezTo>
                      <a:pt x="431509" y="127057"/>
                      <a:pt x="405490" y="169184"/>
                      <a:pt x="349734" y="246003"/>
                    </a:cubicBezTo>
                    <a:cubicBezTo>
                      <a:pt x="293978" y="322823"/>
                      <a:pt x="229549" y="440530"/>
                      <a:pt x="171315" y="550803"/>
                    </a:cubicBezTo>
                    <a:cubicBezTo>
                      <a:pt x="113081" y="661076"/>
                      <a:pt x="-7105" y="809759"/>
                      <a:pt x="329" y="907642"/>
                    </a:cubicBezTo>
                    <a:cubicBezTo>
                      <a:pt x="7763" y="1005525"/>
                      <a:pt x="120515" y="1083584"/>
                      <a:pt x="215920" y="1138101"/>
                    </a:cubicBezTo>
                    <a:cubicBezTo>
                      <a:pt x="311325" y="1192618"/>
                      <a:pt x="427793" y="1218638"/>
                      <a:pt x="572759" y="1234745"/>
                    </a:cubicBezTo>
                    <a:cubicBezTo>
                      <a:pt x="717725" y="1250852"/>
                      <a:pt x="949422" y="1255808"/>
                      <a:pt x="1085715" y="1234745"/>
                    </a:cubicBezTo>
                    <a:cubicBezTo>
                      <a:pt x="1222008" y="1213682"/>
                      <a:pt x="1306261" y="1169076"/>
                      <a:pt x="1390515" y="1108364"/>
                    </a:cubicBezTo>
                    <a:cubicBezTo>
                      <a:pt x="1474769" y="1047652"/>
                      <a:pt x="1537959" y="983222"/>
                      <a:pt x="1591237" y="870471"/>
                    </a:cubicBezTo>
                    <a:cubicBezTo>
                      <a:pt x="1644515" y="757720"/>
                      <a:pt x="1739920" y="535935"/>
                      <a:pt x="1710183" y="431857"/>
                    </a:cubicBezTo>
                    <a:cubicBezTo>
                      <a:pt x="1680446" y="327779"/>
                      <a:pt x="1498310" y="293086"/>
                      <a:pt x="1412817" y="246003"/>
                    </a:cubicBezTo>
                    <a:cubicBezTo>
                      <a:pt x="1327324" y="198920"/>
                      <a:pt x="1276524" y="189008"/>
                      <a:pt x="1197227" y="149359"/>
                    </a:cubicBezTo>
                    <a:cubicBezTo>
                      <a:pt x="1117930" y="109710"/>
                      <a:pt x="1003939" y="27934"/>
                      <a:pt x="937032" y="8110"/>
                    </a:cubicBezTo>
                    <a:cubicBezTo>
                      <a:pt x="870125" y="-11714"/>
                      <a:pt x="867646" y="9350"/>
                      <a:pt x="795783" y="22979"/>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ihandform 87">
                <a:extLst>
                  <a:ext uri="{FF2B5EF4-FFF2-40B4-BE49-F238E27FC236}">
                    <a16:creationId xmlns:a16="http://schemas.microsoft.com/office/drawing/2014/main" id="{C32DB2C0-AEE3-F40F-0F18-8EFA812E5A56}"/>
                  </a:ext>
                </a:extLst>
              </p:cNvPr>
              <p:cNvSpPr/>
              <p:nvPr/>
            </p:nvSpPr>
            <p:spPr>
              <a:xfrm>
                <a:off x="4672222" y="4564560"/>
                <a:ext cx="2821138" cy="1907340"/>
              </a:xfrm>
              <a:custGeom>
                <a:avLst/>
                <a:gdLst>
                  <a:gd name="connsiteX0" fmla="*/ 323265 w 2676230"/>
                  <a:gd name="connsiteY0" fmla="*/ 1904154 h 1904154"/>
                  <a:gd name="connsiteX1" fmla="*/ 48201 w 2676230"/>
                  <a:gd name="connsiteY1" fmla="*/ 1547315 h 1904154"/>
                  <a:gd name="connsiteX2" fmla="*/ 33333 w 2676230"/>
                  <a:gd name="connsiteY2" fmla="*/ 1056661 h 1904154"/>
                  <a:gd name="connsiteX3" fmla="*/ 390172 w 2676230"/>
                  <a:gd name="connsiteY3" fmla="*/ 417325 h 1904154"/>
                  <a:gd name="connsiteX4" fmla="*/ 895694 w 2676230"/>
                  <a:gd name="connsiteY4" fmla="*/ 142261 h 1904154"/>
                  <a:gd name="connsiteX5" fmla="*/ 1520162 w 2676230"/>
                  <a:gd name="connsiteY5" fmla="*/ 1013 h 1904154"/>
                  <a:gd name="connsiteX6" fmla="*/ 1795226 w 2676230"/>
                  <a:gd name="connsiteY6" fmla="*/ 209169 h 1904154"/>
                  <a:gd name="connsiteX7" fmla="*/ 2062855 w 2676230"/>
                  <a:gd name="connsiteY7" fmla="*/ 402456 h 1904154"/>
                  <a:gd name="connsiteX8" fmla="*/ 2300748 w 2676230"/>
                  <a:gd name="connsiteY8" fmla="*/ 417325 h 1904154"/>
                  <a:gd name="connsiteX9" fmla="*/ 2583245 w 2676230"/>
                  <a:gd name="connsiteY9" fmla="*/ 736993 h 1904154"/>
                  <a:gd name="connsiteX10" fmla="*/ 2672455 w 2676230"/>
                  <a:gd name="connsiteY10" fmla="*/ 1294554 h 1904154"/>
                  <a:gd name="connsiteX11" fmla="*/ 2479167 w 2676230"/>
                  <a:gd name="connsiteY11" fmla="*/ 1614222 h 1904154"/>
                  <a:gd name="connsiteX12" fmla="*/ 2263577 w 2676230"/>
                  <a:gd name="connsiteY12" fmla="*/ 1770339 h 1904154"/>
                  <a:gd name="connsiteX13" fmla="*/ 2226406 w 2676230"/>
                  <a:gd name="connsiteY13" fmla="*/ 1904154 h 190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6230" h="1904154">
                    <a:moveTo>
                      <a:pt x="323265" y="1904154"/>
                    </a:moveTo>
                    <a:cubicBezTo>
                      <a:pt x="209894" y="1796359"/>
                      <a:pt x="96523" y="1688564"/>
                      <a:pt x="48201" y="1547315"/>
                    </a:cubicBezTo>
                    <a:cubicBezTo>
                      <a:pt x="-121" y="1406066"/>
                      <a:pt x="-23662" y="1244993"/>
                      <a:pt x="33333" y="1056661"/>
                    </a:cubicBezTo>
                    <a:cubicBezTo>
                      <a:pt x="90328" y="868329"/>
                      <a:pt x="246445" y="569725"/>
                      <a:pt x="390172" y="417325"/>
                    </a:cubicBezTo>
                    <a:cubicBezTo>
                      <a:pt x="533899" y="264925"/>
                      <a:pt x="707362" y="211646"/>
                      <a:pt x="895694" y="142261"/>
                    </a:cubicBezTo>
                    <a:cubicBezTo>
                      <a:pt x="1084026" y="72876"/>
                      <a:pt x="1370240" y="-10138"/>
                      <a:pt x="1520162" y="1013"/>
                    </a:cubicBezTo>
                    <a:cubicBezTo>
                      <a:pt x="1670084" y="12164"/>
                      <a:pt x="1704777" y="142262"/>
                      <a:pt x="1795226" y="209169"/>
                    </a:cubicBezTo>
                    <a:cubicBezTo>
                      <a:pt x="1885675" y="276076"/>
                      <a:pt x="1978601" y="367763"/>
                      <a:pt x="2062855" y="402456"/>
                    </a:cubicBezTo>
                    <a:cubicBezTo>
                      <a:pt x="2147109" y="437149"/>
                      <a:pt x="2214016" y="361569"/>
                      <a:pt x="2300748" y="417325"/>
                    </a:cubicBezTo>
                    <a:cubicBezTo>
                      <a:pt x="2387480" y="473081"/>
                      <a:pt x="2521294" y="590788"/>
                      <a:pt x="2583245" y="736993"/>
                    </a:cubicBezTo>
                    <a:cubicBezTo>
                      <a:pt x="2645196" y="883198"/>
                      <a:pt x="2689801" y="1148349"/>
                      <a:pt x="2672455" y="1294554"/>
                    </a:cubicBezTo>
                    <a:cubicBezTo>
                      <a:pt x="2655109" y="1440759"/>
                      <a:pt x="2547313" y="1534924"/>
                      <a:pt x="2479167" y="1614222"/>
                    </a:cubicBezTo>
                    <a:cubicBezTo>
                      <a:pt x="2411021" y="1693520"/>
                      <a:pt x="2305704" y="1722017"/>
                      <a:pt x="2263577" y="1770339"/>
                    </a:cubicBezTo>
                    <a:cubicBezTo>
                      <a:pt x="2221450" y="1818661"/>
                      <a:pt x="2223928" y="1861407"/>
                      <a:pt x="2226406" y="1904154"/>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ihandform 88">
                <a:extLst>
                  <a:ext uri="{FF2B5EF4-FFF2-40B4-BE49-F238E27FC236}">
                    <a16:creationId xmlns:a16="http://schemas.microsoft.com/office/drawing/2014/main" id="{E94E9A27-72B6-991B-A270-AB996273F9B2}"/>
                  </a:ext>
                </a:extLst>
              </p:cNvPr>
              <p:cNvSpPr/>
              <p:nvPr/>
            </p:nvSpPr>
            <p:spPr>
              <a:xfrm>
                <a:off x="4452794" y="4058786"/>
                <a:ext cx="3129776" cy="655469"/>
              </a:xfrm>
              <a:custGeom>
                <a:avLst/>
                <a:gdLst>
                  <a:gd name="connsiteX0" fmla="*/ 3129776 w 3129776"/>
                  <a:gd name="connsiteY0" fmla="*/ 410143 h 655469"/>
                  <a:gd name="connsiteX1" fmla="*/ 2668859 w 3129776"/>
                  <a:gd name="connsiteY1" fmla="*/ 343235 h 655469"/>
                  <a:gd name="connsiteX2" fmla="*/ 2274849 w 3129776"/>
                  <a:gd name="connsiteY2" fmla="*/ 187118 h 655469"/>
                  <a:gd name="connsiteX3" fmla="*/ 2014654 w 3129776"/>
                  <a:gd name="connsiteY3" fmla="*/ 1265 h 655469"/>
                  <a:gd name="connsiteX4" fmla="*/ 1248937 w 3129776"/>
                  <a:gd name="connsiteY4" fmla="*/ 120211 h 655469"/>
                  <a:gd name="connsiteX5" fmla="*/ 802888 w 3129776"/>
                  <a:gd name="connsiteY5" fmla="*/ 395274 h 655469"/>
                  <a:gd name="connsiteX6" fmla="*/ 245327 w 3129776"/>
                  <a:gd name="connsiteY6" fmla="*/ 402708 h 655469"/>
                  <a:gd name="connsiteX7" fmla="*/ 0 w 3129776"/>
                  <a:gd name="connsiteY7" fmla="*/ 655469 h 65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776" h="655469">
                    <a:moveTo>
                      <a:pt x="3129776" y="410143"/>
                    </a:moveTo>
                    <a:cubicBezTo>
                      <a:pt x="2970561" y="395274"/>
                      <a:pt x="2811347" y="380406"/>
                      <a:pt x="2668859" y="343235"/>
                    </a:cubicBezTo>
                    <a:cubicBezTo>
                      <a:pt x="2526371" y="306064"/>
                      <a:pt x="2383883" y="244113"/>
                      <a:pt x="2274849" y="187118"/>
                    </a:cubicBezTo>
                    <a:cubicBezTo>
                      <a:pt x="2165815" y="130123"/>
                      <a:pt x="2185639" y="12416"/>
                      <a:pt x="2014654" y="1265"/>
                    </a:cubicBezTo>
                    <a:cubicBezTo>
                      <a:pt x="1843669" y="-9886"/>
                      <a:pt x="1450898" y="54543"/>
                      <a:pt x="1248937" y="120211"/>
                    </a:cubicBezTo>
                    <a:cubicBezTo>
                      <a:pt x="1046976" y="185879"/>
                      <a:pt x="970156" y="348191"/>
                      <a:pt x="802888" y="395274"/>
                    </a:cubicBezTo>
                    <a:cubicBezTo>
                      <a:pt x="635620" y="442357"/>
                      <a:pt x="379142" y="359342"/>
                      <a:pt x="245327" y="402708"/>
                    </a:cubicBezTo>
                    <a:cubicBezTo>
                      <a:pt x="111512" y="446074"/>
                      <a:pt x="55756" y="550771"/>
                      <a:pt x="0" y="655469"/>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Textfeld 100">
              <a:extLst>
                <a:ext uri="{FF2B5EF4-FFF2-40B4-BE49-F238E27FC236}">
                  <a16:creationId xmlns:a16="http://schemas.microsoft.com/office/drawing/2014/main" id="{0ACD3141-4D5E-41CA-809D-71CB4C736E20}"/>
                </a:ext>
              </a:extLst>
            </p:cNvPr>
            <p:cNvSpPr txBox="1"/>
            <p:nvPr/>
          </p:nvSpPr>
          <p:spPr>
            <a:xfrm>
              <a:off x="4959184" y="3842042"/>
              <a:ext cx="328936" cy="369332"/>
            </a:xfrm>
            <a:prstGeom prst="rect">
              <a:avLst/>
            </a:prstGeom>
            <a:noFill/>
          </p:spPr>
          <p:txBody>
            <a:bodyPr wrap="none" rtlCol="0">
              <a:spAutoFit/>
            </a:bodyPr>
            <a:lstStyle/>
            <a:p>
              <a:r>
                <a:rPr lang="en-GB"/>
                <a:t>H</a:t>
              </a:r>
            </a:p>
          </p:txBody>
        </p:sp>
        <p:sp>
          <p:nvSpPr>
            <p:cNvPr id="58" name="Freihandform 112">
              <a:extLst>
                <a:ext uri="{FF2B5EF4-FFF2-40B4-BE49-F238E27FC236}">
                  <a16:creationId xmlns:a16="http://schemas.microsoft.com/office/drawing/2014/main" id="{96878429-6218-F925-2B1C-F8A232E5CAB2}"/>
                </a:ext>
              </a:extLst>
            </p:cNvPr>
            <p:cNvSpPr/>
            <p:nvPr/>
          </p:nvSpPr>
          <p:spPr>
            <a:xfrm rot="21176068">
              <a:off x="4682139" y="4144312"/>
              <a:ext cx="2972287" cy="2103977"/>
            </a:xfrm>
            <a:custGeom>
              <a:avLst/>
              <a:gdLst>
                <a:gd name="connsiteX0" fmla="*/ 69216 w 2834718"/>
                <a:gd name="connsiteY0" fmla="*/ 2114653 h 2114653"/>
                <a:gd name="connsiteX1" fmla="*/ 2309 w 2834718"/>
                <a:gd name="connsiteY1" fmla="*/ 1742945 h 2114653"/>
                <a:gd name="connsiteX2" fmla="*/ 143557 w 2834718"/>
                <a:gd name="connsiteY2" fmla="*/ 1319199 h 2114653"/>
                <a:gd name="connsiteX3" fmla="*/ 336845 w 2834718"/>
                <a:gd name="connsiteY3" fmla="*/ 969794 h 2114653"/>
                <a:gd name="connsiteX4" fmla="*/ 656513 w 2834718"/>
                <a:gd name="connsiteY4" fmla="*/ 702165 h 2114653"/>
                <a:gd name="connsiteX5" fmla="*/ 1109996 w 2834718"/>
                <a:gd name="connsiteY5" fmla="*/ 494009 h 2114653"/>
                <a:gd name="connsiteX6" fmla="*/ 1333021 w 2834718"/>
                <a:gd name="connsiteY6" fmla="*/ 196643 h 2114653"/>
                <a:gd name="connsiteX7" fmla="*/ 1816240 w 2834718"/>
                <a:gd name="connsiteY7" fmla="*/ 10789 h 2114653"/>
                <a:gd name="connsiteX8" fmla="*/ 2277157 w 2834718"/>
                <a:gd name="connsiteY8" fmla="*/ 62828 h 2114653"/>
                <a:gd name="connsiteX9" fmla="*/ 2663733 w 2834718"/>
                <a:gd name="connsiteY9" fmla="*/ 397365 h 2114653"/>
                <a:gd name="connsiteX10" fmla="*/ 2834718 w 2834718"/>
                <a:gd name="connsiteY10" fmla="*/ 605521 h 21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4718" h="2114653">
                  <a:moveTo>
                    <a:pt x="69216" y="2114653"/>
                  </a:moveTo>
                  <a:cubicBezTo>
                    <a:pt x="29567" y="1995087"/>
                    <a:pt x="-10081" y="1875521"/>
                    <a:pt x="2309" y="1742945"/>
                  </a:cubicBezTo>
                  <a:cubicBezTo>
                    <a:pt x="14699" y="1610369"/>
                    <a:pt x="87801" y="1448057"/>
                    <a:pt x="143557" y="1319199"/>
                  </a:cubicBezTo>
                  <a:cubicBezTo>
                    <a:pt x="199313" y="1190340"/>
                    <a:pt x="251352" y="1072633"/>
                    <a:pt x="336845" y="969794"/>
                  </a:cubicBezTo>
                  <a:cubicBezTo>
                    <a:pt x="422338" y="866955"/>
                    <a:pt x="527655" y="781462"/>
                    <a:pt x="656513" y="702165"/>
                  </a:cubicBezTo>
                  <a:cubicBezTo>
                    <a:pt x="785371" y="622868"/>
                    <a:pt x="997245" y="578263"/>
                    <a:pt x="1109996" y="494009"/>
                  </a:cubicBezTo>
                  <a:cubicBezTo>
                    <a:pt x="1222747" y="409755"/>
                    <a:pt x="1215314" y="277180"/>
                    <a:pt x="1333021" y="196643"/>
                  </a:cubicBezTo>
                  <a:cubicBezTo>
                    <a:pt x="1450728" y="116106"/>
                    <a:pt x="1658884" y="33091"/>
                    <a:pt x="1816240" y="10789"/>
                  </a:cubicBezTo>
                  <a:cubicBezTo>
                    <a:pt x="1973596" y="-11513"/>
                    <a:pt x="2135908" y="-1601"/>
                    <a:pt x="2277157" y="62828"/>
                  </a:cubicBezTo>
                  <a:cubicBezTo>
                    <a:pt x="2418406" y="127257"/>
                    <a:pt x="2570806" y="306916"/>
                    <a:pt x="2663733" y="397365"/>
                  </a:cubicBezTo>
                  <a:cubicBezTo>
                    <a:pt x="2756660" y="487814"/>
                    <a:pt x="2795689" y="546667"/>
                    <a:pt x="2834718" y="605521"/>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ihandform 113">
              <a:extLst>
                <a:ext uri="{FF2B5EF4-FFF2-40B4-BE49-F238E27FC236}">
                  <a16:creationId xmlns:a16="http://schemas.microsoft.com/office/drawing/2014/main" id="{CBE069AF-A7B9-02CE-378E-8D0FB704336B}"/>
                </a:ext>
              </a:extLst>
            </p:cNvPr>
            <p:cNvSpPr/>
            <p:nvPr/>
          </p:nvSpPr>
          <p:spPr>
            <a:xfrm rot="21176864">
              <a:off x="5804592" y="4454976"/>
              <a:ext cx="1715070" cy="1512062"/>
            </a:xfrm>
            <a:custGeom>
              <a:avLst/>
              <a:gdLst>
                <a:gd name="connsiteX0" fmla="*/ 1725219 w 1782833"/>
                <a:gd name="connsiteY0" fmla="*/ 633400 h 1512062"/>
                <a:gd name="connsiteX1" fmla="*/ 1621140 w 1782833"/>
                <a:gd name="connsiteY1" fmla="*/ 261693 h 1512062"/>
                <a:gd name="connsiteX2" fmla="*/ 1383248 w 1782833"/>
                <a:gd name="connsiteY2" fmla="*/ 8932 h 1512062"/>
                <a:gd name="connsiteX3" fmla="*/ 914897 w 1782833"/>
                <a:gd name="connsiteY3" fmla="*/ 83274 h 1512062"/>
                <a:gd name="connsiteX4" fmla="*/ 528321 w 1782833"/>
                <a:gd name="connsiteY4" fmla="*/ 336035 h 1512062"/>
                <a:gd name="connsiteX5" fmla="*/ 171482 w 1782833"/>
                <a:gd name="connsiteY5" fmla="*/ 588795 h 1512062"/>
                <a:gd name="connsiteX6" fmla="*/ 497 w 1782833"/>
                <a:gd name="connsiteY6" fmla="*/ 1027410 h 1512062"/>
                <a:gd name="connsiteX7" fmla="*/ 134311 w 1782833"/>
                <a:gd name="connsiteY7" fmla="*/ 1339644 h 1512062"/>
                <a:gd name="connsiteX8" fmla="*/ 528321 w 1782833"/>
                <a:gd name="connsiteY8" fmla="*/ 1510630 h 1512062"/>
                <a:gd name="connsiteX9" fmla="*/ 1234565 w 1782833"/>
                <a:gd name="connsiteY9" fmla="*/ 1406552 h 1512062"/>
                <a:gd name="connsiteX10" fmla="*/ 1747521 w 1782833"/>
                <a:gd name="connsiteY10" fmla="*/ 1153791 h 1512062"/>
                <a:gd name="connsiteX11" fmla="*/ 1725219 w 1782833"/>
                <a:gd name="connsiteY11" fmla="*/ 633400 h 15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833" h="1512062">
                  <a:moveTo>
                    <a:pt x="1725219" y="633400"/>
                  </a:moveTo>
                  <a:cubicBezTo>
                    <a:pt x="1704156" y="484717"/>
                    <a:pt x="1678135" y="365771"/>
                    <a:pt x="1621140" y="261693"/>
                  </a:cubicBezTo>
                  <a:cubicBezTo>
                    <a:pt x="1564145" y="157615"/>
                    <a:pt x="1500955" y="38668"/>
                    <a:pt x="1383248" y="8932"/>
                  </a:cubicBezTo>
                  <a:cubicBezTo>
                    <a:pt x="1265541" y="-20804"/>
                    <a:pt x="1057385" y="28757"/>
                    <a:pt x="914897" y="83274"/>
                  </a:cubicBezTo>
                  <a:cubicBezTo>
                    <a:pt x="772409" y="137791"/>
                    <a:pt x="652223" y="251782"/>
                    <a:pt x="528321" y="336035"/>
                  </a:cubicBezTo>
                  <a:cubicBezTo>
                    <a:pt x="404419" y="420288"/>
                    <a:pt x="259453" y="473566"/>
                    <a:pt x="171482" y="588795"/>
                  </a:cubicBezTo>
                  <a:cubicBezTo>
                    <a:pt x="83511" y="704024"/>
                    <a:pt x="6692" y="902269"/>
                    <a:pt x="497" y="1027410"/>
                  </a:cubicBezTo>
                  <a:cubicBezTo>
                    <a:pt x="-5698" y="1152551"/>
                    <a:pt x="46340" y="1259107"/>
                    <a:pt x="134311" y="1339644"/>
                  </a:cubicBezTo>
                  <a:cubicBezTo>
                    <a:pt x="222282" y="1420181"/>
                    <a:pt x="344945" y="1499479"/>
                    <a:pt x="528321" y="1510630"/>
                  </a:cubicBezTo>
                  <a:cubicBezTo>
                    <a:pt x="711697" y="1521781"/>
                    <a:pt x="1031365" y="1466025"/>
                    <a:pt x="1234565" y="1406552"/>
                  </a:cubicBezTo>
                  <a:cubicBezTo>
                    <a:pt x="1437765" y="1347079"/>
                    <a:pt x="1665745" y="1285128"/>
                    <a:pt x="1747521" y="1153791"/>
                  </a:cubicBezTo>
                  <a:cubicBezTo>
                    <a:pt x="1829297" y="1022454"/>
                    <a:pt x="1746282" y="782083"/>
                    <a:pt x="1725219" y="633400"/>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ihandform 114">
              <a:extLst>
                <a:ext uri="{FF2B5EF4-FFF2-40B4-BE49-F238E27FC236}">
                  <a16:creationId xmlns:a16="http://schemas.microsoft.com/office/drawing/2014/main" id="{AB0D8082-4374-02D6-F833-030C152E2CAE}"/>
                </a:ext>
              </a:extLst>
            </p:cNvPr>
            <p:cNvSpPr/>
            <p:nvPr/>
          </p:nvSpPr>
          <p:spPr>
            <a:xfrm rot="21176864">
              <a:off x="6038163" y="4640559"/>
              <a:ext cx="1302179" cy="1118089"/>
            </a:xfrm>
            <a:custGeom>
              <a:avLst/>
              <a:gdLst>
                <a:gd name="connsiteX0" fmla="*/ 1725219 w 1782833"/>
                <a:gd name="connsiteY0" fmla="*/ 633400 h 1512062"/>
                <a:gd name="connsiteX1" fmla="*/ 1621140 w 1782833"/>
                <a:gd name="connsiteY1" fmla="*/ 261693 h 1512062"/>
                <a:gd name="connsiteX2" fmla="*/ 1383248 w 1782833"/>
                <a:gd name="connsiteY2" fmla="*/ 8932 h 1512062"/>
                <a:gd name="connsiteX3" fmla="*/ 914897 w 1782833"/>
                <a:gd name="connsiteY3" fmla="*/ 83274 h 1512062"/>
                <a:gd name="connsiteX4" fmla="*/ 528321 w 1782833"/>
                <a:gd name="connsiteY4" fmla="*/ 336035 h 1512062"/>
                <a:gd name="connsiteX5" fmla="*/ 171482 w 1782833"/>
                <a:gd name="connsiteY5" fmla="*/ 588795 h 1512062"/>
                <a:gd name="connsiteX6" fmla="*/ 497 w 1782833"/>
                <a:gd name="connsiteY6" fmla="*/ 1027410 h 1512062"/>
                <a:gd name="connsiteX7" fmla="*/ 134311 w 1782833"/>
                <a:gd name="connsiteY7" fmla="*/ 1339644 h 1512062"/>
                <a:gd name="connsiteX8" fmla="*/ 528321 w 1782833"/>
                <a:gd name="connsiteY8" fmla="*/ 1510630 h 1512062"/>
                <a:gd name="connsiteX9" fmla="*/ 1234565 w 1782833"/>
                <a:gd name="connsiteY9" fmla="*/ 1406552 h 1512062"/>
                <a:gd name="connsiteX10" fmla="*/ 1747521 w 1782833"/>
                <a:gd name="connsiteY10" fmla="*/ 1153791 h 1512062"/>
                <a:gd name="connsiteX11" fmla="*/ 1725219 w 1782833"/>
                <a:gd name="connsiteY11" fmla="*/ 633400 h 15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833" h="1512062">
                  <a:moveTo>
                    <a:pt x="1725219" y="633400"/>
                  </a:moveTo>
                  <a:cubicBezTo>
                    <a:pt x="1704156" y="484717"/>
                    <a:pt x="1678135" y="365771"/>
                    <a:pt x="1621140" y="261693"/>
                  </a:cubicBezTo>
                  <a:cubicBezTo>
                    <a:pt x="1564145" y="157615"/>
                    <a:pt x="1500955" y="38668"/>
                    <a:pt x="1383248" y="8932"/>
                  </a:cubicBezTo>
                  <a:cubicBezTo>
                    <a:pt x="1265541" y="-20804"/>
                    <a:pt x="1057385" y="28757"/>
                    <a:pt x="914897" y="83274"/>
                  </a:cubicBezTo>
                  <a:cubicBezTo>
                    <a:pt x="772409" y="137791"/>
                    <a:pt x="652223" y="251782"/>
                    <a:pt x="528321" y="336035"/>
                  </a:cubicBezTo>
                  <a:cubicBezTo>
                    <a:pt x="404419" y="420288"/>
                    <a:pt x="259453" y="473566"/>
                    <a:pt x="171482" y="588795"/>
                  </a:cubicBezTo>
                  <a:cubicBezTo>
                    <a:pt x="83511" y="704024"/>
                    <a:pt x="6692" y="902269"/>
                    <a:pt x="497" y="1027410"/>
                  </a:cubicBezTo>
                  <a:cubicBezTo>
                    <a:pt x="-5698" y="1152551"/>
                    <a:pt x="46340" y="1259107"/>
                    <a:pt x="134311" y="1339644"/>
                  </a:cubicBezTo>
                  <a:cubicBezTo>
                    <a:pt x="222282" y="1420181"/>
                    <a:pt x="344945" y="1499479"/>
                    <a:pt x="528321" y="1510630"/>
                  </a:cubicBezTo>
                  <a:cubicBezTo>
                    <a:pt x="711697" y="1521781"/>
                    <a:pt x="1031365" y="1466025"/>
                    <a:pt x="1234565" y="1406552"/>
                  </a:cubicBezTo>
                  <a:cubicBezTo>
                    <a:pt x="1437765" y="1347079"/>
                    <a:pt x="1665745" y="1285128"/>
                    <a:pt x="1747521" y="1153791"/>
                  </a:cubicBezTo>
                  <a:cubicBezTo>
                    <a:pt x="1829297" y="1022454"/>
                    <a:pt x="1746282" y="782083"/>
                    <a:pt x="1725219" y="633400"/>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ihandform 116">
              <a:extLst>
                <a:ext uri="{FF2B5EF4-FFF2-40B4-BE49-F238E27FC236}">
                  <a16:creationId xmlns:a16="http://schemas.microsoft.com/office/drawing/2014/main" id="{09A10C86-C161-E75C-6789-18A15DC86085}"/>
                </a:ext>
              </a:extLst>
            </p:cNvPr>
            <p:cNvSpPr/>
            <p:nvPr/>
          </p:nvSpPr>
          <p:spPr>
            <a:xfrm rot="21176864">
              <a:off x="6397432" y="4880444"/>
              <a:ext cx="641357" cy="591628"/>
            </a:xfrm>
            <a:custGeom>
              <a:avLst/>
              <a:gdLst>
                <a:gd name="connsiteX0" fmla="*/ 434545 w 641357"/>
                <a:gd name="connsiteY0" fmla="*/ 33134 h 591628"/>
                <a:gd name="connsiteX1" fmla="*/ 122311 w 641357"/>
                <a:gd name="connsiteY1" fmla="*/ 92607 h 591628"/>
                <a:gd name="connsiteX2" fmla="*/ 10799 w 641357"/>
                <a:gd name="connsiteY2" fmla="*/ 211553 h 591628"/>
                <a:gd name="connsiteX3" fmla="*/ 40536 w 641357"/>
                <a:gd name="connsiteY3" fmla="*/ 486617 h 591628"/>
                <a:gd name="connsiteX4" fmla="*/ 330467 w 641357"/>
                <a:gd name="connsiteY4" fmla="*/ 583260 h 591628"/>
                <a:gd name="connsiteX5" fmla="*/ 627833 w 641357"/>
                <a:gd name="connsiteY5" fmla="*/ 293329 h 591628"/>
                <a:gd name="connsiteX6" fmla="*/ 575794 w 641357"/>
                <a:gd name="connsiteY6" fmla="*/ 18265 h 591628"/>
                <a:gd name="connsiteX7" fmla="*/ 434545 w 641357"/>
                <a:gd name="connsiteY7" fmla="*/ 33134 h 5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57" h="591628">
                  <a:moveTo>
                    <a:pt x="434545" y="33134"/>
                  </a:moveTo>
                  <a:cubicBezTo>
                    <a:pt x="358964" y="45524"/>
                    <a:pt x="192935" y="62871"/>
                    <a:pt x="122311" y="92607"/>
                  </a:cubicBezTo>
                  <a:cubicBezTo>
                    <a:pt x="51687" y="122343"/>
                    <a:pt x="24428" y="145885"/>
                    <a:pt x="10799" y="211553"/>
                  </a:cubicBezTo>
                  <a:cubicBezTo>
                    <a:pt x="-2830" y="277221"/>
                    <a:pt x="-12742" y="424666"/>
                    <a:pt x="40536" y="486617"/>
                  </a:cubicBezTo>
                  <a:cubicBezTo>
                    <a:pt x="93814" y="548568"/>
                    <a:pt x="232584" y="615475"/>
                    <a:pt x="330467" y="583260"/>
                  </a:cubicBezTo>
                  <a:cubicBezTo>
                    <a:pt x="428350" y="551045"/>
                    <a:pt x="586945" y="387495"/>
                    <a:pt x="627833" y="293329"/>
                  </a:cubicBezTo>
                  <a:cubicBezTo>
                    <a:pt x="668721" y="199163"/>
                    <a:pt x="606770" y="61631"/>
                    <a:pt x="575794" y="18265"/>
                  </a:cubicBezTo>
                  <a:cubicBezTo>
                    <a:pt x="544818" y="-25101"/>
                    <a:pt x="510126" y="20744"/>
                    <a:pt x="434545" y="33134"/>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feld 117">
              <a:extLst>
                <a:ext uri="{FF2B5EF4-FFF2-40B4-BE49-F238E27FC236}">
                  <a16:creationId xmlns:a16="http://schemas.microsoft.com/office/drawing/2014/main" id="{E7A106BF-5504-526B-83D0-75EC8AFA0641}"/>
                </a:ext>
              </a:extLst>
            </p:cNvPr>
            <p:cNvSpPr txBox="1"/>
            <p:nvPr/>
          </p:nvSpPr>
          <p:spPr>
            <a:xfrm>
              <a:off x="6630071" y="4960889"/>
              <a:ext cx="282450" cy="369332"/>
            </a:xfrm>
            <a:prstGeom prst="rect">
              <a:avLst/>
            </a:prstGeom>
            <a:noFill/>
          </p:spPr>
          <p:txBody>
            <a:bodyPr wrap="none" rtlCol="0">
              <a:spAutoFit/>
            </a:bodyPr>
            <a:lstStyle/>
            <a:p>
              <a:r>
                <a:rPr lang="en-GB" dirty="0">
                  <a:solidFill>
                    <a:srgbClr val="C00000"/>
                  </a:solidFill>
                </a:rPr>
                <a:t>L</a:t>
              </a:r>
            </a:p>
          </p:txBody>
        </p:sp>
        <p:sp>
          <p:nvSpPr>
            <p:cNvPr id="63" name="Textfeld 118">
              <a:extLst>
                <a:ext uri="{FF2B5EF4-FFF2-40B4-BE49-F238E27FC236}">
                  <a16:creationId xmlns:a16="http://schemas.microsoft.com/office/drawing/2014/main" id="{2B932A50-B72E-85F5-274E-1006110B55F2}"/>
                </a:ext>
              </a:extLst>
            </p:cNvPr>
            <p:cNvSpPr txBox="1"/>
            <p:nvPr/>
          </p:nvSpPr>
          <p:spPr>
            <a:xfrm>
              <a:off x="4578078" y="4098555"/>
              <a:ext cx="328936" cy="369332"/>
            </a:xfrm>
            <a:prstGeom prst="rect">
              <a:avLst/>
            </a:prstGeom>
            <a:noFill/>
          </p:spPr>
          <p:txBody>
            <a:bodyPr wrap="none" rtlCol="0">
              <a:spAutoFit/>
            </a:bodyPr>
            <a:lstStyle/>
            <a:p>
              <a:r>
                <a:rPr lang="en-GB" dirty="0">
                  <a:solidFill>
                    <a:srgbClr val="C00000"/>
                  </a:solidFill>
                </a:rPr>
                <a:t>H</a:t>
              </a:r>
            </a:p>
          </p:txBody>
        </p:sp>
      </p:grpSp>
      <p:sp>
        <p:nvSpPr>
          <p:cNvPr id="69" name="Textfeld 120">
            <a:extLst>
              <a:ext uri="{FF2B5EF4-FFF2-40B4-BE49-F238E27FC236}">
                <a16:creationId xmlns:a16="http://schemas.microsoft.com/office/drawing/2014/main" id="{36471088-7D68-3DBA-CC21-5CDDDFAB3960}"/>
              </a:ext>
            </a:extLst>
          </p:cNvPr>
          <p:cNvSpPr txBox="1"/>
          <p:nvPr/>
        </p:nvSpPr>
        <p:spPr>
          <a:xfrm>
            <a:off x="2231952" y="3165360"/>
            <a:ext cx="1790907" cy="307777"/>
          </a:xfrm>
          <a:prstGeom prst="rect">
            <a:avLst/>
          </a:prstGeom>
          <a:noFill/>
          <a:ln w="28575">
            <a:solidFill>
              <a:srgbClr val="00B0F0"/>
            </a:solidFill>
            <a:prstDash val="dash"/>
          </a:ln>
        </p:spPr>
        <p:txBody>
          <a:bodyPr wrap="square" rtlCol="0">
            <a:spAutoFit/>
          </a:bodyPr>
          <a:lstStyle/>
          <a:p>
            <a:r>
              <a:rPr lang="en-GB" sz="1400" dirty="0">
                <a:solidFill>
                  <a:srgbClr val="00B0F0"/>
                </a:solidFill>
                <a:latin typeface="Avenir" panose="02000503020000020003" pitchFamily="2" charset="0"/>
                <a:cs typeface="Arial" panose="020B0604020202020204" pitchFamily="34" charset="0"/>
              </a:rPr>
              <a:t>model with nudging</a:t>
            </a:r>
          </a:p>
        </p:txBody>
      </p:sp>
      <p:sp>
        <p:nvSpPr>
          <p:cNvPr id="70" name="Textfeld 121">
            <a:extLst>
              <a:ext uri="{FF2B5EF4-FFF2-40B4-BE49-F238E27FC236}">
                <a16:creationId xmlns:a16="http://schemas.microsoft.com/office/drawing/2014/main" id="{E73A062F-AF2C-39BA-F47B-CB183B073DB1}"/>
              </a:ext>
            </a:extLst>
          </p:cNvPr>
          <p:cNvSpPr txBox="1"/>
          <p:nvPr/>
        </p:nvSpPr>
        <p:spPr>
          <a:xfrm>
            <a:off x="2044344" y="574632"/>
            <a:ext cx="1790907" cy="307777"/>
          </a:xfrm>
          <a:prstGeom prst="rect">
            <a:avLst/>
          </a:prstGeom>
          <a:noFill/>
          <a:ln w="28575">
            <a:solidFill>
              <a:srgbClr val="C00000"/>
            </a:solidFill>
            <a:prstDash val="dash"/>
          </a:ln>
        </p:spPr>
        <p:txBody>
          <a:bodyPr wrap="square" rtlCol="0">
            <a:spAutoFit/>
          </a:bodyPr>
          <a:lstStyle/>
          <a:p>
            <a:r>
              <a:rPr lang="en-GB" sz="1400" dirty="0">
                <a:solidFill>
                  <a:srgbClr val="C00000"/>
                </a:solidFill>
                <a:latin typeface="Avenir" panose="02000503020000020003" pitchFamily="2" charset="0"/>
                <a:cs typeface="Arial" panose="020B0604020202020204" pitchFamily="34" charset="0"/>
              </a:rPr>
              <a:t>model w/o nudging</a:t>
            </a:r>
          </a:p>
        </p:txBody>
      </p:sp>
      <p:sp>
        <p:nvSpPr>
          <p:cNvPr id="71" name="Freihandform 125">
            <a:extLst>
              <a:ext uri="{FF2B5EF4-FFF2-40B4-BE49-F238E27FC236}">
                <a16:creationId xmlns:a16="http://schemas.microsoft.com/office/drawing/2014/main" id="{D8F3D0A9-B220-C3D6-429E-EC093D7F07E2}"/>
              </a:ext>
            </a:extLst>
          </p:cNvPr>
          <p:cNvSpPr/>
          <p:nvPr/>
        </p:nvSpPr>
        <p:spPr>
          <a:xfrm>
            <a:off x="8041094" y="582533"/>
            <a:ext cx="856393" cy="735324"/>
          </a:xfrm>
          <a:custGeom>
            <a:avLst/>
            <a:gdLst>
              <a:gd name="connsiteX0" fmla="*/ 1725219 w 1782833"/>
              <a:gd name="connsiteY0" fmla="*/ 633400 h 1512062"/>
              <a:gd name="connsiteX1" fmla="*/ 1621140 w 1782833"/>
              <a:gd name="connsiteY1" fmla="*/ 261693 h 1512062"/>
              <a:gd name="connsiteX2" fmla="*/ 1383248 w 1782833"/>
              <a:gd name="connsiteY2" fmla="*/ 8932 h 1512062"/>
              <a:gd name="connsiteX3" fmla="*/ 914897 w 1782833"/>
              <a:gd name="connsiteY3" fmla="*/ 83274 h 1512062"/>
              <a:gd name="connsiteX4" fmla="*/ 528321 w 1782833"/>
              <a:gd name="connsiteY4" fmla="*/ 336035 h 1512062"/>
              <a:gd name="connsiteX5" fmla="*/ 171482 w 1782833"/>
              <a:gd name="connsiteY5" fmla="*/ 588795 h 1512062"/>
              <a:gd name="connsiteX6" fmla="*/ 497 w 1782833"/>
              <a:gd name="connsiteY6" fmla="*/ 1027410 h 1512062"/>
              <a:gd name="connsiteX7" fmla="*/ 134311 w 1782833"/>
              <a:gd name="connsiteY7" fmla="*/ 1339644 h 1512062"/>
              <a:gd name="connsiteX8" fmla="*/ 528321 w 1782833"/>
              <a:gd name="connsiteY8" fmla="*/ 1510630 h 1512062"/>
              <a:gd name="connsiteX9" fmla="*/ 1234565 w 1782833"/>
              <a:gd name="connsiteY9" fmla="*/ 1406552 h 1512062"/>
              <a:gd name="connsiteX10" fmla="*/ 1747521 w 1782833"/>
              <a:gd name="connsiteY10" fmla="*/ 1153791 h 1512062"/>
              <a:gd name="connsiteX11" fmla="*/ 1725219 w 1782833"/>
              <a:gd name="connsiteY11" fmla="*/ 633400 h 15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833" h="1512062">
                <a:moveTo>
                  <a:pt x="1725219" y="633400"/>
                </a:moveTo>
                <a:cubicBezTo>
                  <a:pt x="1704156" y="484717"/>
                  <a:pt x="1678135" y="365771"/>
                  <a:pt x="1621140" y="261693"/>
                </a:cubicBezTo>
                <a:cubicBezTo>
                  <a:pt x="1564145" y="157615"/>
                  <a:pt x="1500955" y="38668"/>
                  <a:pt x="1383248" y="8932"/>
                </a:cubicBezTo>
                <a:cubicBezTo>
                  <a:pt x="1265541" y="-20804"/>
                  <a:pt x="1057385" y="28757"/>
                  <a:pt x="914897" y="83274"/>
                </a:cubicBezTo>
                <a:cubicBezTo>
                  <a:pt x="772409" y="137791"/>
                  <a:pt x="652223" y="251782"/>
                  <a:pt x="528321" y="336035"/>
                </a:cubicBezTo>
                <a:cubicBezTo>
                  <a:pt x="404419" y="420288"/>
                  <a:pt x="259453" y="473566"/>
                  <a:pt x="171482" y="588795"/>
                </a:cubicBezTo>
                <a:cubicBezTo>
                  <a:pt x="83511" y="704024"/>
                  <a:pt x="6692" y="902269"/>
                  <a:pt x="497" y="1027410"/>
                </a:cubicBezTo>
                <a:cubicBezTo>
                  <a:pt x="-5698" y="1152551"/>
                  <a:pt x="46340" y="1259107"/>
                  <a:pt x="134311" y="1339644"/>
                </a:cubicBezTo>
                <a:cubicBezTo>
                  <a:pt x="222282" y="1420181"/>
                  <a:pt x="344945" y="1499479"/>
                  <a:pt x="528321" y="1510630"/>
                </a:cubicBezTo>
                <a:cubicBezTo>
                  <a:pt x="711697" y="1521781"/>
                  <a:pt x="1031365" y="1466025"/>
                  <a:pt x="1234565" y="1406552"/>
                </a:cubicBezTo>
                <a:cubicBezTo>
                  <a:pt x="1437765" y="1347079"/>
                  <a:pt x="1665745" y="1285128"/>
                  <a:pt x="1747521" y="1153791"/>
                </a:cubicBezTo>
                <a:cubicBezTo>
                  <a:pt x="1829297" y="1022454"/>
                  <a:pt x="1746282" y="782083"/>
                  <a:pt x="1725219" y="633400"/>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ihandform 126">
            <a:extLst>
              <a:ext uri="{FF2B5EF4-FFF2-40B4-BE49-F238E27FC236}">
                <a16:creationId xmlns:a16="http://schemas.microsoft.com/office/drawing/2014/main" id="{CE96DE26-F0E1-D137-414A-EBEAE7C30095}"/>
              </a:ext>
            </a:extLst>
          </p:cNvPr>
          <p:cNvSpPr/>
          <p:nvPr/>
        </p:nvSpPr>
        <p:spPr>
          <a:xfrm>
            <a:off x="8277371" y="740296"/>
            <a:ext cx="421796" cy="389091"/>
          </a:xfrm>
          <a:custGeom>
            <a:avLst/>
            <a:gdLst>
              <a:gd name="connsiteX0" fmla="*/ 434545 w 641357"/>
              <a:gd name="connsiteY0" fmla="*/ 33134 h 591628"/>
              <a:gd name="connsiteX1" fmla="*/ 122311 w 641357"/>
              <a:gd name="connsiteY1" fmla="*/ 92607 h 591628"/>
              <a:gd name="connsiteX2" fmla="*/ 10799 w 641357"/>
              <a:gd name="connsiteY2" fmla="*/ 211553 h 591628"/>
              <a:gd name="connsiteX3" fmla="*/ 40536 w 641357"/>
              <a:gd name="connsiteY3" fmla="*/ 486617 h 591628"/>
              <a:gd name="connsiteX4" fmla="*/ 330467 w 641357"/>
              <a:gd name="connsiteY4" fmla="*/ 583260 h 591628"/>
              <a:gd name="connsiteX5" fmla="*/ 627833 w 641357"/>
              <a:gd name="connsiteY5" fmla="*/ 293329 h 591628"/>
              <a:gd name="connsiteX6" fmla="*/ 575794 w 641357"/>
              <a:gd name="connsiteY6" fmla="*/ 18265 h 591628"/>
              <a:gd name="connsiteX7" fmla="*/ 434545 w 641357"/>
              <a:gd name="connsiteY7" fmla="*/ 33134 h 5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57" h="591628">
                <a:moveTo>
                  <a:pt x="434545" y="33134"/>
                </a:moveTo>
                <a:cubicBezTo>
                  <a:pt x="358964" y="45524"/>
                  <a:pt x="192935" y="62871"/>
                  <a:pt x="122311" y="92607"/>
                </a:cubicBezTo>
                <a:cubicBezTo>
                  <a:pt x="51687" y="122343"/>
                  <a:pt x="24428" y="145885"/>
                  <a:pt x="10799" y="211553"/>
                </a:cubicBezTo>
                <a:cubicBezTo>
                  <a:pt x="-2830" y="277221"/>
                  <a:pt x="-12742" y="424666"/>
                  <a:pt x="40536" y="486617"/>
                </a:cubicBezTo>
                <a:cubicBezTo>
                  <a:pt x="93814" y="548568"/>
                  <a:pt x="232584" y="615475"/>
                  <a:pt x="330467" y="583260"/>
                </a:cubicBezTo>
                <a:cubicBezTo>
                  <a:pt x="428350" y="551045"/>
                  <a:pt x="586945" y="387495"/>
                  <a:pt x="627833" y="293329"/>
                </a:cubicBezTo>
                <a:cubicBezTo>
                  <a:pt x="668721" y="199163"/>
                  <a:pt x="606770" y="61631"/>
                  <a:pt x="575794" y="18265"/>
                </a:cubicBezTo>
                <a:cubicBezTo>
                  <a:pt x="544818" y="-25101"/>
                  <a:pt x="510126" y="20744"/>
                  <a:pt x="434545" y="33134"/>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feld 127">
            <a:extLst>
              <a:ext uri="{FF2B5EF4-FFF2-40B4-BE49-F238E27FC236}">
                <a16:creationId xmlns:a16="http://schemas.microsoft.com/office/drawing/2014/main" id="{9E559955-CCD2-31AA-8247-AB503404F1E6}"/>
              </a:ext>
            </a:extLst>
          </p:cNvPr>
          <p:cNvSpPr txBox="1"/>
          <p:nvPr/>
        </p:nvSpPr>
        <p:spPr>
          <a:xfrm>
            <a:off x="8389230" y="812733"/>
            <a:ext cx="185756" cy="242895"/>
          </a:xfrm>
          <a:prstGeom prst="rect">
            <a:avLst/>
          </a:prstGeom>
          <a:noFill/>
        </p:spPr>
        <p:txBody>
          <a:bodyPr wrap="none" rtlCol="0">
            <a:spAutoFit/>
          </a:bodyPr>
          <a:lstStyle/>
          <a:p>
            <a:r>
              <a:rPr lang="en-GB">
                <a:solidFill>
                  <a:srgbClr val="C00000"/>
                </a:solidFill>
              </a:rPr>
              <a:t>L</a:t>
            </a:r>
          </a:p>
        </p:txBody>
      </p:sp>
      <p:sp>
        <p:nvSpPr>
          <p:cNvPr id="74" name="Freihandform 128">
            <a:extLst>
              <a:ext uri="{FF2B5EF4-FFF2-40B4-BE49-F238E27FC236}">
                <a16:creationId xmlns:a16="http://schemas.microsoft.com/office/drawing/2014/main" id="{FF39BB35-6785-2E4A-BE1B-6081707FDDA0}"/>
              </a:ext>
            </a:extLst>
          </p:cNvPr>
          <p:cNvSpPr/>
          <p:nvPr/>
        </p:nvSpPr>
        <p:spPr>
          <a:xfrm>
            <a:off x="7777826" y="534968"/>
            <a:ext cx="1336962" cy="1105754"/>
          </a:xfrm>
          <a:custGeom>
            <a:avLst/>
            <a:gdLst>
              <a:gd name="connsiteX0" fmla="*/ 233840 w 2032903"/>
              <a:gd name="connsiteY0" fmla="*/ 0 h 1681343"/>
              <a:gd name="connsiteX1" fmla="*/ 70288 w 2032903"/>
              <a:gd name="connsiteY1" fmla="*/ 520390 h 1681343"/>
              <a:gd name="connsiteX2" fmla="*/ 3381 w 2032903"/>
              <a:gd name="connsiteY2" fmla="*/ 1055648 h 1681343"/>
              <a:gd name="connsiteX3" fmla="*/ 166932 w 2032903"/>
              <a:gd name="connsiteY3" fmla="*/ 1531434 h 1681343"/>
              <a:gd name="connsiteX4" fmla="*/ 627849 w 2032903"/>
              <a:gd name="connsiteY4" fmla="*/ 1680117 h 1681343"/>
              <a:gd name="connsiteX5" fmla="*/ 1177976 w 2032903"/>
              <a:gd name="connsiteY5" fmla="*/ 1590907 h 1681343"/>
              <a:gd name="connsiteX6" fmla="*/ 1690932 w 2032903"/>
              <a:gd name="connsiteY6" fmla="*/ 1397619 h 1681343"/>
              <a:gd name="connsiteX7" fmla="*/ 1943693 w 2032903"/>
              <a:gd name="connsiteY7" fmla="*/ 1315844 h 1681343"/>
              <a:gd name="connsiteX8" fmla="*/ 2032903 w 2032903"/>
              <a:gd name="connsiteY8" fmla="*/ 1174595 h 168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903" h="1681343">
                <a:moveTo>
                  <a:pt x="233840" y="0"/>
                </a:moveTo>
                <a:cubicBezTo>
                  <a:pt x="171269" y="172224"/>
                  <a:pt x="108698" y="344449"/>
                  <a:pt x="70288" y="520390"/>
                </a:cubicBezTo>
                <a:cubicBezTo>
                  <a:pt x="31878" y="696331"/>
                  <a:pt x="-12726" y="887141"/>
                  <a:pt x="3381" y="1055648"/>
                </a:cubicBezTo>
                <a:cubicBezTo>
                  <a:pt x="19488" y="1224155"/>
                  <a:pt x="62854" y="1427356"/>
                  <a:pt x="166932" y="1531434"/>
                </a:cubicBezTo>
                <a:cubicBezTo>
                  <a:pt x="271010" y="1635512"/>
                  <a:pt x="459342" y="1670205"/>
                  <a:pt x="627849" y="1680117"/>
                </a:cubicBezTo>
                <a:cubicBezTo>
                  <a:pt x="796356" y="1690029"/>
                  <a:pt x="1000796" y="1637990"/>
                  <a:pt x="1177976" y="1590907"/>
                </a:cubicBezTo>
                <a:cubicBezTo>
                  <a:pt x="1355156" y="1543824"/>
                  <a:pt x="1563313" y="1443463"/>
                  <a:pt x="1690932" y="1397619"/>
                </a:cubicBezTo>
                <a:cubicBezTo>
                  <a:pt x="1818552" y="1351775"/>
                  <a:pt x="1886698" y="1353015"/>
                  <a:pt x="1943693" y="1315844"/>
                </a:cubicBezTo>
                <a:cubicBezTo>
                  <a:pt x="2000688" y="1278673"/>
                  <a:pt x="2016795" y="1226634"/>
                  <a:pt x="2032903" y="1174595"/>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ihandform 129">
            <a:extLst>
              <a:ext uri="{FF2B5EF4-FFF2-40B4-BE49-F238E27FC236}">
                <a16:creationId xmlns:a16="http://schemas.microsoft.com/office/drawing/2014/main" id="{E3412915-769D-4243-A59D-F33BE3AD7D91}"/>
              </a:ext>
            </a:extLst>
          </p:cNvPr>
          <p:cNvSpPr/>
          <p:nvPr/>
        </p:nvSpPr>
        <p:spPr>
          <a:xfrm>
            <a:off x="7414732" y="539857"/>
            <a:ext cx="1700056" cy="1540082"/>
          </a:xfrm>
          <a:custGeom>
            <a:avLst/>
            <a:gdLst>
              <a:gd name="connsiteX0" fmla="*/ 20222 w 2585002"/>
              <a:gd name="connsiteY0" fmla="*/ 0 h 2341756"/>
              <a:gd name="connsiteX1" fmla="*/ 57392 w 2585002"/>
              <a:gd name="connsiteY1" fmla="*/ 319668 h 2341756"/>
              <a:gd name="connsiteX2" fmla="*/ 64826 w 2585002"/>
              <a:gd name="connsiteY2" fmla="*/ 765717 h 2341756"/>
              <a:gd name="connsiteX3" fmla="*/ 5353 w 2585002"/>
              <a:gd name="connsiteY3" fmla="*/ 1226634 h 2341756"/>
              <a:gd name="connsiteX4" fmla="*/ 220944 w 2585002"/>
              <a:gd name="connsiteY4" fmla="*/ 1590907 h 2341756"/>
              <a:gd name="connsiteX5" fmla="*/ 525744 w 2585002"/>
              <a:gd name="connsiteY5" fmla="*/ 1828800 h 2341756"/>
              <a:gd name="connsiteX6" fmla="*/ 971792 w 2585002"/>
              <a:gd name="connsiteY6" fmla="*/ 2088995 h 2341756"/>
              <a:gd name="connsiteX7" fmla="*/ 1455012 w 2585002"/>
              <a:gd name="connsiteY7" fmla="*/ 2193073 h 2341756"/>
              <a:gd name="connsiteX8" fmla="*/ 1923363 w 2585002"/>
              <a:gd name="connsiteY8" fmla="*/ 2326888 h 2341756"/>
              <a:gd name="connsiteX9" fmla="*/ 2414017 w 2585002"/>
              <a:gd name="connsiteY9" fmla="*/ 2274849 h 2341756"/>
              <a:gd name="connsiteX10" fmla="*/ 2585002 w 2585002"/>
              <a:gd name="connsiteY10" fmla="*/ 2341756 h 234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5002" h="2341756">
                <a:moveTo>
                  <a:pt x="20222" y="0"/>
                </a:moveTo>
                <a:cubicBezTo>
                  <a:pt x="35090" y="96024"/>
                  <a:pt x="49958" y="192049"/>
                  <a:pt x="57392" y="319668"/>
                </a:cubicBezTo>
                <a:cubicBezTo>
                  <a:pt x="64826" y="447287"/>
                  <a:pt x="73499" y="614556"/>
                  <a:pt x="64826" y="765717"/>
                </a:cubicBezTo>
                <a:cubicBezTo>
                  <a:pt x="56153" y="916878"/>
                  <a:pt x="-20667" y="1089102"/>
                  <a:pt x="5353" y="1226634"/>
                </a:cubicBezTo>
                <a:cubicBezTo>
                  <a:pt x="31373" y="1364166"/>
                  <a:pt x="134212" y="1490546"/>
                  <a:pt x="220944" y="1590907"/>
                </a:cubicBezTo>
                <a:cubicBezTo>
                  <a:pt x="307676" y="1691268"/>
                  <a:pt x="400603" y="1745785"/>
                  <a:pt x="525744" y="1828800"/>
                </a:cubicBezTo>
                <a:cubicBezTo>
                  <a:pt x="650885" y="1911815"/>
                  <a:pt x="816914" y="2028283"/>
                  <a:pt x="971792" y="2088995"/>
                </a:cubicBezTo>
                <a:cubicBezTo>
                  <a:pt x="1126670" y="2149707"/>
                  <a:pt x="1296417" y="2153424"/>
                  <a:pt x="1455012" y="2193073"/>
                </a:cubicBezTo>
                <a:cubicBezTo>
                  <a:pt x="1613607" y="2232722"/>
                  <a:pt x="1763529" y="2313259"/>
                  <a:pt x="1923363" y="2326888"/>
                </a:cubicBezTo>
                <a:cubicBezTo>
                  <a:pt x="2083197" y="2340517"/>
                  <a:pt x="2303744" y="2272371"/>
                  <a:pt x="2414017" y="2274849"/>
                </a:cubicBezTo>
                <a:cubicBezTo>
                  <a:pt x="2524290" y="2277327"/>
                  <a:pt x="2554646" y="2309541"/>
                  <a:pt x="2585002" y="2341756"/>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ihandform 130">
            <a:extLst>
              <a:ext uri="{FF2B5EF4-FFF2-40B4-BE49-F238E27FC236}">
                <a16:creationId xmlns:a16="http://schemas.microsoft.com/office/drawing/2014/main" id="{F32FC47C-2B04-8E38-11D3-66C9B703AFE2}"/>
              </a:ext>
            </a:extLst>
          </p:cNvPr>
          <p:cNvSpPr/>
          <p:nvPr/>
        </p:nvSpPr>
        <p:spPr>
          <a:xfrm>
            <a:off x="7041788" y="1600803"/>
            <a:ext cx="684481" cy="630700"/>
          </a:xfrm>
          <a:custGeom>
            <a:avLst/>
            <a:gdLst>
              <a:gd name="connsiteX0" fmla="*/ 0 w 1040781"/>
              <a:gd name="connsiteY0" fmla="*/ 0 h 959004"/>
              <a:gd name="connsiteX1" fmla="*/ 185854 w 1040781"/>
              <a:gd name="connsiteY1" fmla="*/ 156117 h 959004"/>
              <a:gd name="connsiteX2" fmla="*/ 431181 w 1040781"/>
              <a:gd name="connsiteY2" fmla="*/ 431180 h 959004"/>
              <a:gd name="connsiteX3" fmla="*/ 512956 w 1040781"/>
              <a:gd name="connsiteY3" fmla="*/ 661639 h 959004"/>
              <a:gd name="connsiteX4" fmla="*/ 765717 w 1040781"/>
              <a:gd name="connsiteY4" fmla="*/ 869795 h 959004"/>
              <a:gd name="connsiteX5" fmla="*/ 1040781 w 1040781"/>
              <a:gd name="connsiteY5" fmla="*/ 959004 h 9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781" h="959004">
                <a:moveTo>
                  <a:pt x="0" y="0"/>
                </a:moveTo>
                <a:cubicBezTo>
                  <a:pt x="56995" y="42127"/>
                  <a:pt x="113991" y="84254"/>
                  <a:pt x="185854" y="156117"/>
                </a:cubicBezTo>
                <a:cubicBezTo>
                  <a:pt x="257717" y="227980"/>
                  <a:pt x="376664" y="346926"/>
                  <a:pt x="431181" y="431180"/>
                </a:cubicBezTo>
                <a:cubicBezTo>
                  <a:pt x="485698" y="515434"/>
                  <a:pt x="457200" y="588537"/>
                  <a:pt x="512956" y="661639"/>
                </a:cubicBezTo>
                <a:cubicBezTo>
                  <a:pt x="568712" y="734741"/>
                  <a:pt x="677746" y="820234"/>
                  <a:pt x="765717" y="869795"/>
                </a:cubicBezTo>
                <a:cubicBezTo>
                  <a:pt x="853688" y="919356"/>
                  <a:pt x="947234" y="939180"/>
                  <a:pt x="1040781" y="959004"/>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id="{AD49202D-49B3-68EA-1310-AB7297E206BB}"/>
              </a:ext>
            </a:extLst>
          </p:cNvPr>
          <p:cNvGrpSpPr/>
          <p:nvPr/>
        </p:nvGrpSpPr>
        <p:grpSpPr>
          <a:xfrm>
            <a:off x="1358688" y="1366805"/>
            <a:ext cx="2069287" cy="1698654"/>
            <a:chOff x="4438055" y="3842042"/>
            <a:chExt cx="3146433" cy="2582870"/>
          </a:xfrm>
        </p:grpSpPr>
        <p:sp>
          <p:nvSpPr>
            <p:cNvPr id="79" name="Rechteck 78">
              <a:extLst>
                <a:ext uri="{FF2B5EF4-FFF2-40B4-BE49-F238E27FC236}">
                  <a16:creationId xmlns:a16="http://schemas.microsoft.com/office/drawing/2014/main" id="{DCBBFD66-D6DF-C006-D321-4990FC3CE8CF}"/>
                </a:ext>
              </a:extLst>
            </p:cNvPr>
            <p:cNvSpPr/>
            <p:nvPr/>
          </p:nvSpPr>
          <p:spPr>
            <a:xfrm>
              <a:off x="4438055" y="3846098"/>
              <a:ext cx="3143892" cy="2578814"/>
            </a:xfrm>
            <a:prstGeom prst="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feld 79">
              <a:extLst>
                <a:ext uri="{FF2B5EF4-FFF2-40B4-BE49-F238E27FC236}">
                  <a16:creationId xmlns:a16="http://schemas.microsoft.com/office/drawing/2014/main" id="{4192074F-5762-31D1-F11C-0EC240E439F7}"/>
                </a:ext>
              </a:extLst>
            </p:cNvPr>
            <p:cNvSpPr txBox="1"/>
            <p:nvPr/>
          </p:nvSpPr>
          <p:spPr>
            <a:xfrm>
              <a:off x="5818805" y="5366935"/>
              <a:ext cx="282450" cy="369332"/>
            </a:xfrm>
            <a:prstGeom prst="rect">
              <a:avLst/>
            </a:prstGeom>
            <a:noFill/>
          </p:spPr>
          <p:txBody>
            <a:bodyPr wrap="none" rtlCol="0">
              <a:spAutoFit/>
            </a:bodyPr>
            <a:lstStyle/>
            <a:p>
              <a:r>
                <a:rPr lang="en-GB"/>
                <a:t>L</a:t>
              </a:r>
            </a:p>
          </p:txBody>
        </p:sp>
        <p:grpSp>
          <p:nvGrpSpPr>
            <p:cNvPr id="81" name="Gruppieren 101">
              <a:extLst>
                <a:ext uri="{FF2B5EF4-FFF2-40B4-BE49-F238E27FC236}">
                  <a16:creationId xmlns:a16="http://schemas.microsoft.com/office/drawing/2014/main" id="{80CB0D98-696F-0717-5AC2-DB614FB3ED37}"/>
                </a:ext>
              </a:extLst>
            </p:cNvPr>
            <p:cNvGrpSpPr/>
            <p:nvPr/>
          </p:nvGrpSpPr>
          <p:grpSpPr>
            <a:xfrm>
              <a:off x="4447019" y="4011798"/>
              <a:ext cx="3129776" cy="2413114"/>
              <a:chOff x="4452794" y="4058786"/>
              <a:chExt cx="3129776" cy="2413114"/>
            </a:xfrm>
          </p:grpSpPr>
          <p:sp>
            <p:nvSpPr>
              <p:cNvPr id="90" name="Freihandform 81">
                <a:extLst>
                  <a:ext uri="{FF2B5EF4-FFF2-40B4-BE49-F238E27FC236}">
                    <a16:creationId xmlns:a16="http://schemas.microsoft.com/office/drawing/2014/main" id="{BFF27A26-3E3C-AC07-43E3-42AAA2D0B9AD}"/>
                  </a:ext>
                </a:extLst>
              </p:cNvPr>
              <p:cNvSpPr/>
              <p:nvPr/>
            </p:nvSpPr>
            <p:spPr>
              <a:xfrm>
                <a:off x="5307721" y="5130945"/>
                <a:ext cx="1066071" cy="950835"/>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ihandform 82">
                <a:extLst>
                  <a:ext uri="{FF2B5EF4-FFF2-40B4-BE49-F238E27FC236}">
                    <a16:creationId xmlns:a16="http://schemas.microsoft.com/office/drawing/2014/main" id="{62874CED-79B7-21E7-D6D7-BFCDD3952FBF}"/>
                  </a:ext>
                </a:extLst>
              </p:cNvPr>
              <p:cNvSpPr/>
              <p:nvPr/>
            </p:nvSpPr>
            <p:spPr>
              <a:xfrm>
                <a:off x="5586294" y="5355336"/>
                <a:ext cx="650696" cy="470417"/>
              </a:xfrm>
              <a:custGeom>
                <a:avLst/>
                <a:gdLst>
                  <a:gd name="connsiteX0" fmla="*/ 670373 w 867718"/>
                  <a:gd name="connsiteY0" fmla="*/ 2167 h 645779"/>
                  <a:gd name="connsiteX1" fmla="*/ 388537 w 867718"/>
                  <a:gd name="connsiteY1" fmla="*/ 46008 h 645779"/>
                  <a:gd name="connsiteX2" fmla="*/ 144279 w 867718"/>
                  <a:gd name="connsiteY2" fmla="*/ 271477 h 645779"/>
                  <a:gd name="connsiteX3" fmla="*/ 230 w 867718"/>
                  <a:gd name="connsiteY3" fmla="*/ 503208 h 645779"/>
                  <a:gd name="connsiteX4" fmla="*/ 175594 w 867718"/>
                  <a:gd name="connsiteY4" fmla="*/ 634732 h 645779"/>
                  <a:gd name="connsiteX5" fmla="*/ 545112 w 867718"/>
                  <a:gd name="connsiteY5" fmla="*/ 628469 h 645779"/>
                  <a:gd name="connsiteX6" fmla="*/ 814422 w 867718"/>
                  <a:gd name="connsiteY6" fmla="*/ 547050 h 645779"/>
                  <a:gd name="connsiteX7" fmla="*/ 864526 w 867718"/>
                  <a:gd name="connsiteY7" fmla="*/ 296529 h 645779"/>
                  <a:gd name="connsiteX8" fmla="*/ 764318 w 867718"/>
                  <a:gd name="connsiteY8" fmla="*/ 83586 h 645779"/>
                  <a:gd name="connsiteX9" fmla="*/ 670373 w 867718"/>
                  <a:gd name="connsiteY9" fmla="*/ 2167 h 6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18" h="645779">
                    <a:moveTo>
                      <a:pt x="670373" y="2167"/>
                    </a:moveTo>
                    <a:cubicBezTo>
                      <a:pt x="607743" y="-4096"/>
                      <a:pt x="476219" y="1123"/>
                      <a:pt x="388537" y="46008"/>
                    </a:cubicBezTo>
                    <a:cubicBezTo>
                      <a:pt x="300855" y="90893"/>
                      <a:pt x="208997" y="195277"/>
                      <a:pt x="144279" y="271477"/>
                    </a:cubicBezTo>
                    <a:cubicBezTo>
                      <a:pt x="79561" y="347677"/>
                      <a:pt x="-4989" y="442665"/>
                      <a:pt x="230" y="503208"/>
                    </a:cubicBezTo>
                    <a:cubicBezTo>
                      <a:pt x="5449" y="563751"/>
                      <a:pt x="84780" y="613855"/>
                      <a:pt x="175594" y="634732"/>
                    </a:cubicBezTo>
                    <a:cubicBezTo>
                      <a:pt x="266408" y="655609"/>
                      <a:pt x="438641" y="643083"/>
                      <a:pt x="545112" y="628469"/>
                    </a:cubicBezTo>
                    <a:cubicBezTo>
                      <a:pt x="651583" y="613855"/>
                      <a:pt x="761186" y="602373"/>
                      <a:pt x="814422" y="547050"/>
                    </a:cubicBezTo>
                    <a:cubicBezTo>
                      <a:pt x="867658" y="491727"/>
                      <a:pt x="872877" y="373773"/>
                      <a:pt x="864526" y="296529"/>
                    </a:cubicBezTo>
                    <a:cubicBezTo>
                      <a:pt x="856175" y="219285"/>
                      <a:pt x="800852" y="130559"/>
                      <a:pt x="764318" y="83586"/>
                    </a:cubicBezTo>
                    <a:cubicBezTo>
                      <a:pt x="727784" y="36613"/>
                      <a:pt x="733003" y="8430"/>
                      <a:pt x="670373" y="2167"/>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ihandform 86">
                <a:extLst>
                  <a:ext uri="{FF2B5EF4-FFF2-40B4-BE49-F238E27FC236}">
                    <a16:creationId xmlns:a16="http://schemas.microsoft.com/office/drawing/2014/main" id="{D140EA54-AD4E-CDC5-825C-7BEB990D4635}"/>
                  </a:ext>
                </a:extLst>
              </p:cNvPr>
              <p:cNvSpPr/>
              <p:nvPr/>
            </p:nvSpPr>
            <p:spPr>
              <a:xfrm>
                <a:off x="5070657" y="4914977"/>
                <a:ext cx="1805669" cy="1297795"/>
              </a:xfrm>
              <a:custGeom>
                <a:avLst/>
                <a:gdLst>
                  <a:gd name="connsiteX0" fmla="*/ 795783 w 1715803"/>
                  <a:gd name="connsiteY0" fmla="*/ 22979 h 1248745"/>
                  <a:gd name="connsiteX1" fmla="*/ 505851 w 1715803"/>
                  <a:gd name="connsiteY1" fmla="*/ 89886 h 1248745"/>
                  <a:gd name="connsiteX2" fmla="*/ 349734 w 1715803"/>
                  <a:gd name="connsiteY2" fmla="*/ 246003 h 1248745"/>
                  <a:gd name="connsiteX3" fmla="*/ 171315 w 1715803"/>
                  <a:gd name="connsiteY3" fmla="*/ 550803 h 1248745"/>
                  <a:gd name="connsiteX4" fmla="*/ 329 w 1715803"/>
                  <a:gd name="connsiteY4" fmla="*/ 907642 h 1248745"/>
                  <a:gd name="connsiteX5" fmla="*/ 215920 w 1715803"/>
                  <a:gd name="connsiteY5" fmla="*/ 1138101 h 1248745"/>
                  <a:gd name="connsiteX6" fmla="*/ 572759 w 1715803"/>
                  <a:gd name="connsiteY6" fmla="*/ 1234745 h 1248745"/>
                  <a:gd name="connsiteX7" fmla="*/ 1085715 w 1715803"/>
                  <a:gd name="connsiteY7" fmla="*/ 1234745 h 1248745"/>
                  <a:gd name="connsiteX8" fmla="*/ 1390515 w 1715803"/>
                  <a:gd name="connsiteY8" fmla="*/ 1108364 h 1248745"/>
                  <a:gd name="connsiteX9" fmla="*/ 1591237 w 1715803"/>
                  <a:gd name="connsiteY9" fmla="*/ 870471 h 1248745"/>
                  <a:gd name="connsiteX10" fmla="*/ 1710183 w 1715803"/>
                  <a:gd name="connsiteY10" fmla="*/ 431857 h 1248745"/>
                  <a:gd name="connsiteX11" fmla="*/ 1412817 w 1715803"/>
                  <a:gd name="connsiteY11" fmla="*/ 246003 h 1248745"/>
                  <a:gd name="connsiteX12" fmla="*/ 1197227 w 1715803"/>
                  <a:gd name="connsiteY12" fmla="*/ 149359 h 1248745"/>
                  <a:gd name="connsiteX13" fmla="*/ 937032 w 1715803"/>
                  <a:gd name="connsiteY13" fmla="*/ 8110 h 1248745"/>
                  <a:gd name="connsiteX14" fmla="*/ 795783 w 1715803"/>
                  <a:gd name="connsiteY14" fmla="*/ 22979 h 124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803" h="1248745">
                    <a:moveTo>
                      <a:pt x="795783" y="22979"/>
                    </a:moveTo>
                    <a:cubicBezTo>
                      <a:pt x="723920" y="36608"/>
                      <a:pt x="580192" y="52715"/>
                      <a:pt x="505851" y="89886"/>
                    </a:cubicBezTo>
                    <a:cubicBezTo>
                      <a:pt x="431509" y="127057"/>
                      <a:pt x="405490" y="169184"/>
                      <a:pt x="349734" y="246003"/>
                    </a:cubicBezTo>
                    <a:cubicBezTo>
                      <a:pt x="293978" y="322823"/>
                      <a:pt x="229549" y="440530"/>
                      <a:pt x="171315" y="550803"/>
                    </a:cubicBezTo>
                    <a:cubicBezTo>
                      <a:pt x="113081" y="661076"/>
                      <a:pt x="-7105" y="809759"/>
                      <a:pt x="329" y="907642"/>
                    </a:cubicBezTo>
                    <a:cubicBezTo>
                      <a:pt x="7763" y="1005525"/>
                      <a:pt x="120515" y="1083584"/>
                      <a:pt x="215920" y="1138101"/>
                    </a:cubicBezTo>
                    <a:cubicBezTo>
                      <a:pt x="311325" y="1192618"/>
                      <a:pt x="427793" y="1218638"/>
                      <a:pt x="572759" y="1234745"/>
                    </a:cubicBezTo>
                    <a:cubicBezTo>
                      <a:pt x="717725" y="1250852"/>
                      <a:pt x="949422" y="1255808"/>
                      <a:pt x="1085715" y="1234745"/>
                    </a:cubicBezTo>
                    <a:cubicBezTo>
                      <a:pt x="1222008" y="1213682"/>
                      <a:pt x="1306261" y="1169076"/>
                      <a:pt x="1390515" y="1108364"/>
                    </a:cubicBezTo>
                    <a:cubicBezTo>
                      <a:pt x="1474769" y="1047652"/>
                      <a:pt x="1537959" y="983222"/>
                      <a:pt x="1591237" y="870471"/>
                    </a:cubicBezTo>
                    <a:cubicBezTo>
                      <a:pt x="1644515" y="757720"/>
                      <a:pt x="1739920" y="535935"/>
                      <a:pt x="1710183" y="431857"/>
                    </a:cubicBezTo>
                    <a:cubicBezTo>
                      <a:pt x="1680446" y="327779"/>
                      <a:pt x="1498310" y="293086"/>
                      <a:pt x="1412817" y="246003"/>
                    </a:cubicBezTo>
                    <a:cubicBezTo>
                      <a:pt x="1327324" y="198920"/>
                      <a:pt x="1276524" y="189008"/>
                      <a:pt x="1197227" y="149359"/>
                    </a:cubicBezTo>
                    <a:cubicBezTo>
                      <a:pt x="1117930" y="109710"/>
                      <a:pt x="1003939" y="27934"/>
                      <a:pt x="937032" y="8110"/>
                    </a:cubicBezTo>
                    <a:cubicBezTo>
                      <a:pt x="870125" y="-11714"/>
                      <a:pt x="867646" y="9350"/>
                      <a:pt x="795783" y="22979"/>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ihandform 87">
                <a:extLst>
                  <a:ext uri="{FF2B5EF4-FFF2-40B4-BE49-F238E27FC236}">
                    <a16:creationId xmlns:a16="http://schemas.microsoft.com/office/drawing/2014/main" id="{C6C5A14B-B07C-8C4C-F4DE-266B0A961CDD}"/>
                  </a:ext>
                </a:extLst>
              </p:cNvPr>
              <p:cNvSpPr/>
              <p:nvPr/>
            </p:nvSpPr>
            <p:spPr>
              <a:xfrm>
                <a:off x="4672222" y="4564560"/>
                <a:ext cx="2821138" cy="1907340"/>
              </a:xfrm>
              <a:custGeom>
                <a:avLst/>
                <a:gdLst>
                  <a:gd name="connsiteX0" fmla="*/ 323265 w 2676230"/>
                  <a:gd name="connsiteY0" fmla="*/ 1904154 h 1904154"/>
                  <a:gd name="connsiteX1" fmla="*/ 48201 w 2676230"/>
                  <a:gd name="connsiteY1" fmla="*/ 1547315 h 1904154"/>
                  <a:gd name="connsiteX2" fmla="*/ 33333 w 2676230"/>
                  <a:gd name="connsiteY2" fmla="*/ 1056661 h 1904154"/>
                  <a:gd name="connsiteX3" fmla="*/ 390172 w 2676230"/>
                  <a:gd name="connsiteY3" fmla="*/ 417325 h 1904154"/>
                  <a:gd name="connsiteX4" fmla="*/ 895694 w 2676230"/>
                  <a:gd name="connsiteY4" fmla="*/ 142261 h 1904154"/>
                  <a:gd name="connsiteX5" fmla="*/ 1520162 w 2676230"/>
                  <a:gd name="connsiteY5" fmla="*/ 1013 h 1904154"/>
                  <a:gd name="connsiteX6" fmla="*/ 1795226 w 2676230"/>
                  <a:gd name="connsiteY6" fmla="*/ 209169 h 1904154"/>
                  <a:gd name="connsiteX7" fmla="*/ 2062855 w 2676230"/>
                  <a:gd name="connsiteY7" fmla="*/ 402456 h 1904154"/>
                  <a:gd name="connsiteX8" fmla="*/ 2300748 w 2676230"/>
                  <a:gd name="connsiteY8" fmla="*/ 417325 h 1904154"/>
                  <a:gd name="connsiteX9" fmla="*/ 2583245 w 2676230"/>
                  <a:gd name="connsiteY9" fmla="*/ 736993 h 1904154"/>
                  <a:gd name="connsiteX10" fmla="*/ 2672455 w 2676230"/>
                  <a:gd name="connsiteY10" fmla="*/ 1294554 h 1904154"/>
                  <a:gd name="connsiteX11" fmla="*/ 2479167 w 2676230"/>
                  <a:gd name="connsiteY11" fmla="*/ 1614222 h 1904154"/>
                  <a:gd name="connsiteX12" fmla="*/ 2263577 w 2676230"/>
                  <a:gd name="connsiteY12" fmla="*/ 1770339 h 1904154"/>
                  <a:gd name="connsiteX13" fmla="*/ 2226406 w 2676230"/>
                  <a:gd name="connsiteY13" fmla="*/ 1904154 h 190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6230" h="1904154">
                    <a:moveTo>
                      <a:pt x="323265" y="1904154"/>
                    </a:moveTo>
                    <a:cubicBezTo>
                      <a:pt x="209894" y="1796359"/>
                      <a:pt x="96523" y="1688564"/>
                      <a:pt x="48201" y="1547315"/>
                    </a:cubicBezTo>
                    <a:cubicBezTo>
                      <a:pt x="-121" y="1406066"/>
                      <a:pt x="-23662" y="1244993"/>
                      <a:pt x="33333" y="1056661"/>
                    </a:cubicBezTo>
                    <a:cubicBezTo>
                      <a:pt x="90328" y="868329"/>
                      <a:pt x="246445" y="569725"/>
                      <a:pt x="390172" y="417325"/>
                    </a:cubicBezTo>
                    <a:cubicBezTo>
                      <a:pt x="533899" y="264925"/>
                      <a:pt x="707362" y="211646"/>
                      <a:pt x="895694" y="142261"/>
                    </a:cubicBezTo>
                    <a:cubicBezTo>
                      <a:pt x="1084026" y="72876"/>
                      <a:pt x="1370240" y="-10138"/>
                      <a:pt x="1520162" y="1013"/>
                    </a:cubicBezTo>
                    <a:cubicBezTo>
                      <a:pt x="1670084" y="12164"/>
                      <a:pt x="1704777" y="142262"/>
                      <a:pt x="1795226" y="209169"/>
                    </a:cubicBezTo>
                    <a:cubicBezTo>
                      <a:pt x="1885675" y="276076"/>
                      <a:pt x="1978601" y="367763"/>
                      <a:pt x="2062855" y="402456"/>
                    </a:cubicBezTo>
                    <a:cubicBezTo>
                      <a:pt x="2147109" y="437149"/>
                      <a:pt x="2214016" y="361569"/>
                      <a:pt x="2300748" y="417325"/>
                    </a:cubicBezTo>
                    <a:cubicBezTo>
                      <a:pt x="2387480" y="473081"/>
                      <a:pt x="2521294" y="590788"/>
                      <a:pt x="2583245" y="736993"/>
                    </a:cubicBezTo>
                    <a:cubicBezTo>
                      <a:pt x="2645196" y="883198"/>
                      <a:pt x="2689801" y="1148349"/>
                      <a:pt x="2672455" y="1294554"/>
                    </a:cubicBezTo>
                    <a:cubicBezTo>
                      <a:pt x="2655109" y="1440759"/>
                      <a:pt x="2547313" y="1534924"/>
                      <a:pt x="2479167" y="1614222"/>
                    </a:cubicBezTo>
                    <a:cubicBezTo>
                      <a:pt x="2411021" y="1693520"/>
                      <a:pt x="2305704" y="1722017"/>
                      <a:pt x="2263577" y="1770339"/>
                    </a:cubicBezTo>
                    <a:cubicBezTo>
                      <a:pt x="2221450" y="1818661"/>
                      <a:pt x="2223928" y="1861407"/>
                      <a:pt x="2226406" y="1904154"/>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ihandform 88">
                <a:extLst>
                  <a:ext uri="{FF2B5EF4-FFF2-40B4-BE49-F238E27FC236}">
                    <a16:creationId xmlns:a16="http://schemas.microsoft.com/office/drawing/2014/main" id="{CE2DADAB-7C04-1368-F95F-05DBAF3C16EB}"/>
                  </a:ext>
                </a:extLst>
              </p:cNvPr>
              <p:cNvSpPr/>
              <p:nvPr/>
            </p:nvSpPr>
            <p:spPr>
              <a:xfrm>
                <a:off x="4452794" y="4058786"/>
                <a:ext cx="3129776" cy="655469"/>
              </a:xfrm>
              <a:custGeom>
                <a:avLst/>
                <a:gdLst>
                  <a:gd name="connsiteX0" fmla="*/ 3129776 w 3129776"/>
                  <a:gd name="connsiteY0" fmla="*/ 410143 h 655469"/>
                  <a:gd name="connsiteX1" fmla="*/ 2668859 w 3129776"/>
                  <a:gd name="connsiteY1" fmla="*/ 343235 h 655469"/>
                  <a:gd name="connsiteX2" fmla="*/ 2274849 w 3129776"/>
                  <a:gd name="connsiteY2" fmla="*/ 187118 h 655469"/>
                  <a:gd name="connsiteX3" fmla="*/ 2014654 w 3129776"/>
                  <a:gd name="connsiteY3" fmla="*/ 1265 h 655469"/>
                  <a:gd name="connsiteX4" fmla="*/ 1248937 w 3129776"/>
                  <a:gd name="connsiteY4" fmla="*/ 120211 h 655469"/>
                  <a:gd name="connsiteX5" fmla="*/ 802888 w 3129776"/>
                  <a:gd name="connsiteY5" fmla="*/ 395274 h 655469"/>
                  <a:gd name="connsiteX6" fmla="*/ 245327 w 3129776"/>
                  <a:gd name="connsiteY6" fmla="*/ 402708 h 655469"/>
                  <a:gd name="connsiteX7" fmla="*/ 0 w 3129776"/>
                  <a:gd name="connsiteY7" fmla="*/ 655469 h 65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776" h="655469">
                    <a:moveTo>
                      <a:pt x="3129776" y="410143"/>
                    </a:moveTo>
                    <a:cubicBezTo>
                      <a:pt x="2970561" y="395274"/>
                      <a:pt x="2811347" y="380406"/>
                      <a:pt x="2668859" y="343235"/>
                    </a:cubicBezTo>
                    <a:cubicBezTo>
                      <a:pt x="2526371" y="306064"/>
                      <a:pt x="2383883" y="244113"/>
                      <a:pt x="2274849" y="187118"/>
                    </a:cubicBezTo>
                    <a:cubicBezTo>
                      <a:pt x="2165815" y="130123"/>
                      <a:pt x="2185639" y="12416"/>
                      <a:pt x="2014654" y="1265"/>
                    </a:cubicBezTo>
                    <a:cubicBezTo>
                      <a:pt x="1843669" y="-9886"/>
                      <a:pt x="1450898" y="54543"/>
                      <a:pt x="1248937" y="120211"/>
                    </a:cubicBezTo>
                    <a:cubicBezTo>
                      <a:pt x="1046976" y="185879"/>
                      <a:pt x="970156" y="348191"/>
                      <a:pt x="802888" y="395274"/>
                    </a:cubicBezTo>
                    <a:cubicBezTo>
                      <a:pt x="635620" y="442357"/>
                      <a:pt x="379142" y="359342"/>
                      <a:pt x="245327" y="402708"/>
                    </a:cubicBezTo>
                    <a:cubicBezTo>
                      <a:pt x="111512" y="446074"/>
                      <a:pt x="55756" y="550771"/>
                      <a:pt x="0" y="655469"/>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2" name="Textfeld 100">
              <a:extLst>
                <a:ext uri="{FF2B5EF4-FFF2-40B4-BE49-F238E27FC236}">
                  <a16:creationId xmlns:a16="http://schemas.microsoft.com/office/drawing/2014/main" id="{1D6DD524-A749-AB39-A54B-08822EA474D2}"/>
                </a:ext>
              </a:extLst>
            </p:cNvPr>
            <p:cNvSpPr txBox="1"/>
            <p:nvPr/>
          </p:nvSpPr>
          <p:spPr>
            <a:xfrm>
              <a:off x="4959184" y="3842042"/>
              <a:ext cx="328936" cy="369332"/>
            </a:xfrm>
            <a:prstGeom prst="rect">
              <a:avLst/>
            </a:prstGeom>
            <a:noFill/>
          </p:spPr>
          <p:txBody>
            <a:bodyPr wrap="none" rtlCol="0">
              <a:spAutoFit/>
            </a:bodyPr>
            <a:lstStyle/>
            <a:p>
              <a:r>
                <a:rPr lang="en-GB"/>
                <a:t>H</a:t>
              </a:r>
            </a:p>
          </p:txBody>
        </p:sp>
        <p:sp>
          <p:nvSpPr>
            <p:cNvPr id="83" name="Freihandform 111">
              <a:extLst>
                <a:ext uri="{FF2B5EF4-FFF2-40B4-BE49-F238E27FC236}">
                  <a16:creationId xmlns:a16="http://schemas.microsoft.com/office/drawing/2014/main" id="{4FCD4C04-1A6A-9A92-2B12-C58C1232482F}"/>
                </a:ext>
              </a:extLst>
            </p:cNvPr>
            <p:cNvSpPr/>
            <p:nvPr/>
          </p:nvSpPr>
          <p:spPr>
            <a:xfrm>
              <a:off x="4439845" y="3949169"/>
              <a:ext cx="3144643" cy="940116"/>
            </a:xfrm>
            <a:custGeom>
              <a:avLst/>
              <a:gdLst>
                <a:gd name="connsiteX0" fmla="*/ 0 w 3144643"/>
                <a:gd name="connsiteY0" fmla="*/ 940116 h 940116"/>
                <a:gd name="connsiteX1" fmla="*/ 319668 w 3144643"/>
                <a:gd name="connsiteY1" fmla="*/ 761697 h 940116"/>
                <a:gd name="connsiteX2" fmla="*/ 654204 w 3144643"/>
                <a:gd name="connsiteY2" fmla="*/ 650184 h 940116"/>
                <a:gd name="connsiteX3" fmla="*/ 981307 w 3144643"/>
                <a:gd name="connsiteY3" fmla="*/ 583277 h 940116"/>
                <a:gd name="connsiteX4" fmla="*/ 1338146 w 3144643"/>
                <a:gd name="connsiteY4" fmla="*/ 315648 h 940116"/>
                <a:gd name="connsiteX5" fmla="*/ 1739590 w 3144643"/>
                <a:gd name="connsiteY5" fmla="*/ 137228 h 940116"/>
                <a:gd name="connsiteX6" fmla="*/ 2111297 w 3144643"/>
                <a:gd name="connsiteY6" fmla="*/ 48019 h 940116"/>
                <a:gd name="connsiteX7" fmla="*/ 2594517 w 3144643"/>
                <a:gd name="connsiteY7" fmla="*/ 3414 h 940116"/>
                <a:gd name="connsiteX8" fmla="*/ 3018263 w 3144643"/>
                <a:gd name="connsiteY8" fmla="*/ 137228 h 940116"/>
                <a:gd name="connsiteX9" fmla="*/ 3144643 w 3144643"/>
                <a:gd name="connsiteY9" fmla="*/ 166965 h 94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4643" h="940116">
                  <a:moveTo>
                    <a:pt x="0" y="940116"/>
                  </a:moveTo>
                  <a:cubicBezTo>
                    <a:pt x="105317" y="875067"/>
                    <a:pt x="210634" y="810019"/>
                    <a:pt x="319668" y="761697"/>
                  </a:cubicBezTo>
                  <a:cubicBezTo>
                    <a:pt x="428702" y="713375"/>
                    <a:pt x="543931" y="679921"/>
                    <a:pt x="654204" y="650184"/>
                  </a:cubicBezTo>
                  <a:cubicBezTo>
                    <a:pt x="764477" y="620447"/>
                    <a:pt x="867317" y="639033"/>
                    <a:pt x="981307" y="583277"/>
                  </a:cubicBezTo>
                  <a:cubicBezTo>
                    <a:pt x="1095297" y="527521"/>
                    <a:pt x="1211766" y="389989"/>
                    <a:pt x="1338146" y="315648"/>
                  </a:cubicBezTo>
                  <a:cubicBezTo>
                    <a:pt x="1464526" y="241307"/>
                    <a:pt x="1610732" y="181833"/>
                    <a:pt x="1739590" y="137228"/>
                  </a:cubicBezTo>
                  <a:cubicBezTo>
                    <a:pt x="1868449" y="92623"/>
                    <a:pt x="1968809" y="70321"/>
                    <a:pt x="2111297" y="48019"/>
                  </a:cubicBezTo>
                  <a:cubicBezTo>
                    <a:pt x="2253785" y="25717"/>
                    <a:pt x="2443356" y="-11454"/>
                    <a:pt x="2594517" y="3414"/>
                  </a:cubicBezTo>
                  <a:cubicBezTo>
                    <a:pt x="2745678" y="18282"/>
                    <a:pt x="2926575" y="109970"/>
                    <a:pt x="3018263" y="137228"/>
                  </a:cubicBezTo>
                  <a:cubicBezTo>
                    <a:pt x="3109951" y="164486"/>
                    <a:pt x="3127297" y="165725"/>
                    <a:pt x="3144643" y="166965"/>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ihandform 112">
              <a:extLst>
                <a:ext uri="{FF2B5EF4-FFF2-40B4-BE49-F238E27FC236}">
                  <a16:creationId xmlns:a16="http://schemas.microsoft.com/office/drawing/2014/main" id="{32AF77E8-B227-088B-D854-5D92A1C39E4A}"/>
                </a:ext>
              </a:extLst>
            </p:cNvPr>
            <p:cNvSpPr/>
            <p:nvPr/>
          </p:nvSpPr>
          <p:spPr>
            <a:xfrm>
              <a:off x="4604767" y="4320935"/>
              <a:ext cx="2972287" cy="2103977"/>
            </a:xfrm>
            <a:custGeom>
              <a:avLst/>
              <a:gdLst>
                <a:gd name="connsiteX0" fmla="*/ 69216 w 2834718"/>
                <a:gd name="connsiteY0" fmla="*/ 2114653 h 2114653"/>
                <a:gd name="connsiteX1" fmla="*/ 2309 w 2834718"/>
                <a:gd name="connsiteY1" fmla="*/ 1742945 h 2114653"/>
                <a:gd name="connsiteX2" fmla="*/ 143557 w 2834718"/>
                <a:gd name="connsiteY2" fmla="*/ 1319199 h 2114653"/>
                <a:gd name="connsiteX3" fmla="*/ 336845 w 2834718"/>
                <a:gd name="connsiteY3" fmla="*/ 969794 h 2114653"/>
                <a:gd name="connsiteX4" fmla="*/ 656513 w 2834718"/>
                <a:gd name="connsiteY4" fmla="*/ 702165 h 2114653"/>
                <a:gd name="connsiteX5" fmla="*/ 1109996 w 2834718"/>
                <a:gd name="connsiteY5" fmla="*/ 494009 h 2114653"/>
                <a:gd name="connsiteX6" fmla="*/ 1333021 w 2834718"/>
                <a:gd name="connsiteY6" fmla="*/ 196643 h 2114653"/>
                <a:gd name="connsiteX7" fmla="*/ 1816240 w 2834718"/>
                <a:gd name="connsiteY7" fmla="*/ 10789 h 2114653"/>
                <a:gd name="connsiteX8" fmla="*/ 2277157 w 2834718"/>
                <a:gd name="connsiteY8" fmla="*/ 62828 h 2114653"/>
                <a:gd name="connsiteX9" fmla="*/ 2663733 w 2834718"/>
                <a:gd name="connsiteY9" fmla="*/ 397365 h 2114653"/>
                <a:gd name="connsiteX10" fmla="*/ 2834718 w 2834718"/>
                <a:gd name="connsiteY10" fmla="*/ 605521 h 21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4718" h="2114653">
                  <a:moveTo>
                    <a:pt x="69216" y="2114653"/>
                  </a:moveTo>
                  <a:cubicBezTo>
                    <a:pt x="29567" y="1995087"/>
                    <a:pt x="-10081" y="1875521"/>
                    <a:pt x="2309" y="1742945"/>
                  </a:cubicBezTo>
                  <a:cubicBezTo>
                    <a:pt x="14699" y="1610369"/>
                    <a:pt x="87801" y="1448057"/>
                    <a:pt x="143557" y="1319199"/>
                  </a:cubicBezTo>
                  <a:cubicBezTo>
                    <a:pt x="199313" y="1190340"/>
                    <a:pt x="251352" y="1072633"/>
                    <a:pt x="336845" y="969794"/>
                  </a:cubicBezTo>
                  <a:cubicBezTo>
                    <a:pt x="422338" y="866955"/>
                    <a:pt x="527655" y="781462"/>
                    <a:pt x="656513" y="702165"/>
                  </a:cubicBezTo>
                  <a:cubicBezTo>
                    <a:pt x="785371" y="622868"/>
                    <a:pt x="997245" y="578263"/>
                    <a:pt x="1109996" y="494009"/>
                  </a:cubicBezTo>
                  <a:cubicBezTo>
                    <a:pt x="1222747" y="409755"/>
                    <a:pt x="1215314" y="277180"/>
                    <a:pt x="1333021" y="196643"/>
                  </a:cubicBezTo>
                  <a:cubicBezTo>
                    <a:pt x="1450728" y="116106"/>
                    <a:pt x="1658884" y="33091"/>
                    <a:pt x="1816240" y="10789"/>
                  </a:cubicBezTo>
                  <a:cubicBezTo>
                    <a:pt x="1973596" y="-11513"/>
                    <a:pt x="2135908" y="-1601"/>
                    <a:pt x="2277157" y="62828"/>
                  </a:cubicBezTo>
                  <a:cubicBezTo>
                    <a:pt x="2418406" y="127257"/>
                    <a:pt x="2570806" y="306916"/>
                    <a:pt x="2663733" y="397365"/>
                  </a:cubicBezTo>
                  <a:cubicBezTo>
                    <a:pt x="2756660" y="487814"/>
                    <a:pt x="2795689" y="546667"/>
                    <a:pt x="2834718" y="605521"/>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ihandform 113">
              <a:extLst>
                <a:ext uri="{FF2B5EF4-FFF2-40B4-BE49-F238E27FC236}">
                  <a16:creationId xmlns:a16="http://schemas.microsoft.com/office/drawing/2014/main" id="{30A8025F-3B83-2561-C90F-F17BE05525FE}"/>
                </a:ext>
              </a:extLst>
            </p:cNvPr>
            <p:cNvSpPr/>
            <p:nvPr/>
          </p:nvSpPr>
          <p:spPr>
            <a:xfrm>
              <a:off x="5457826" y="4672197"/>
              <a:ext cx="1782833" cy="1512062"/>
            </a:xfrm>
            <a:custGeom>
              <a:avLst/>
              <a:gdLst>
                <a:gd name="connsiteX0" fmla="*/ 1725219 w 1782833"/>
                <a:gd name="connsiteY0" fmla="*/ 633400 h 1512062"/>
                <a:gd name="connsiteX1" fmla="*/ 1621140 w 1782833"/>
                <a:gd name="connsiteY1" fmla="*/ 261693 h 1512062"/>
                <a:gd name="connsiteX2" fmla="*/ 1383248 w 1782833"/>
                <a:gd name="connsiteY2" fmla="*/ 8932 h 1512062"/>
                <a:gd name="connsiteX3" fmla="*/ 914897 w 1782833"/>
                <a:gd name="connsiteY3" fmla="*/ 83274 h 1512062"/>
                <a:gd name="connsiteX4" fmla="*/ 528321 w 1782833"/>
                <a:gd name="connsiteY4" fmla="*/ 336035 h 1512062"/>
                <a:gd name="connsiteX5" fmla="*/ 171482 w 1782833"/>
                <a:gd name="connsiteY5" fmla="*/ 588795 h 1512062"/>
                <a:gd name="connsiteX6" fmla="*/ 497 w 1782833"/>
                <a:gd name="connsiteY6" fmla="*/ 1027410 h 1512062"/>
                <a:gd name="connsiteX7" fmla="*/ 134311 w 1782833"/>
                <a:gd name="connsiteY7" fmla="*/ 1339644 h 1512062"/>
                <a:gd name="connsiteX8" fmla="*/ 528321 w 1782833"/>
                <a:gd name="connsiteY8" fmla="*/ 1510630 h 1512062"/>
                <a:gd name="connsiteX9" fmla="*/ 1234565 w 1782833"/>
                <a:gd name="connsiteY9" fmla="*/ 1406552 h 1512062"/>
                <a:gd name="connsiteX10" fmla="*/ 1747521 w 1782833"/>
                <a:gd name="connsiteY10" fmla="*/ 1153791 h 1512062"/>
                <a:gd name="connsiteX11" fmla="*/ 1725219 w 1782833"/>
                <a:gd name="connsiteY11" fmla="*/ 633400 h 15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833" h="1512062">
                  <a:moveTo>
                    <a:pt x="1725219" y="633400"/>
                  </a:moveTo>
                  <a:cubicBezTo>
                    <a:pt x="1704156" y="484717"/>
                    <a:pt x="1678135" y="365771"/>
                    <a:pt x="1621140" y="261693"/>
                  </a:cubicBezTo>
                  <a:cubicBezTo>
                    <a:pt x="1564145" y="157615"/>
                    <a:pt x="1500955" y="38668"/>
                    <a:pt x="1383248" y="8932"/>
                  </a:cubicBezTo>
                  <a:cubicBezTo>
                    <a:pt x="1265541" y="-20804"/>
                    <a:pt x="1057385" y="28757"/>
                    <a:pt x="914897" y="83274"/>
                  </a:cubicBezTo>
                  <a:cubicBezTo>
                    <a:pt x="772409" y="137791"/>
                    <a:pt x="652223" y="251782"/>
                    <a:pt x="528321" y="336035"/>
                  </a:cubicBezTo>
                  <a:cubicBezTo>
                    <a:pt x="404419" y="420288"/>
                    <a:pt x="259453" y="473566"/>
                    <a:pt x="171482" y="588795"/>
                  </a:cubicBezTo>
                  <a:cubicBezTo>
                    <a:pt x="83511" y="704024"/>
                    <a:pt x="6692" y="902269"/>
                    <a:pt x="497" y="1027410"/>
                  </a:cubicBezTo>
                  <a:cubicBezTo>
                    <a:pt x="-5698" y="1152551"/>
                    <a:pt x="46340" y="1259107"/>
                    <a:pt x="134311" y="1339644"/>
                  </a:cubicBezTo>
                  <a:cubicBezTo>
                    <a:pt x="222282" y="1420181"/>
                    <a:pt x="344945" y="1499479"/>
                    <a:pt x="528321" y="1510630"/>
                  </a:cubicBezTo>
                  <a:cubicBezTo>
                    <a:pt x="711697" y="1521781"/>
                    <a:pt x="1031365" y="1466025"/>
                    <a:pt x="1234565" y="1406552"/>
                  </a:cubicBezTo>
                  <a:cubicBezTo>
                    <a:pt x="1437765" y="1347079"/>
                    <a:pt x="1665745" y="1285128"/>
                    <a:pt x="1747521" y="1153791"/>
                  </a:cubicBezTo>
                  <a:cubicBezTo>
                    <a:pt x="1829297" y="1022454"/>
                    <a:pt x="1746282" y="782083"/>
                    <a:pt x="1725219" y="633400"/>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ihandform 114">
              <a:extLst>
                <a:ext uri="{FF2B5EF4-FFF2-40B4-BE49-F238E27FC236}">
                  <a16:creationId xmlns:a16="http://schemas.microsoft.com/office/drawing/2014/main" id="{B1043CDD-1E1F-710F-F3EB-CCD61F94DFC2}"/>
                </a:ext>
              </a:extLst>
            </p:cNvPr>
            <p:cNvSpPr/>
            <p:nvPr/>
          </p:nvSpPr>
          <p:spPr>
            <a:xfrm>
              <a:off x="5691654" y="4861939"/>
              <a:ext cx="1302179" cy="1118089"/>
            </a:xfrm>
            <a:custGeom>
              <a:avLst/>
              <a:gdLst>
                <a:gd name="connsiteX0" fmla="*/ 1725219 w 1782833"/>
                <a:gd name="connsiteY0" fmla="*/ 633400 h 1512062"/>
                <a:gd name="connsiteX1" fmla="*/ 1621140 w 1782833"/>
                <a:gd name="connsiteY1" fmla="*/ 261693 h 1512062"/>
                <a:gd name="connsiteX2" fmla="*/ 1383248 w 1782833"/>
                <a:gd name="connsiteY2" fmla="*/ 8932 h 1512062"/>
                <a:gd name="connsiteX3" fmla="*/ 914897 w 1782833"/>
                <a:gd name="connsiteY3" fmla="*/ 83274 h 1512062"/>
                <a:gd name="connsiteX4" fmla="*/ 528321 w 1782833"/>
                <a:gd name="connsiteY4" fmla="*/ 336035 h 1512062"/>
                <a:gd name="connsiteX5" fmla="*/ 171482 w 1782833"/>
                <a:gd name="connsiteY5" fmla="*/ 588795 h 1512062"/>
                <a:gd name="connsiteX6" fmla="*/ 497 w 1782833"/>
                <a:gd name="connsiteY6" fmla="*/ 1027410 h 1512062"/>
                <a:gd name="connsiteX7" fmla="*/ 134311 w 1782833"/>
                <a:gd name="connsiteY7" fmla="*/ 1339644 h 1512062"/>
                <a:gd name="connsiteX8" fmla="*/ 528321 w 1782833"/>
                <a:gd name="connsiteY8" fmla="*/ 1510630 h 1512062"/>
                <a:gd name="connsiteX9" fmla="*/ 1234565 w 1782833"/>
                <a:gd name="connsiteY9" fmla="*/ 1406552 h 1512062"/>
                <a:gd name="connsiteX10" fmla="*/ 1747521 w 1782833"/>
                <a:gd name="connsiteY10" fmla="*/ 1153791 h 1512062"/>
                <a:gd name="connsiteX11" fmla="*/ 1725219 w 1782833"/>
                <a:gd name="connsiteY11" fmla="*/ 633400 h 15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833" h="1512062">
                  <a:moveTo>
                    <a:pt x="1725219" y="633400"/>
                  </a:moveTo>
                  <a:cubicBezTo>
                    <a:pt x="1704156" y="484717"/>
                    <a:pt x="1678135" y="365771"/>
                    <a:pt x="1621140" y="261693"/>
                  </a:cubicBezTo>
                  <a:cubicBezTo>
                    <a:pt x="1564145" y="157615"/>
                    <a:pt x="1500955" y="38668"/>
                    <a:pt x="1383248" y="8932"/>
                  </a:cubicBezTo>
                  <a:cubicBezTo>
                    <a:pt x="1265541" y="-20804"/>
                    <a:pt x="1057385" y="28757"/>
                    <a:pt x="914897" y="83274"/>
                  </a:cubicBezTo>
                  <a:cubicBezTo>
                    <a:pt x="772409" y="137791"/>
                    <a:pt x="652223" y="251782"/>
                    <a:pt x="528321" y="336035"/>
                  </a:cubicBezTo>
                  <a:cubicBezTo>
                    <a:pt x="404419" y="420288"/>
                    <a:pt x="259453" y="473566"/>
                    <a:pt x="171482" y="588795"/>
                  </a:cubicBezTo>
                  <a:cubicBezTo>
                    <a:pt x="83511" y="704024"/>
                    <a:pt x="6692" y="902269"/>
                    <a:pt x="497" y="1027410"/>
                  </a:cubicBezTo>
                  <a:cubicBezTo>
                    <a:pt x="-5698" y="1152551"/>
                    <a:pt x="46340" y="1259107"/>
                    <a:pt x="134311" y="1339644"/>
                  </a:cubicBezTo>
                  <a:cubicBezTo>
                    <a:pt x="222282" y="1420181"/>
                    <a:pt x="344945" y="1499479"/>
                    <a:pt x="528321" y="1510630"/>
                  </a:cubicBezTo>
                  <a:cubicBezTo>
                    <a:pt x="711697" y="1521781"/>
                    <a:pt x="1031365" y="1466025"/>
                    <a:pt x="1234565" y="1406552"/>
                  </a:cubicBezTo>
                  <a:cubicBezTo>
                    <a:pt x="1437765" y="1347079"/>
                    <a:pt x="1665745" y="1285128"/>
                    <a:pt x="1747521" y="1153791"/>
                  </a:cubicBezTo>
                  <a:cubicBezTo>
                    <a:pt x="1829297" y="1022454"/>
                    <a:pt x="1746282" y="782083"/>
                    <a:pt x="1725219" y="633400"/>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ihandform 116">
              <a:extLst>
                <a:ext uri="{FF2B5EF4-FFF2-40B4-BE49-F238E27FC236}">
                  <a16:creationId xmlns:a16="http://schemas.microsoft.com/office/drawing/2014/main" id="{1324665B-53BA-E1BC-97FC-5EF413FBA4DD}"/>
                </a:ext>
              </a:extLst>
            </p:cNvPr>
            <p:cNvSpPr/>
            <p:nvPr/>
          </p:nvSpPr>
          <p:spPr>
            <a:xfrm>
              <a:off x="6050923" y="5101824"/>
              <a:ext cx="641357" cy="591628"/>
            </a:xfrm>
            <a:custGeom>
              <a:avLst/>
              <a:gdLst>
                <a:gd name="connsiteX0" fmla="*/ 434545 w 641357"/>
                <a:gd name="connsiteY0" fmla="*/ 33134 h 591628"/>
                <a:gd name="connsiteX1" fmla="*/ 122311 w 641357"/>
                <a:gd name="connsiteY1" fmla="*/ 92607 h 591628"/>
                <a:gd name="connsiteX2" fmla="*/ 10799 w 641357"/>
                <a:gd name="connsiteY2" fmla="*/ 211553 h 591628"/>
                <a:gd name="connsiteX3" fmla="*/ 40536 w 641357"/>
                <a:gd name="connsiteY3" fmla="*/ 486617 h 591628"/>
                <a:gd name="connsiteX4" fmla="*/ 330467 w 641357"/>
                <a:gd name="connsiteY4" fmla="*/ 583260 h 591628"/>
                <a:gd name="connsiteX5" fmla="*/ 627833 w 641357"/>
                <a:gd name="connsiteY5" fmla="*/ 293329 h 591628"/>
                <a:gd name="connsiteX6" fmla="*/ 575794 w 641357"/>
                <a:gd name="connsiteY6" fmla="*/ 18265 h 591628"/>
                <a:gd name="connsiteX7" fmla="*/ 434545 w 641357"/>
                <a:gd name="connsiteY7" fmla="*/ 33134 h 5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57" h="591628">
                  <a:moveTo>
                    <a:pt x="434545" y="33134"/>
                  </a:moveTo>
                  <a:cubicBezTo>
                    <a:pt x="358964" y="45524"/>
                    <a:pt x="192935" y="62871"/>
                    <a:pt x="122311" y="92607"/>
                  </a:cubicBezTo>
                  <a:cubicBezTo>
                    <a:pt x="51687" y="122343"/>
                    <a:pt x="24428" y="145885"/>
                    <a:pt x="10799" y="211553"/>
                  </a:cubicBezTo>
                  <a:cubicBezTo>
                    <a:pt x="-2830" y="277221"/>
                    <a:pt x="-12742" y="424666"/>
                    <a:pt x="40536" y="486617"/>
                  </a:cubicBezTo>
                  <a:cubicBezTo>
                    <a:pt x="93814" y="548568"/>
                    <a:pt x="232584" y="615475"/>
                    <a:pt x="330467" y="583260"/>
                  </a:cubicBezTo>
                  <a:cubicBezTo>
                    <a:pt x="428350" y="551045"/>
                    <a:pt x="586945" y="387495"/>
                    <a:pt x="627833" y="293329"/>
                  </a:cubicBezTo>
                  <a:cubicBezTo>
                    <a:pt x="668721" y="199163"/>
                    <a:pt x="606770" y="61631"/>
                    <a:pt x="575794" y="18265"/>
                  </a:cubicBezTo>
                  <a:cubicBezTo>
                    <a:pt x="544818" y="-25101"/>
                    <a:pt x="510126" y="20744"/>
                    <a:pt x="434545" y="33134"/>
                  </a:cubicBezTo>
                  <a:close/>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feld 117">
              <a:extLst>
                <a:ext uri="{FF2B5EF4-FFF2-40B4-BE49-F238E27FC236}">
                  <a16:creationId xmlns:a16="http://schemas.microsoft.com/office/drawing/2014/main" id="{89E22479-7ED2-2C02-91F8-E1F0263A9F1E}"/>
                </a:ext>
              </a:extLst>
            </p:cNvPr>
            <p:cNvSpPr txBox="1"/>
            <p:nvPr/>
          </p:nvSpPr>
          <p:spPr>
            <a:xfrm>
              <a:off x="6283562" y="5182269"/>
              <a:ext cx="282450" cy="369332"/>
            </a:xfrm>
            <a:prstGeom prst="rect">
              <a:avLst/>
            </a:prstGeom>
            <a:noFill/>
            <a:ln>
              <a:noFill/>
            </a:ln>
          </p:spPr>
          <p:txBody>
            <a:bodyPr wrap="none" rtlCol="0">
              <a:spAutoFit/>
            </a:bodyPr>
            <a:lstStyle/>
            <a:p>
              <a:r>
                <a:rPr lang="en-GB" dirty="0">
                  <a:solidFill>
                    <a:srgbClr val="C00000"/>
                  </a:solidFill>
                </a:rPr>
                <a:t>L</a:t>
              </a:r>
            </a:p>
          </p:txBody>
        </p:sp>
        <p:sp>
          <p:nvSpPr>
            <p:cNvPr id="89" name="Textfeld 118">
              <a:extLst>
                <a:ext uri="{FF2B5EF4-FFF2-40B4-BE49-F238E27FC236}">
                  <a16:creationId xmlns:a16="http://schemas.microsoft.com/office/drawing/2014/main" id="{3905651E-2282-B399-85D2-27A95EDA05AC}"/>
                </a:ext>
              </a:extLst>
            </p:cNvPr>
            <p:cNvSpPr txBox="1"/>
            <p:nvPr/>
          </p:nvSpPr>
          <p:spPr>
            <a:xfrm>
              <a:off x="4645360" y="3935701"/>
              <a:ext cx="328936" cy="369332"/>
            </a:xfrm>
            <a:prstGeom prst="rect">
              <a:avLst/>
            </a:prstGeom>
            <a:noFill/>
            <a:ln>
              <a:noFill/>
            </a:ln>
          </p:spPr>
          <p:txBody>
            <a:bodyPr wrap="none" rtlCol="0">
              <a:spAutoFit/>
            </a:bodyPr>
            <a:lstStyle/>
            <a:p>
              <a:r>
                <a:rPr lang="en-GB" dirty="0">
                  <a:solidFill>
                    <a:srgbClr val="C00000"/>
                  </a:solidFill>
                </a:rPr>
                <a:t>H</a:t>
              </a:r>
            </a:p>
          </p:txBody>
        </p:sp>
      </p:grpSp>
      <p:sp>
        <p:nvSpPr>
          <p:cNvPr id="95" name="Freihandform 130">
            <a:extLst>
              <a:ext uri="{FF2B5EF4-FFF2-40B4-BE49-F238E27FC236}">
                <a16:creationId xmlns:a16="http://schemas.microsoft.com/office/drawing/2014/main" id="{86809902-3BCB-9D14-8FAF-8F231BA7D32A}"/>
              </a:ext>
            </a:extLst>
          </p:cNvPr>
          <p:cNvSpPr/>
          <p:nvPr/>
        </p:nvSpPr>
        <p:spPr>
          <a:xfrm rot="5895217">
            <a:off x="4195129" y="682364"/>
            <a:ext cx="1136716" cy="759178"/>
          </a:xfrm>
          <a:custGeom>
            <a:avLst/>
            <a:gdLst>
              <a:gd name="connsiteX0" fmla="*/ 0 w 1040781"/>
              <a:gd name="connsiteY0" fmla="*/ 0 h 959004"/>
              <a:gd name="connsiteX1" fmla="*/ 185854 w 1040781"/>
              <a:gd name="connsiteY1" fmla="*/ 156117 h 959004"/>
              <a:gd name="connsiteX2" fmla="*/ 431181 w 1040781"/>
              <a:gd name="connsiteY2" fmla="*/ 431180 h 959004"/>
              <a:gd name="connsiteX3" fmla="*/ 512956 w 1040781"/>
              <a:gd name="connsiteY3" fmla="*/ 661639 h 959004"/>
              <a:gd name="connsiteX4" fmla="*/ 765717 w 1040781"/>
              <a:gd name="connsiteY4" fmla="*/ 869795 h 959004"/>
              <a:gd name="connsiteX5" fmla="*/ 1040781 w 1040781"/>
              <a:gd name="connsiteY5" fmla="*/ 959004 h 9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781" h="959004">
                <a:moveTo>
                  <a:pt x="0" y="0"/>
                </a:moveTo>
                <a:cubicBezTo>
                  <a:pt x="56995" y="42127"/>
                  <a:pt x="113991" y="84254"/>
                  <a:pt x="185854" y="156117"/>
                </a:cubicBezTo>
                <a:cubicBezTo>
                  <a:pt x="257717" y="227980"/>
                  <a:pt x="376664" y="346926"/>
                  <a:pt x="431181" y="431180"/>
                </a:cubicBezTo>
                <a:cubicBezTo>
                  <a:pt x="485698" y="515434"/>
                  <a:pt x="457200" y="588537"/>
                  <a:pt x="512956" y="661639"/>
                </a:cubicBezTo>
                <a:cubicBezTo>
                  <a:pt x="568712" y="734741"/>
                  <a:pt x="677746" y="820234"/>
                  <a:pt x="765717" y="869795"/>
                </a:cubicBezTo>
                <a:cubicBezTo>
                  <a:pt x="853688" y="919356"/>
                  <a:pt x="947234" y="939180"/>
                  <a:pt x="1040781" y="959004"/>
                </a:cubicBezTo>
              </a:path>
            </a:pathLst>
          </a:cu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feld 90">
            <a:extLst>
              <a:ext uri="{FF2B5EF4-FFF2-40B4-BE49-F238E27FC236}">
                <a16:creationId xmlns:a16="http://schemas.microsoft.com/office/drawing/2014/main" id="{FB4B4D60-3D60-7544-83C4-7008D8861F02}"/>
              </a:ext>
            </a:extLst>
          </p:cNvPr>
          <p:cNvSpPr txBox="1"/>
          <p:nvPr/>
        </p:nvSpPr>
        <p:spPr>
          <a:xfrm>
            <a:off x="-15277" y="1868442"/>
            <a:ext cx="1223412" cy="584775"/>
          </a:xfrm>
          <a:prstGeom prst="rect">
            <a:avLst/>
          </a:prstGeom>
          <a:noFill/>
        </p:spPr>
        <p:txBody>
          <a:bodyPr wrap="none" rtlCol="0">
            <a:spAutoFit/>
          </a:bodyPr>
          <a:lstStyle/>
          <a:p>
            <a:pPr algn="ctr"/>
            <a:r>
              <a:rPr lang="en-GB" sz="1600" dirty="0">
                <a:latin typeface="Avenir" panose="02000503020000020003" pitchFamily="2" charset="0"/>
                <a:cs typeface="Arial" panose="020B0604020202020204" pitchFamily="34" charset="0"/>
              </a:rPr>
              <a:t>Initial state </a:t>
            </a:r>
          </a:p>
          <a:p>
            <a:pPr algn="ctr"/>
            <a:r>
              <a:rPr lang="en-GB" sz="1600" dirty="0">
                <a:latin typeface="Avenir" panose="02000503020000020003" pitchFamily="2" charset="0"/>
                <a:cs typeface="Arial" panose="020B0604020202020204" pitchFamily="34" charset="0"/>
              </a:rPr>
              <a:t>(time T)</a:t>
            </a:r>
          </a:p>
        </p:txBody>
      </p:sp>
      <p:sp>
        <p:nvSpPr>
          <p:cNvPr id="97" name="Textfeld 121">
            <a:extLst>
              <a:ext uri="{FF2B5EF4-FFF2-40B4-BE49-F238E27FC236}">
                <a16:creationId xmlns:a16="http://schemas.microsoft.com/office/drawing/2014/main" id="{46CBB222-6435-C13D-1800-245532C4C758}"/>
              </a:ext>
            </a:extLst>
          </p:cNvPr>
          <p:cNvSpPr txBox="1"/>
          <p:nvPr/>
        </p:nvSpPr>
        <p:spPr>
          <a:xfrm>
            <a:off x="216031" y="2735665"/>
            <a:ext cx="1034570" cy="318751"/>
          </a:xfrm>
          <a:prstGeom prst="rect">
            <a:avLst/>
          </a:prstGeom>
          <a:noFill/>
          <a:ln w="28575">
            <a:solidFill>
              <a:srgbClr val="7F7F7F"/>
            </a:solidFill>
            <a:prstDash val="solid"/>
          </a:ln>
        </p:spPr>
        <p:txBody>
          <a:bodyPr wrap="square" rtlCol="0">
            <a:spAutoFit/>
          </a:bodyPr>
          <a:lstStyle/>
          <a:p>
            <a:r>
              <a:rPr lang="en-GB" sz="1400" dirty="0">
                <a:solidFill>
                  <a:srgbClr val="7F7F7F"/>
                </a:solidFill>
                <a:latin typeface="Avenir" panose="02000503020000020003" pitchFamily="2" charset="0"/>
                <a:cs typeface="Arial" panose="020B0604020202020204" pitchFamily="34" charset="0"/>
              </a:rPr>
              <a:t>reanalysis</a:t>
            </a:r>
          </a:p>
        </p:txBody>
      </p:sp>
      <p:sp>
        <p:nvSpPr>
          <p:cNvPr id="98" name="Pfeil nach rechts 94">
            <a:extLst>
              <a:ext uri="{FF2B5EF4-FFF2-40B4-BE49-F238E27FC236}">
                <a16:creationId xmlns:a16="http://schemas.microsoft.com/office/drawing/2014/main" id="{57ECF52E-1EFA-A180-F22E-8A2050AA5F61}"/>
              </a:ext>
            </a:extLst>
          </p:cNvPr>
          <p:cNvSpPr/>
          <p:nvPr/>
        </p:nvSpPr>
        <p:spPr>
          <a:xfrm>
            <a:off x="6441642" y="853163"/>
            <a:ext cx="528943" cy="242977"/>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
            <a:extLst>
              <a:ext uri="{FF2B5EF4-FFF2-40B4-BE49-F238E27FC236}">
                <a16:creationId xmlns:a16="http://schemas.microsoft.com/office/drawing/2014/main" id="{7BAEE84B-F48D-1C4B-5A55-1336CFB70A33}"/>
              </a:ext>
            </a:extLst>
          </p:cNvPr>
          <p:cNvSpPr txBox="1"/>
          <p:nvPr/>
        </p:nvSpPr>
        <p:spPr>
          <a:xfrm>
            <a:off x="-187248" y="823495"/>
            <a:ext cx="1541768" cy="461665"/>
          </a:xfrm>
          <a:prstGeom prst="rect">
            <a:avLst/>
          </a:prstGeom>
          <a:noFill/>
        </p:spPr>
        <p:txBody>
          <a:bodyPr wrap="square">
            <a:spAutoFit/>
          </a:bodyPr>
          <a:lstStyle/>
          <a:p>
            <a:pPr algn="ctr"/>
            <a:r>
              <a:rPr lang="en-GB" sz="1200" dirty="0">
                <a:solidFill>
                  <a:schemeClr val="tx1">
                    <a:lumMod val="50000"/>
                    <a:lumOff val="50000"/>
                  </a:schemeClr>
                </a:solidFill>
                <a:latin typeface="Avenir" panose="02000503020000020003" pitchFamily="2" charset="0"/>
                <a:cs typeface="Arial" panose="020B0604020202020204" pitchFamily="34" charset="0"/>
              </a:rPr>
              <a:t>Graphics from </a:t>
            </a:r>
          </a:p>
          <a:p>
            <a:pPr algn="ctr"/>
            <a:r>
              <a:rPr lang="en-GB" sz="1200" dirty="0">
                <a:solidFill>
                  <a:schemeClr val="tx1">
                    <a:lumMod val="50000"/>
                    <a:lumOff val="50000"/>
                  </a:schemeClr>
                </a:solidFill>
                <a:latin typeface="Avenir" panose="02000503020000020003" pitchFamily="2" charset="0"/>
                <a:cs typeface="Arial" panose="020B0604020202020204" pitchFamily="34" charset="0"/>
              </a:rPr>
              <a:t>H. F. </a:t>
            </a:r>
            <a:r>
              <a:rPr lang="en-GB" sz="1200" dirty="0" err="1">
                <a:solidFill>
                  <a:schemeClr val="tx1">
                    <a:lumMod val="50000"/>
                    <a:lumOff val="50000"/>
                  </a:schemeClr>
                </a:solidFill>
                <a:latin typeface="Avenir" panose="02000503020000020003" pitchFamily="2" charset="0"/>
                <a:cs typeface="Arial" panose="020B0604020202020204" pitchFamily="34" charset="0"/>
              </a:rPr>
              <a:t>Goessling</a:t>
            </a:r>
            <a:endParaRPr lang="en-GB" sz="1200" dirty="0">
              <a:solidFill>
                <a:schemeClr val="tx1">
                  <a:lumMod val="50000"/>
                  <a:lumOff val="50000"/>
                </a:schemeClr>
              </a:solidFill>
              <a:latin typeface="Avenir" panose="02000503020000020003" pitchFamily="2" charset="0"/>
              <a:cs typeface="Arial" panose="020B0604020202020204" pitchFamily="34" charset="0"/>
            </a:endParaRPr>
          </a:p>
        </p:txBody>
      </p:sp>
      <p:cxnSp>
        <p:nvCxnSpPr>
          <p:cNvPr id="2" name="Gerade Verbindung 19">
            <a:extLst>
              <a:ext uri="{FF2B5EF4-FFF2-40B4-BE49-F238E27FC236}">
                <a16:creationId xmlns:a16="http://schemas.microsoft.com/office/drawing/2014/main" id="{06C68F75-2D07-64DF-2766-7EA9985D471E}"/>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3" name="Title 1">
            <a:extLst>
              <a:ext uri="{FF2B5EF4-FFF2-40B4-BE49-F238E27FC236}">
                <a16:creationId xmlns:a16="http://schemas.microsoft.com/office/drawing/2014/main" id="{852A9547-7CFD-D740-2403-2606541C49CA}"/>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Constrain the atmosphere</a:t>
            </a:r>
            <a:r>
              <a:rPr lang="en-GB" sz="1800" b="0" dirty="0">
                <a:solidFill>
                  <a:srgbClr val="002060"/>
                </a:solidFill>
                <a:latin typeface="Calibri"/>
                <a:cs typeface="Calibri"/>
              </a:rPr>
              <a:t>  </a:t>
            </a:r>
            <a:endParaRPr lang="de-DE" sz="1800" b="0" dirty="0">
              <a:solidFill>
                <a:srgbClr val="002060"/>
              </a:solidFill>
            </a:endParaRPr>
          </a:p>
        </p:txBody>
      </p:sp>
      <p:sp>
        <p:nvSpPr>
          <p:cNvPr id="120" name="TextBox 119">
            <a:extLst>
              <a:ext uri="{FF2B5EF4-FFF2-40B4-BE49-F238E27FC236}">
                <a16:creationId xmlns:a16="http://schemas.microsoft.com/office/drawing/2014/main" id="{2785D9A7-5F31-6F3D-1C98-202B32D1F6EE}"/>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6</a:t>
            </a:fld>
            <a:endParaRPr lang="de-DE" sz="1600" dirty="0">
              <a:latin typeface="Calibri" panose="020F0502020204030204" pitchFamily="34" charset="0"/>
              <a:cs typeface="Calibri" panose="020F0502020204030204" pitchFamily="34" charset="0"/>
            </a:endParaRPr>
          </a:p>
        </p:txBody>
      </p:sp>
      <p:sp>
        <p:nvSpPr>
          <p:cNvPr id="101" name="Textfeld 131">
            <a:extLst>
              <a:ext uri="{FF2B5EF4-FFF2-40B4-BE49-F238E27FC236}">
                <a16:creationId xmlns:a16="http://schemas.microsoft.com/office/drawing/2014/main" id="{6F863983-5DF5-C973-7D7A-2CE62393EB61}"/>
              </a:ext>
            </a:extLst>
          </p:cNvPr>
          <p:cNvSpPr txBox="1"/>
          <p:nvPr/>
        </p:nvSpPr>
        <p:spPr>
          <a:xfrm>
            <a:off x="7100629" y="1878488"/>
            <a:ext cx="216328" cy="242895"/>
          </a:xfrm>
          <a:prstGeom prst="rect">
            <a:avLst/>
          </a:prstGeom>
          <a:noFill/>
        </p:spPr>
        <p:txBody>
          <a:bodyPr wrap="none" rtlCol="0">
            <a:spAutoFit/>
          </a:bodyPr>
          <a:lstStyle/>
          <a:p>
            <a:r>
              <a:rPr lang="en-GB" dirty="0">
                <a:solidFill>
                  <a:srgbClr val="C00000"/>
                </a:solidFill>
              </a:rPr>
              <a:t>H</a:t>
            </a:r>
          </a:p>
        </p:txBody>
      </p:sp>
      <p:grpSp>
        <p:nvGrpSpPr>
          <p:cNvPr id="102" name="Group 101">
            <a:extLst>
              <a:ext uri="{FF2B5EF4-FFF2-40B4-BE49-F238E27FC236}">
                <a16:creationId xmlns:a16="http://schemas.microsoft.com/office/drawing/2014/main" id="{12820D58-56D4-3301-BCC8-0994AA383A71}"/>
              </a:ext>
            </a:extLst>
          </p:cNvPr>
          <p:cNvGrpSpPr/>
          <p:nvPr/>
        </p:nvGrpSpPr>
        <p:grpSpPr>
          <a:xfrm>
            <a:off x="26941" y="4046245"/>
            <a:ext cx="9079395" cy="2485549"/>
            <a:chOff x="472112" y="2675746"/>
            <a:chExt cx="9079395" cy="2485549"/>
          </a:xfrm>
        </p:grpSpPr>
        <p:sp>
          <p:nvSpPr>
            <p:cNvPr id="103" name="Inhaltsplatzhalter 2">
              <a:extLst>
                <a:ext uri="{FF2B5EF4-FFF2-40B4-BE49-F238E27FC236}">
                  <a16:creationId xmlns:a16="http://schemas.microsoft.com/office/drawing/2014/main" id="{E09E3871-A60B-6B90-C7CE-44C47D65D482}"/>
                </a:ext>
              </a:extLst>
            </p:cNvPr>
            <p:cNvSpPr txBox="1">
              <a:spLocks/>
            </p:cNvSpPr>
            <p:nvPr/>
          </p:nvSpPr>
          <p:spPr>
            <a:xfrm>
              <a:off x="472112" y="2675746"/>
              <a:ext cx="3279006" cy="308926"/>
            </a:xfrm>
            <a:prstGeom prst="rect">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txBody>
            <a:bodyPr vert="horz" lIns="36000" tIns="36000" rIns="36000" bIns="144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000" b="1" dirty="0" err="1">
                  <a:solidFill>
                    <a:schemeClr val="bg1"/>
                  </a:solidFill>
                  <a:latin typeface="Calibri" panose="020F0502020204030204" pitchFamily="34" charset="0"/>
                  <a:cs typeface="Calibri" panose="020F0502020204030204" pitchFamily="34" charset="0"/>
                </a:rPr>
                <a:t>Spectrally</a:t>
              </a:r>
              <a:r>
                <a:rPr lang="de-DE" sz="2000" b="1" dirty="0">
                  <a:solidFill>
                    <a:schemeClr val="bg1"/>
                  </a:solidFill>
                  <a:latin typeface="Calibri" panose="020F0502020204030204" pitchFamily="34" charset="0"/>
                  <a:cs typeface="Calibri" panose="020F0502020204030204" pitchFamily="34" charset="0"/>
                </a:rPr>
                <a:t> </a:t>
              </a:r>
              <a:r>
                <a:rPr lang="de-DE" sz="2000" b="1" dirty="0" err="1">
                  <a:solidFill>
                    <a:schemeClr val="bg1"/>
                  </a:solidFill>
                  <a:latin typeface="Calibri" panose="020F0502020204030204" pitchFamily="34" charset="0"/>
                  <a:cs typeface="Calibri" panose="020F0502020204030204" pitchFamily="34" charset="0"/>
                </a:rPr>
                <a:t>nudged</a:t>
              </a:r>
              <a:r>
                <a:rPr lang="de-DE" sz="2000" b="1" dirty="0">
                  <a:solidFill>
                    <a:schemeClr val="bg1"/>
                  </a:solidFill>
                  <a:latin typeface="Calibri" panose="020F0502020204030204" pitchFamily="34" charset="0"/>
                  <a:cs typeface="Calibri" panose="020F0502020204030204" pitchFamily="34" charset="0"/>
                </a:rPr>
                <a:t> </a:t>
              </a:r>
              <a:r>
                <a:rPr lang="de-DE" sz="2000" b="1" dirty="0" err="1">
                  <a:solidFill>
                    <a:schemeClr val="bg1"/>
                  </a:solidFill>
                  <a:latin typeface="Calibri" panose="020F0502020204030204" pitchFamily="34" charset="0"/>
                  <a:cs typeface="Calibri" panose="020F0502020204030204" pitchFamily="34" charset="0"/>
                </a:rPr>
                <a:t>model</a:t>
              </a:r>
              <a:endParaRPr lang="de-DE" sz="2000" b="1" dirty="0">
                <a:solidFill>
                  <a:schemeClr val="bg1"/>
                </a:solidFill>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en-GB" sz="2000" b="1" dirty="0">
                <a:solidFill>
                  <a:schemeClr val="bg1"/>
                </a:solidFill>
                <a:latin typeface="Calibri" panose="020F0502020204030204" pitchFamily="34" charset="0"/>
                <a:cs typeface="Calibri" panose="020F0502020204030204" pitchFamily="34" charset="0"/>
              </a:endParaRPr>
            </a:p>
            <a:p>
              <a:pPr algn="ctr">
                <a:buFontTx/>
                <a:buChar char="-"/>
              </a:pPr>
              <a:endParaRPr lang="de-DE" sz="2000" b="1" dirty="0">
                <a:solidFill>
                  <a:schemeClr val="bg1"/>
                </a:solidFill>
                <a:latin typeface="Avenir Medium" panose="02000503020000020003" pitchFamily="2" charset="0"/>
                <a:cs typeface="Arial" panose="020B0604020202020204" pitchFamily="34" charset="0"/>
              </a:endParaRPr>
            </a:p>
            <a:p>
              <a:pPr marL="0" indent="0" algn="ctr">
                <a:buFont typeface="Arial" panose="020B0604020202020204" pitchFamily="34" charset="0"/>
                <a:buNone/>
              </a:pPr>
              <a:endParaRPr lang="de-DE" sz="2000" b="1" dirty="0">
                <a:solidFill>
                  <a:schemeClr val="bg1"/>
                </a:solidFill>
                <a:latin typeface="Avenir Medium" panose="02000503020000020003"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4" name="Inhaltsplatzhalter 2">
                  <a:extLst>
                    <a:ext uri="{FF2B5EF4-FFF2-40B4-BE49-F238E27FC236}">
                      <a16:creationId xmlns:a16="http://schemas.microsoft.com/office/drawing/2014/main" id="{0AF793E6-5BD1-1A4B-057D-F0F87F436917}"/>
                    </a:ext>
                  </a:extLst>
                </p:cNvPr>
                <p:cNvSpPr txBox="1">
                  <a:spLocks/>
                </p:cNvSpPr>
                <p:nvPr/>
              </p:nvSpPr>
              <p:spPr>
                <a:xfrm>
                  <a:off x="472112" y="2989629"/>
                  <a:ext cx="9079395" cy="2171666"/>
                </a:xfrm>
                <a:prstGeom prst="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600"/>
                    </a:spcBef>
                    <a:buNone/>
                  </a:pPr>
                  <a:r>
                    <a:rPr lang="de-DE" sz="1750" dirty="0">
                      <a:latin typeface="Calibri" panose="020F0502020204030204" pitchFamily="34" charset="0"/>
                      <a:cs typeface="Calibri" panose="020F0502020204030204" pitchFamily="34" charset="0"/>
                      <a:sym typeface="Wingdings" pitchFamily="2" charset="2"/>
                    </a:rPr>
                    <a:t>Atmosphere </a:t>
                  </a:r>
                  <a:r>
                    <a:rPr lang="de-DE" sz="1750" dirty="0" err="1">
                      <a:latin typeface="Calibri" panose="020F0502020204030204" pitchFamily="34" charset="0"/>
                      <a:cs typeface="Calibri" panose="020F0502020204030204" pitchFamily="34" charset="0"/>
                      <a:sym typeface="Wingdings" pitchFamily="2" charset="2"/>
                    </a:rPr>
                    <a:t>model</a:t>
                  </a:r>
                  <a:r>
                    <a:rPr lang="de-DE" sz="1750" dirty="0">
                      <a:latin typeface="Calibri" panose="020F0502020204030204" pitchFamily="34" charset="0"/>
                      <a:cs typeface="Calibri" panose="020F0502020204030204" pitchFamily="34" charset="0"/>
                      <a:sym typeface="Wingdings" pitchFamily="2" charset="2"/>
                    </a:rPr>
                    <a:t> </a:t>
                  </a:r>
                  <a:r>
                    <a:rPr lang="de-DE" sz="1750" dirty="0" err="1">
                      <a:latin typeface="Calibri" panose="020F0502020204030204" pitchFamily="34" charset="0"/>
                      <a:cs typeface="Calibri" panose="020F0502020204030204" pitchFamily="34" charset="0"/>
                      <a:sym typeface="Wingdings" pitchFamily="2" charset="2"/>
                    </a:rPr>
                    <a:t>no</a:t>
                  </a:r>
                  <a:r>
                    <a:rPr lang="de-DE" sz="1750" dirty="0">
                      <a:latin typeface="Calibri" panose="020F0502020204030204" pitchFamily="34" charset="0"/>
                      <a:cs typeface="Calibri" panose="020F0502020204030204" pitchFamily="34" charset="0"/>
                      <a:sym typeface="Wingdings" pitchFamily="2" charset="2"/>
                    </a:rPr>
                    <a:t> </a:t>
                  </a:r>
                  <a:r>
                    <a:rPr lang="de-DE" sz="1750" dirty="0" err="1">
                      <a:latin typeface="Calibri" panose="020F0502020204030204" pitchFamily="34" charset="0"/>
                      <a:cs typeface="Calibri" panose="020F0502020204030204" pitchFamily="34" charset="0"/>
                      <a:sym typeface="Wingdings" pitchFamily="2" charset="2"/>
                    </a:rPr>
                    <a:t>longer</a:t>
                  </a:r>
                  <a:r>
                    <a:rPr lang="de-DE" sz="1750" dirty="0">
                      <a:latin typeface="Calibri" panose="020F0502020204030204" pitchFamily="34" charset="0"/>
                      <a:cs typeface="Calibri" panose="020F0502020204030204" pitchFamily="34" charset="0"/>
                      <a:sym typeface="Wingdings" pitchFamily="2" charset="2"/>
                    </a:rPr>
                    <a:t> </a:t>
                  </a:r>
                  <a:r>
                    <a:rPr lang="de-DE" sz="1750" b="1" dirty="0" err="1">
                      <a:solidFill>
                        <a:srgbClr val="C00000"/>
                      </a:solidFill>
                      <a:latin typeface="Calibri" panose="020F0502020204030204" pitchFamily="34" charset="0"/>
                      <a:cs typeface="Calibri" panose="020F0502020204030204" pitchFamily="34" charset="0"/>
                      <a:sym typeface="Wingdings" pitchFamily="2" charset="2"/>
                    </a:rPr>
                    <a:t>free</a:t>
                  </a:r>
                  <a:r>
                    <a:rPr lang="de-DE" sz="1750" dirty="0">
                      <a:latin typeface="Calibri" panose="020F0502020204030204" pitchFamily="34" charset="0"/>
                      <a:cs typeface="Calibri" panose="020F0502020204030204" pitchFamily="34" charset="0"/>
                      <a:sym typeface="Wingdings" pitchFamily="2" charset="2"/>
                    </a:rPr>
                    <a:t> but </a:t>
                  </a:r>
                  <a:r>
                    <a:rPr lang="de-DE" sz="1750" b="1" dirty="0">
                      <a:solidFill>
                        <a:srgbClr val="02B0EF"/>
                      </a:solidFill>
                      <a:latin typeface="Calibri" panose="020F0502020204030204" pitchFamily="34" charset="0"/>
                      <a:cs typeface="Calibri" panose="020F0502020204030204" pitchFamily="34" charset="0"/>
                    </a:rPr>
                    <a:t>"</a:t>
                  </a:r>
                  <a:r>
                    <a:rPr lang="de-DE" sz="1750" b="1" dirty="0" err="1">
                      <a:solidFill>
                        <a:srgbClr val="02B0EF"/>
                      </a:solidFill>
                      <a:latin typeface="Calibri" panose="020F0502020204030204" pitchFamily="34" charset="0"/>
                      <a:cs typeface="Calibri" panose="020F0502020204030204" pitchFamily="34" charset="0"/>
                      <a:sym typeface="Wingdings" pitchFamily="2" charset="2"/>
                    </a:rPr>
                    <a:t>nudged</a:t>
                  </a:r>
                  <a:r>
                    <a:rPr lang="de-DE" sz="1750" b="1" dirty="0">
                      <a:solidFill>
                        <a:srgbClr val="02B0EF"/>
                      </a:solidFill>
                      <a:latin typeface="Calibri" panose="020F0502020204030204" pitchFamily="34" charset="0"/>
                      <a:cs typeface="Calibri" panose="020F0502020204030204" pitchFamily="34" charset="0"/>
                    </a:rPr>
                    <a:t>"</a:t>
                  </a:r>
                  <a:r>
                    <a:rPr lang="de-DE" sz="1750" b="1" dirty="0">
                      <a:solidFill>
                        <a:srgbClr val="02B0EF"/>
                      </a:solidFill>
                      <a:latin typeface="Calibri" panose="020F0502020204030204" pitchFamily="34" charset="0"/>
                      <a:cs typeface="Calibri" panose="020F0502020204030204" pitchFamily="34" charset="0"/>
                      <a:sym typeface="Wingdings" pitchFamily="2" charset="2"/>
                    </a:rPr>
                    <a:t> </a:t>
                  </a:r>
                  <a:r>
                    <a:rPr lang="de-DE" sz="1750" dirty="0" err="1">
                      <a:latin typeface="Calibri" panose="020F0502020204030204" pitchFamily="34" charset="0"/>
                      <a:cs typeface="Calibri" panose="020F0502020204030204" pitchFamily="34" charset="0"/>
                      <a:sym typeface="Wingdings" pitchFamily="2" charset="2"/>
                    </a:rPr>
                    <a:t>towards</a:t>
                  </a:r>
                  <a:r>
                    <a:rPr lang="de-DE" sz="1750" dirty="0">
                      <a:latin typeface="Calibri" panose="020F0502020204030204" pitchFamily="34" charset="0"/>
                      <a:cs typeface="Calibri" panose="020F0502020204030204" pitchFamily="34" charset="0"/>
                      <a:sym typeface="Wingdings" pitchFamily="2" charset="2"/>
                    </a:rPr>
                    <a:t> </a:t>
                  </a:r>
                  <a:r>
                    <a:rPr lang="de-DE" sz="1750" b="1" dirty="0" err="1">
                      <a:solidFill>
                        <a:schemeClr val="tx1">
                          <a:lumMod val="50000"/>
                          <a:lumOff val="50000"/>
                        </a:schemeClr>
                      </a:solidFill>
                      <a:latin typeface="Calibri" panose="020F0502020204030204" pitchFamily="34" charset="0"/>
                      <a:cs typeface="Calibri" panose="020F0502020204030204" pitchFamily="34" charset="0"/>
                      <a:sym typeface="Wingdings" pitchFamily="2" charset="2"/>
                    </a:rPr>
                    <a:t>observations</a:t>
                  </a:r>
                  <a:r>
                    <a:rPr lang="de-DE" sz="1750" dirty="0">
                      <a:latin typeface="Calibri" panose="020F0502020204030204" pitchFamily="34" charset="0"/>
                      <a:cs typeface="Calibri" panose="020F0502020204030204" pitchFamily="34" charset="0"/>
                      <a:sym typeface="Wingdings" pitchFamily="2" charset="2"/>
                    </a:rPr>
                    <a:t> (</a:t>
                  </a:r>
                  <a:r>
                    <a:rPr lang="de-DE" sz="1750" dirty="0" err="1">
                      <a:latin typeface="Calibri" panose="020F0502020204030204" pitchFamily="34" charset="0"/>
                      <a:cs typeface="Calibri" panose="020F0502020204030204" pitchFamily="34" charset="0"/>
                      <a:sym typeface="Wingdings" pitchFamily="2" charset="2"/>
                    </a:rPr>
                    <a:t>reanalysis</a:t>
                  </a:r>
                  <a:r>
                    <a:rPr lang="de-DE" sz="1750" dirty="0">
                      <a:latin typeface="Calibri" panose="020F0502020204030204" pitchFamily="34" charset="0"/>
                      <a:cs typeface="Calibri" panose="020F0502020204030204" pitchFamily="34" charset="0"/>
                      <a:sym typeface="Wingdings" pitchFamily="2" charset="2"/>
                    </a:rPr>
                    <a:t>) </a:t>
                  </a:r>
                  <a14:m>
                    <m:oMath xmlns:m="http://schemas.openxmlformats.org/officeDocument/2006/math">
                      <m:r>
                        <a:rPr lang="de-DE" sz="1750" b="0" i="0" smtClean="0">
                          <a:latin typeface="Cambria Math" panose="02040503050406030204" pitchFamily="18" charset="0"/>
                          <a:ea typeface="Cambria Math" panose="02040503050406030204" pitchFamily="18" charset="0"/>
                          <a:cs typeface="Arial" panose="020B0604020202020204" pitchFamily="34" charset="0"/>
                          <a:sym typeface="Wingdings" pitchFamily="2" charset="2"/>
                        </a:rPr>
                        <m:t>→</m:t>
                      </m:r>
                    </m:oMath>
                  </a14:m>
                  <a:r>
                    <a:rPr lang="de-DE" sz="1750" dirty="0">
                      <a:latin typeface="Calibri" panose="020F0502020204030204" pitchFamily="34" charset="0"/>
                      <a:cs typeface="Calibri" panose="020F0502020204030204" pitchFamily="34" charset="0"/>
                      <a:sym typeface="Wingdings" pitchFamily="2" charset="2"/>
                    </a:rPr>
                    <a:t>  </a:t>
                  </a:r>
                </a:p>
                <a:p>
                  <a:pPr marL="0" indent="0">
                    <a:lnSpc>
                      <a:spcPct val="100000"/>
                    </a:lnSpc>
                    <a:buNone/>
                  </a:pPr>
                  <a:r>
                    <a:rPr lang="de-DE" sz="1750" dirty="0">
                      <a:latin typeface="Calibri" panose="020F0502020204030204" pitchFamily="34" charset="0"/>
                      <a:cs typeface="Calibri" panose="020F0502020204030204" pitchFamily="34" charset="0"/>
                    </a:rPr>
                    <a:t>"</a:t>
                  </a:r>
                  <a:r>
                    <a:rPr lang="de-DE" sz="1750" dirty="0" err="1">
                      <a:latin typeface="Calibri" panose="020F0502020204030204" pitchFamily="34" charset="0"/>
                      <a:cs typeface="Calibri" panose="020F0502020204030204" pitchFamily="34" charset="0"/>
                      <a:sym typeface="Wingdings" pitchFamily="2" charset="2"/>
                    </a:rPr>
                    <a:t>nudging</a:t>
                  </a:r>
                  <a:r>
                    <a:rPr lang="de-DE" sz="1750" dirty="0">
                      <a:latin typeface="Calibri" panose="020F0502020204030204" pitchFamily="34" charset="0"/>
                      <a:cs typeface="Calibri" panose="020F0502020204030204" pitchFamily="34" charset="0"/>
                      <a:sym typeface="Wingdings" pitchFamily="2" charset="2"/>
                    </a:rPr>
                    <a:t> </a:t>
                  </a:r>
                  <a:r>
                    <a:rPr lang="de-DE" sz="1750" dirty="0" err="1">
                      <a:latin typeface="Calibri" panose="020F0502020204030204" pitchFamily="34" charset="0"/>
                      <a:cs typeface="Calibri" panose="020F0502020204030204" pitchFamily="34" charset="0"/>
                      <a:sym typeface="Wingdings" pitchFamily="2" charset="2"/>
                    </a:rPr>
                    <a:t>increment</a:t>
                  </a:r>
                  <a:r>
                    <a:rPr lang="de-DE" sz="1750" dirty="0">
                      <a:latin typeface="Calibri" panose="020F0502020204030204" pitchFamily="34" charset="0"/>
                      <a:cs typeface="Calibri" panose="020F0502020204030204" pitchFamily="34" charset="0"/>
                    </a:rPr>
                    <a:t>"</a:t>
                  </a:r>
                  <a:r>
                    <a:rPr lang="de-DE" sz="1750" dirty="0">
                      <a:latin typeface="Calibri" panose="020F0502020204030204" pitchFamily="34" charset="0"/>
                      <a:cs typeface="Calibri" panose="020F0502020204030204" pitchFamily="34" charset="0"/>
                      <a:sym typeface="Wingdings" pitchFamily="2" charset="2"/>
                    </a:rPr>
                    <a:t> </a:t>
                  </a:r>
                  <a:r>
                    <a:rPr lang="de-DE" sz="1750" dirty="0" err="1">
                      <a:latin typeface="Calibri" panose="020F0502020204030204" pitchFamily="34" charset="0"/>
                      <a:cs typeface="Calibri" panose="020F0502020204030204" pitchFamily="34" charset="0"/>
                      <a:sym typeface="Wingdings" pitchFamily="2" charset="2"/>
                    </a:rPr>
                    <a:t>added</a:t>
                  </a:r>
                  <a:r>
                    <a:rPr lang="de-DE" sz="1750" dirty="0">
                      <a:latin typeface="Calibri" panose="020F0502020204030204" pitchFamily="34" charset="0"/>
                      <a:cs typeface="Calibri" panose="020F0502020204030204" pitchFamily="34" charset="0"/>
                      <a:sym typeface="Wingdings" pitchFamily="2" charset="2"/>
                    </a:rPr>
                    <a:t> </a:t>
                  </a:r>
                  <a:r>
                    <a:rPr lang="de-DE" sz="1750" dirty="0" err="1">
                      <a:latin typeface="Calibri" panose="020F0502020204030204" pitchFamily="34" charset="0"/>
                      <a:cs typeface="Calibri" panose="020F0502020204030204" pitchFamily="34" charset="0"/>
                      <a:sym typeface="Wingdings" pitchFamily="2" charset="2"/>
                    </a:rPr>
                    <a:t>to</a:t>
                  </a:r>
                  <a:r>
                    <a:rPr lang="de-DE" sz="1750" dirty="0">
                      <a:latin typeface="Calibri" panose="020F0502020204030204" pitchFamily="34" charset="0"/>
                      <a:cs typeface="Calibri" panose="020F0502020204030204" pitchFamily="34" charset="0"/>
                      <a:sym typeface="Wingdings" pitchFamily="2" charset="2"/>
                    </a:rPr>
                    <a:t> </a:t>
                  </a:r>
                  <a:r>
                    <a:rPr lang="de-DE" sz="1750" b="1" dirty="0">
                      <a:latin typeface="Calibri" panose="020F0502020204030204" pitchFamily="34" charset="0"/>
                      <a:cs typeface="Calibri" panose="020F0502020204030204" pitchFamily="34" charset="0"/>
                    </a:rPr>
                    <a:t>"</a:t>
                  </a:r>
                  <a:r>
                    <a:rPr lang="de-DE" sz="1750" b="1" dirty="0">
                      <a:latin typeface="Calibri" panose="020F0502020204030204" pitchFamily="34" charset="0"/>
                      <a:cs typeface="Calibri" panose="020F0502020204030204" pitchFamily="34" charset="0"/>
                      <a:sym typeface="Wingdings" pitchFamily="2" charset="2"/>
                    </a:rPr>
                    <a:t>push</a:t>
                  </a:r>
                  <a:r>
                    <a:rPr lang="de-DE" sz="1750" b="1" dirty="0">
                      <a:latin typeface="Calibri" panose="020F0502020204030204" pitchFamily="34" charset="0"/>
                      <a:cs typeface="Calibri" panose="020F0502020204030204" pitchFamily="34" charset="0"/>
                    </a:rPr>
                    <a:t>"</a:t>
                  </a:r>
                  <a:r>
                    <a:rPr lang="de-DE" sz="1750" b="1" dirty="0">
                      <a:latin typeface="Calibri" panose="020F0502020204030204" pitchFamily="34" charset="0"/>
                      <a:cs typeface="Calibri" panose="020F0502020204030204" pitchFamily="34" charset="0"/>
                      <a:sym typeface="Wingdings" pitchFamily="2" charset="2"/>
                    </a:rPr>
                    <a:t> </a:t>
                  </a:r>
                  <a:r>
                    <a:rPr lang="de-DE" sz="1750" b="1" dirty="0" err="1">
                      <a:latin typeface="Calibri" panose="020F0502020204030204" pitchFamily="34" charset="0"/>
                      <a:cs typeface="Calibri" panose="020F0502020204030204" pitchFamily="34" charset="0"/>
                      <a:sym typeface="Wingdings" pitchFamily="2" charset="2"/>
                    </a:rPr>
                    <a:t>the</a:t>
                  </a:r>
                  <a:r>
                    <a:rPr lang="de-DE" sz="1750" b="1" dirty="0">
                      <a:latin typeface="Calibri" panose="020F0502020204030204" pitchFamily="34" charset="0"/>
                      <a:cs typeface="Calibri" panose="020F0502020204030204" pitchFamily="34" charset="0"/>
                      <a:sym typeface="Wingdings" pitchFamily="2" charset="2"/>
                    </a:rPr>
                    <a:t> </a:t>
                  </a:r>
                  <a:r>
                    <a:rPr lang="de-DE" sz="1750" b="1" dirty="0" err="1">
                      <a:latin typeface="Calibri" panose="020F0502020204030204" pitchFamily="34" charset="0"/>
                      <a:cs typeface="Calibri" panose="020F0502020204030204" pitchFamily="34" charset="0"/>
                      <a:sym typeface="Wingdings" pitchFamily="2" charset="2"/>
                    </a:rPr>
                    <a:t>model</a:t>
                  </a:r>
                  <a:r>
                    <a:rPr lang="de-DE" sz="1750" b="1" dirty="0">
                      <a:latin typeface="Calibri" panose="020F0502020204030204" pitchFamily="34" charset="0"/>
                      <a:cs typeface="Calibri" panose="020F0502020204030204" pitchFamily="34" charset="0"/>
                      <a:sym typeface="Wingdings" pitchFamily="2" charset="2"/>
                    </a:rPr>
                    <a:t> </a:t>
                  </a:r>
                  <a:r>
                    <a:rPr lang="de-DE" sz="1750" b="1" dirty="0" err="1">
                      <a:latin typeface="Calibri" panose="020F0502020204030204" pitchFamily="34" charset="0"/>
                      <a:cs typeface="Calibri" panose="020F0502020204030204" pitchFamily="34" charset="0"/>
                      <a:sym typeface="Wingdings" pitchFamily="2" charset="2"/>
                    </a:rPr>
                    <a:t>parameter</a:t>
                  </a:r>
                  <a:r>
                    <a:rPr lang="de-DE" sz="1750" b="1" dirty="0">
                      <a:latin typeface="Calibri" panose="020F0502020204030204" pitchFamily="34" charset="0"/>
                      <a:cs typeface="Calibri" panose="020F0502020204030204" pitchFamily="34" charset="0"/>
                      <a:sym typeface="Wingdings" pitchFamily="2" charset="2"/>
                    </a:rPr>
                    <a:t> </a:t>
                  </a:r>
                  <a14:m>
                    <m:oMath xmlns:m="http://schemas.openxmlformats.org/officeDocument/2006/math">
                      <m:r>
                        <a:rPr lang="de-DE" sz="1750" b="1" i="0" smtClean="0">
                          <a:latin typeface="Cambria Math" panose="02040503050406030204" pitchFamily="18" charset="0"/>
                          <a:sym typeface="Wingdings" pitchFamily="2" charset="2"/>
                        </a:rPr>
                        <m:t>𝐗</m:t>
                      </m:r>
                    </m:oMath>
                  </a14:m>
                  <a:r>
                    <a:rPr lang="de-DE" sz="1750" b="1" dirty="0">
                      <a:latin typeface="Calibri" panose="020F0502020204030204" pitchFamily="34" charset="0"/>
                      <a:cs typeface="Calibri" panose="020F0502020204030204" pitchFamily="34" charset="0"/>
                      <a:sym typeface="Wingdings" pitchFamily="2" charset="2"/>
                    </a:rPr>
                    <a:t> </a:t>
                  </a:r>
                  <a:r>
                    <a:rPr lang="de-DE" sz="1750" b="1" dirty="0" err="1">
                      <a:latin typeface="Calibri" panose="020F0502020204030204" pitchFamily="34" charset="0"/>
                      <a:cs typeface="Calibri" panose="020F0502020204030204" pitchFamily="34" charset="0"/>
                      <a:sym typeface="Wingdings" pitchFamily="2" charset="2"/>
                    </a:rPr>
                    <a:t>towards</a:t>
                  </a:r>
                  <a:r>
                    <a:rPr lang="de-DE" sz="1750" b="1" dirty="0">
                      <a:latin typeface="Calibri" panose="020F0502020204030204" pitchFamily="34" charset="0"/>
                      <a:cs typeface="Calibri" panose="020F0502020204030204" pitchFamily="34" charset="0"/>
                      <a:sym typeface="Wingdings" pitchFamily="2" charset="2"/>
                    </a:rPr>
                    <a:t> </a:t>
                  </a:r>
                  <a:r>
                    <a:rPr lang="de-DE" sz="1750" b="1" dirty="0" err="1">
                      <a:latin typeface="Calibri" panose="020F0502020204030204" pitchFamily="34" charset="0"/>
                      <a:cs typeface="Calibri" panose="020F0502020204030204" pitchFamily="34" charset="0"/>
                      <a:sym typeface="Wingdings" pitchFamily="2" charset="2"/>
                    </a:rPr>
                    <a:t>the</a:t>
                  </a:r>
                  <a:r>
                    <a:rPr lang="de-DE" sz="1750" b="1" dirty="0">
                      <a:latin typeface="Calibri" panose="020F0502020204030204" pitchFamily="34" charset="0"/>
                      <a:cs typeface="Calibri" panose="020F0502020204030204" pitchFamily="34" charset="0"/>
                      <a:sym typeface="Wingdings" pitchFamily="2" charset="2"/>
                    </a:rPr>
                    <a:t> </a:t>
                  </a:r>
                  <a:r>
                    <a:rPr lang="de-DE" sz="1750" b="1" dirty="0" err="1">
                      <a:latin typeface="Calibri" panose="020F0502020204030204" pitchFamily="34" charset="0"/>
                      <a:cs typeface="Calibri" panose="020F0502020204030204" pitchFamily="34" charset="0"/>
                      <a:sym typeface="Wingdings" pitchFamily="2" charset="2"/>
                    </a:rPr>
                    <a:t>observed</a:t>
                  </a:r>
                  <a:r>
                    <a:rPr lang="de-DE" sz="1750" b="1" dirty="0">
                      <a:latin typeface="Calibri" panose="020F0502020204030204" pitchFamily="34" charset="0"/>
                      <a:cs typeface="Calibri" panose="020F0502020204030204" pitchFamily="34" charset="0"/>
                      <a:sym typeface="Wingdings" pitchFamily="2" charset="2"/>
                    </a:rPr>
                    <a:t> </a:t>
                  </a:r>
                  <a:r>
                    <a:rPr lang="de-DE" sz="1750" b="1" dirty="0" err="1">
                      <a:latin typeface="Calibri" panose="020F0502020204030204" pitchFamily="34" charset="0"/>
                      <a:cs typeface="Calibri" panose="020F0502020204030204" pitchFamily="34" charset="0"/>
                      <a:sym typeface="Wingdings" pitchFamily="2" charset="2"/>
                    </a:rPr>
                    <a:t>state</a:t>
                  </a:r>
                  <a:r>
                    <a:rPr lang="de-DE" sz="1750" b="1" dirty="0">
                      <a:latin typeface="Calibri" panose="020F0502020204030204" pitchFamily="34" charset="0"/>
                      <a:cs typeface="Calibri" panose="020F0502020204030204" pitchFamily="34" charset="0"/>
                      <a:sym typeface="Wingdings" pitchFamily="2" charset="2"/>
                    </a:rPr>
                    <a:t> </a:t>
                  </a:r>
                  <a14:m>
                    <m:oMath xmlns:m="http://schemas.openxmlformats.org/officeDocument/2006/math">
                      <m:sSup>
                        <m:sSupPr>
                          <m:ctrlPr>
                            <a:rPr lang="de-DE" sz="1750" b="1" i="1" smtClean="0">
                              <a:latin typeface="Cambria Math" panose="02040503050406030204" pitchFamily="18" charset="0"/>
                              <a:sym typeface="Wingdings" pitchFamily="2" charset="2"/>
                            </a:rPr>
                          </m:ctrlPr>
                        </m:sSupPr>
                        <m:e>
                          <m:r>
                            <a:rPr lang="de-DE" sz="1750" b="1" i="0" smtClean="0">
                              <a:latin typeface="Cambria Math" panose="02040503050406030204" pitchFamily="18" charset="0"/>
                              <a:sym typeface="Wingdings" pitchFamily="2" charset="2"/>
                            </a:rPr>
                            <m:t>𝐗</m:t>
                          </m:r>
                        </m:e>
                        <m:sup>
                          <m:r>
                            <a:rPr lang="de-DE" sz="1750" b="1" i="0" smtClean="0">
                              <a:latin typeface="Cambria Math" panose="02040503050406030204" pitchFamily="18" charset="0"/>
                              <a:sym typeface="Wingdings" pitchFamily="2" charset="2"/>
                            </a:rPr>
                            <m:t>𝐫𝐞𝐚𝐧𝐚</m:t>
                          </m:r>
                        </m:sup>
                      </m:sSup>
                    </m:oMath>
                  </a14:m>
                  <a:endParaRPr lang="de-DE" sz="1750" b="1" dirty="0">
                    <a:latin typeface="Calibri" panose="020F0502020204030204" pitchFamily="34" charset="0"/>
                    <a:cs typeface="Calibri" panose="020F0502020204030204" pitchFamily="34" charset="0"/>
                    <a:sym typeface="Wingdings" pitchFamily="2" charset="2"/>
                  </a:endParaRPr>
                </a:p>
                <a:p>
                  <a:pPr marL="0" indent="0">
                    <a:buFont typeface="Arial" panose="020B0604020202020204" pitchFamily="34" charset="0"/>
                    <a:buNone/>
                  </a:pPr>
                  <a:endParaRPr lang="de-DE" sz="1600" dirty="0">
                    <a:latin typeface="Avenir" panose="02000503020000020003" pitchFamily="2" charset="0"/>
                    <a:cs typeface="Arial" panose="020B0604020202020204" pitchFamily="34" charset="0"/>
                  </a:endParaRPr>
                </a:p>
              </p:txBody>
            </p:sp>
          </mc:Choice>
          <mc:Fallback xmlns="">
            <p:sp>
              <p:nvSpPr>
                <p:cNvPr id="102" name="Inhaltsplatzhalter 2">
                  <a:extLst>
                    <a:ext uri="{FF2B5EF4-FFF2-40B4-BE49-F238E27FC236}">
                      <a16:creationId xmlns:a16="http://schemas.microsoft.com/office/drawing/2014/main" id="{E027F733-175A-5B1C-5424-EF27693BCA38}"/>
                    </a:ext>
                  </a:extLst>
                </p:cNvPr>
                <p:cNvSpPr txBox="1">
                  <a:spLocks noRot="1" noChangeAspect="1" noMove="1" noResize="1" noEditPoints="1" noAdjustHandles="1" noChangeArrowheads="1" noChangeShapeType="1" noTextEdit="1"/>
                </p:cNvSpPr>
                <p:nvPr/>
              </p:nvSpPr>
              <p:spPr>
                <a:xfrm>
                  <a:off x="472112" y="2989629"/>
                  <a:ext cx="9079395" cy="2171666"/>
                </a:xfrm>
                <a:prstGeom prst="rect">
                  <a:avLst/>
                </a:prstGeom>
                <a:blipFill>
                  <a:blip r:embed="rId3"/>
                  <a:stretch>
                    <a:fillRect/>
                  </a:stretch>
                </a:blipFill>
                <a:ln>
                  <a:solidFill>
                    <a:schemeClr val="accent1">
                      <a:lumMod val="75000"/>
                    </a:schemeClr>
                  </a:solidFill>
                </a:ln>
                <a:effectLst>
                  <a:outerShdw blurRad="50800" dist="38100" dir="2700000" algn="tl" rotWithShape="0">
                    <a:prstClr val="black">
                      <a:alpha val="40000"/>
                    </a:prstClr>
                  </a:outerShdw>
                </a:effectLst>
              </p:spPr>
              <p:txBody>
                <a:bodyPr/>
                <a:lstStyle/>
                <a:p>
                  <a:r>
                    <a:rPr lang="en-DE">
                      <a:noFill/>
                    </a:rPr>
                    <a:t> </a:t>
                  </a:r>
                </a:p>
              </p:txBody>
            </p:sp>
          </mc:Fallback>
        </mc:AlternateContent>
      </p:grpSp>
      <p:pic>
        <p:nvPicPr>
          <p:cNvPr id="105" name="Picture 4">
            <a:extLst>
              <a:ext uri="{FF2B5EF4-FFF2-40B4-BE49-F238E27FC236}">
                <a16:creationId xmlns:a16="http://schemas.microsoft.com/office/drawing/2014/main" id="{F464785A-934E-31E0-6954-A86F62DF5B7D}"/>
              </a:ext>
            </a:extLst>
          </p:cNvPr>
          <p:cNvPicPr>
            <a:picLocks noChangeAspect="1"/>
          </p:cNvPicPr>
          <p:nvPr/>
        </p:nvPicPr>
        <p:blipFill>
          <a:blip r:embed="rId4"/>
          <a:stretch>
            <a:fillRect/>
          </a:stretch>
        </p:blipFill>
        <p:spPr>
          <a:xfrm>
            <a:off x="2603749" y="5347755"/>
            <a:ext cx="6132549" cy="811762"/>
          </a:xfrm>
          <a:prstGeom prst="rect">
            <a:avLst/>
          </a:prstGeom>
        </p:spPr>
      </p:pic>
      <p:sp>
        <p:nvSpPr>
          <p:cNvPr id="106" name="TextBox 5">
            <a:extLst>
              <a:ext uri="{FF2B5EF4-FFF2-40B4-BE49-F238E27FC236}">
                <a16:creationId xmlns:a16="http://schemas.microsoft.com/office/drawing/2014/main" id="{F2B60462-3D72-A1FA-D6F0-4B9D5F1B7645}"/>
              </a:ext>
            </a:extLst>
          </p:cNvPr>
          <p:cNvSpPr txBox="1"/>
          <p:nvPr/>
        </p:nvSpPr>
        <p:spPr>
          <a:xfrm>
            <a:off x="3406658" y="6155522"/>
            <a:ext cx="1944304" cy="307777"/>
          </a:xfrm>
          <a:prstGeom prst="rect">
            <a:avLst/>
          </a:prstGeom>
          <a:noFill/>
        </p:spPr>
        <p:txBody>
          <a:bodyPr wrap="square">
            <a:spAutoFit/>
          </a:bodyPr>
          <a:lstStyle/>
          <a:p>
            <a:pPr algn="ctr"/>
            <a:r>
              <a:rPr lang="en-GB" sz="1400" dirty="0">
                <a:latin typeface="Avenir Medium" panose="02000503020000020003" pitchFamily="2" charset="0"/>
                <a:cs typeface="Arial" panose="020B0604020202020204" pitchFamily="34" charset="0"/>
              </a:rPr>
              <a:t>Model forcing</a:t>
            </a:r>
          </a:p>
        </p:txBody>
      </p:sp>
      <p:sp>
        <p:nvSpPr>
          <p:cNvPr id="107" name="TextBox 106">
            <a:extLst>
              <a:ext uri="{FF2B5EF4-FFF2-40B4-BE49-F238E27FC236}">
                <a16:creationId xmlns:a16="http://schemas.microsoft.com/office/drawing/2014/main" id="{831263D0-9BAD-1696-5578-88A504D9D6DE}"/>
              </a:ext>
            </a:extLst>
          </p:cNvPr>
          <p:cNvSpPr txBox="1"/>
          <p:nvPr/>
        </p:nvSpPr>
        <p:spPr>
          <a:xfrm>
            <a:off x="6109324" y="6154369"/>
            <a:ext cx="1944304" cy="307777"/>
          </a:xfrm>
          <a:prstGeom prst="rect">
            <a:avLst/>
          </a:prstGeom>
          <a:noFill/>
        </p:spPr>
        <p:txBody>
          <a:bodyPr wrap="square">
            <a:spAutoFit/>
          </a:bodyPr>
          <a:lstStyle/>
          <a:p>
            <a:pPr algn="ctr"/>
            <a:r>
              <a:rPr lang="en-GB" sz="1400" dirty="0">
                <a:solidFill>
                  <a:srgbClr val="02B0EF"/>
                </a:solidFill>
                <a:latin typeface="Avenir Medium" panose="02000503020000020003" pitchFamily="2" charset="0"/>
                <a:cs typeface="Arial" panose="020B0604020202020204" pitchFamily="34" charset="0"/>
              </a:rPr>
              <a:t>Nudging increment</a:t>
            </a:r>
            <a:endParaRPr lang="en-GB" sz="1400" dirty="0">
              <a:solidFill>
                <a:srgbClr val="02B0EF"/>
              </a:solidFill>
              <a:latin typeface="Avenir Medium" panose="02000503020000020003" pitchFamily="2" charset="0"/>
            </a:endParaRPr>
          </a:p>
        </p:txBody>
      </p:sp>
      <p:sp>
        <p:nvSpPr>
          <p:cNvPr id="108" name="TextBox 9">
            <a:extLst>
              <a:ext uri="{FF2B5EF4-FFF2-40B4-BE49-F238E27FC236}">
                <a16:creationId xmlns:a16="http://schemas.microsoft.com/office/drawing/2014/main" id="{604B15C0-85B7-0FC5-D9A5-5F54A5905C84}"/>
              </a:ext>
            </a:extLst>
          </p:cNvPr>
          <p:cNvSpPr txBox="1"/>
          <p:nvPr/>
        </p:nvSpPr>
        <p:spPr>
          <a:xfrm>
            <a:off x="-143100" y="5876627"/>
            <a:ext cx="2555500" cy="461665"/>
          </a:xfrm>
          <a:prstGeom prst="rect">
            <a:avLst/>
          </a:prstGeom>
          <a:noFill/>
        </p:spPr>
        <p:txBody>
          <a:bodyPr wrap="square">
            <a:spAutoFit/>
          </a:bodyPr>
          <a:lstStyle/>
          <a:p>
            <a:pPr algn="ctr"/>
            <a:r>
              <a:rPr lang="en-GB" sz="1200" dirty="0">
                <a:solidFill>
                  <a:schemeClr val="tx1">
                    <a:lumMod val="50000"/>
                    <a:lumOff val="50000"/>
                  </a:schemeClr>
                </a:solidFill>
                <a:latin typeface="Avenir Medium" panose="02000503020000020003" pitchFamily="2" charset="0"/>
                <a:cs typeface="Arial" panose="020B0604020202020204" pitchFamily="34" charset="0"/>
              </a:rPr>
              <a:t>From</a:t>
            </a:r>
          </a:p>
          <a:p>
            <a:pPr algn="ctr"/>
            <a:r>
              <a:rPr lang="en-GB" sz="1200" dirty="0">
                <a:solidFill>
                  <a:schemeClr val="tx1">
                    <a:lumMod val="50000"/>
                    <a:lumOff val="50000"/>
                  </a:schemeClr>
                </a:solidFill>
                <a:latin typeface="Avenir Medium" panose="02000503020000020003" pitchFamily="2" charset="0"/>
                <a:cs typeface="Arial" panose="020B0604020202020204" pitchFamily="34" charset="0"/>
              </a:rPr>
              <a:t>Sánchez-Benítez et al. 2022</a:t>
            </a:r>
          </a:p>
        </p:txBody>
      </p:sp>
      <p:sp>
        <p:nvSpPr>
          <p:cNvPr id="118" name="Left Brace 117">
            <a:extLst>
              <a:ext uri="{FF2B5EF4-FFF2-40B4-BE49-F238E27FC236}">
                <a16:creationId xmlns:a16="http://schemas.microsoft.com/office/drawing/2014/main" id="{9F3677D9-BF3A-E363-5FAC-4AD214DB10BA}"/>
              </a:ext>
            </a:extLst>
          </p:cNvPr>
          <p:cNvSpPr/>
          <p:nvPr/>
        </p:nvSpPr>
        <p:spPr>
          <a:xfrm rot="16200000">
            <a:off x="4295932" y="5557915"/>
            <a:ext cx="234550" cy="935921"/>
          </a:xfrm>
          <a:prstGeom prst="leftBrace">
            <a:avLst>
              <a:gd name="adj1" fmla="val 84356"/>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Left Brace 118">
            <a:extLst>
              <a:ext uri="{FF2B5EF4-FFF2-40B4-BE49-F238E27FC236}">
                <a16:creationId xmlns:a16="http://schemas.microsoft.com/office/drawing/2014/main" id="{B2D09EB5-0841-7F6D-A59A-101EE67C465D}"/>
              </a:ext>
            </a:extLst>
          </p:cNvPr>
          <p:cNvSpPr/>
          <p:nvPr/>
        </p:nvSpPr>
        <p:spPr>
          <a:xfrm rot="16200000">
            <a:off x="6877139" y="4256193"/>
            <a:ext cx="234550" cy="3552518"/>
          </a:xfrm>
          <a:prstGeom prst="leftBrace">
            <a:avLst>
              <a:gd name="adj1" fmla="val 84356"/>
              <a:gd name="adj2" fmla="val 50000"/>
            </a:avLst>
          </a:prstGeom>
          <a:ln w="9525">
            <a:solidFill>
              <a:srgbClr val="01ACE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502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6C7AD-3182-6A7A-8F49-899838DE618D}"/>
              </a:ext>
            </a:extLst>
          </p:cNvPr>
          <p:cNvPicPr>
            <a:picLocks noChangeAspect="1"/>
          </p:cNvPicPr>
          <p:nvPr/>
        </p:nvPicPr>
        <p:blipFill>
          <a:blip r:embed="rId3"/>
          <a:stretch>
            <a:fillRect/>
          </a:stretch>
        </p:blipFill>
        <p:spPr>
          <a:xfrm>
            <a:off x="685800" y="838346"/>
            <a:ext cx="7772400" cy="2799037"/>
          </a:xfrm>
          <a:prstGeom prst="rect">
            <a:avLst/>
          </a:prstGeom>
        </p:spPr>
      </p:pic>
      <p:sp>
        <p:nvSpPr>
          <p:cNvPr id="5" name="TextBox 9">
            <a:extLst>
              <a:ext uri="{FF2B5EF4-FFF2-40B4-BE49-F238E27FC236}">
                <a16:creationId xmlns:a16="http://schemas.microsoft.com/office/drawing/2014/main" id="{C5531DD3-49A8-BBE6-A677-70EF5818299A}"/>
              </a:ext>
            </a:extLst>
          </p:cNvPr>
          <p:cNvSpPr txBox="1"/>
          <p:nvPr/>
        </p:nvSpPr>
        <p:spPr>
          <a:xfrm>
            <a:off x="53378" y="2916985"/>
            <a:ext cx="3312618" cy="369332"/>
          </a:xfrm>
          <a:prstGeom prst="rect">
            <a:avLst/>
          </a:prstGeom>
          <a:solidFill>
            <a:schemeClr val="bg1"/>
          </a:solidFill>
        </p:spPr>
        <p:txBody>
          <a:bodyPr wrap="square">
            <a:spAutoFit/>
          </a:bodyPr>
          <a:lstStyle/>
          <a:p>
            <a:pPr algn="ctr"/>
            <a:r>
              <a:rPr lang="en-GB" dirty="0">
                <a:latin typeface="Avenir" panose="02000503020000020003" pitchFamily="2" charset="0"/>
                <a:cs typeface="Arial" panose="020B0604020202020204" pitchFamily="34" charset="0"/>
              </a:rPr>
              <a:t>Credit to Marylou </a:t>
            </a:r>
            <a:r>
              <a:rPr lang="en-GB" dirty="0" err="1">
                <a:latin typeface="Avenir" panose="02000503020000020003" pitchFamily="2" charset="0"/>
                <a:cs typeface="Arial" panose="020B0604020202020204" pitchFamily="34" charset="0"/>
              </a:rPr>
              <a:t>Athanase</a:t>
            </a:r>
            <a:endParaRPr lang="en-GB" dirty="0">
              <a:latin typeface="Avenir" panose="02000503020000020003" pitchFamily="2" charset="0"/>
              <a:cs typeface="Arial" panose="020B0604020202020204" pitchFamily="34" charset="0"/>
            </a:endParaRPr>
          </a:p>
        </p:txBody>
      </p:sp>
      <p:cxnSp>
        <p:nvCxnSpPr>
          <p:cNvPr id="2" name="Gerade Verbindung 19">
            <a:extLst>
              <a:ext uri="{FF2B5EF4-FFF2-40B4-BE49-F238E27FC236}">
                <a16:creationId xmlns:a16="http://schemas.microsoft.com/office/drawing/2014/main" id="{FA9E9A26-8494-DF1B-7FFA-8C4BA9B5852A}"/>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 xmlns:a14="http://schemas.microsoft.com/office/drawing/2010/main">
                <a:noFill/>
              </a14:hiddenFill>
            </a:ext>
          </a:extLst>
        </p:spPr>
      </p:cxnSp>
      <p:sp>
        <p:nvSpPr>
          <p:cNvPr id="3" name="Title 1">
            <a:extLst>
              <a:ext uri="{FF2B5EF4-FFF2-40B4-BE49-F238E27FC236}">
                <a16:creationId xmlns:a16="http://schemas.microsoft.com/office/drawing/2014/main" id="{4B458224-E895-CF01-5682-AA2E508DE141}"/>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AWI-CPS: </a:t>
            </a:r>
            <a:r>
              <a:rPr lang="en-GB" b="0" dirty="0">
                <a:solidFill>
                  <a:srgbClr val="002060"/>
                </a:solidFill>
                <a:latin typeface="Calibri"/>
                <a:cs typeface="Calibri"/>
              </a:rPr>
              <a:t>with atmosphere constrained</a:t>
            </a:r>
            <a:r>
              <a:rPr lang="en-GB" sz="1800" b="0" dirty="0">
                <a:solidFill>
                  <a:srgbClr val="002060"/>
                </a:solidFill>
                <a:latin typeface="Calibri"/>
                <a:cs typeface="Calibri"/>
              </a:rPr>
              <a:t>  </a:t>
            </a:r>
            <a:endParaRPr lang="de-DE" sz="1800" b="0" dirty="0">
              <a:solidFill>
                <a:srgbClr val="002060"/>
              </a:solidFill>
            </a:endParaRPr>
          </a:p>
        </p:txBody>
      </p:sp>
      <p:sp>
        <p:nvSpPr>
          <p:cNvPr id="24" name="TextBox 9">
            <a:extLst>
              <a:ext uri="{FF2B5EF4-FFF2-40B4-BE49-F238E27FC236}">
                <a16:creationId xmlns:a16="http://schemas.microsoft.com/office/drawing/2014/main" id="{35621FE7-9C9D-DAE0-F758-B214939C9412}"/>
              </a:ext>
            </a:extLst>
          </p:cNvPr>
          <p:cNvSpPr txBox="1"/>
          <p:nvPr/>
        </p:nvSpPr>
        <p:spPr>
          <a:xfrm>
            <a:off x="638914" y="747292"/>
            <a:ext cx="2236631" cy="276999"/>
          </a:xfrm>
          <a:prstGeom prst="rect">
            <a:avLst/>
          </a:prstGeom>
          <a:noFill/>
        </p:spPr>
        <p:txBody>
          <a:bodyPr wrap="square">
            <a:spAutoFit/>
          </a:bodyPr>
          <a:lstStyle/>
          <a:p>
            <a:pPr algn="ctr"/>
            <a:r>
              <a:rPr lang="en-GB" sz="1200" dirty="0">
                <a:solidFill>
                  <a:schemeClr val="tx1">
                    <a:lumMod val="50000"/>
                    <a:lumOff val="50000"/>
                  </a:schemeClr>
                </a:solidFill>
                <a:latin typeface="Avenir" panose="02000503020000020003" pitchFamily="2" charset="0"/>
                <a:cs typeface="Arial" panose="020B0604020202020204" pitchFamily="34" charset="0"/>
              </a:rPr>
              <a:t>Credit to ESM-Tools team</a:t>
            </a:r>
          </a:p>
        </p:txBody>
      </p:sp>
      <p:sp>
        <p:nvSpPr>
          <p:cNvPr id="27" name="TextBox 26">
            <a:extLst>
              <a:ext uri="{FF2B5EF4-FFF2-40B4-BE49-F238E27FC236}">
                <a16:creationId xmlns:a16="http://schemas.microsoft.com/office/drawing/2014/main" id="{2A75BB9C-8FEE-F0FA-F2D8-E77B88688164}"/>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7</a:t>
            </a:fld>
            <a:endParaRPr lang="de-DE" sz="16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ECABE603-1E38-9EF9-2A59-379BC6661739}"/>
              </a:ext>
            </a:extLst>
          </p:cNvPr>
          <p:cNvSpPr txBox="1"/>
          <p:nvPr/>
        </p:nvSpPr>
        <p:spPr>
          <a:xfrm>
            <a:off x="5992981" y="3052810"/>
            <a:ext cx="1860638" cy="338554"/>
          </a:xfrm>
          <a:prstGeom prst="rect">
            <a:avLst/>
          </a:prstGeom>
          <a:noFill/>
        </p:spPr>
        <p:txBody>
          <a:bodyPr wrap="none" rtlCol="0">
            <a:spAutoFit/>
          </a:bodyPr>
          <a:lstStyle/>
          <a:p>
            <a:r>
              <a:rPr lang="de-DE" sz="1600" dirty="0" err="1">
                <a:latin typeface="Calibri" panose="020F0502020204030204" pitchFamily="34" charset="0"/>
                <a:cs typeface="Calibri" panose="020F0502020204030204" pitchFamily="34" charset="0"/>
              </a:rPr>
              <a:t>covariance</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inflation</a:t>
            </a:r>
            <a:r>
              <a:rPr lang="de-DE" sz="1600" dirty="0">
                <a:latin typeface="Calibri" panose="020F0502020204030204" pitchFamily="34" charset="0"/>
                <a:cs typeface="Calibri" panose="020F0502020204030204" pitchFamily="34" charset="0"/>
              </a:rPr>
              <a:t> </a:t>
            </a:r>
            <a:endParaRPr lang="en-DE" sz="16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A32E8D52-F37A-BD57-E619-45328E8E1062}"/>
              </a:ext>
            </a:extLst>
          </p:cNvPr>
          <p:cNvSpPr txBox="1"/>
          <p:nvPr/>
        </p:nvSpPr>
        <p:spPr>
          <a:xfrm>
            <a:off x="5644817" y="1850744"/>
            <a:ext cx="3059729" cy="1615827"/>
          </a:xfrm>
          <a:prstGeom prst="rect">
            <a:avLst/>
          </a:prstGeom>
          <a:solidFill>
            <a:schemeClr val="bg1"/>
          </a:solidFill>
          <a:ln w="19050">
            <a:solidFill>
              <a:srgbClr val="C00000"/>
            </a:solidFill>
          </a:ln>
        </p:spPr>
        <p:txBody>
          <a:bodyPr wrap="square" rtlCol="0">
            <a:spAutoFit/>
          </a:bodyPr>
          <a:lstStyle/>
          <a:p>
            <a:endParaRPr lang="en-GB" sz="900" dirty="0">
              <a:solidFill>
                <a:srgbClr val="002060"/>
              </a:solidFill>
              <a:latin typeface="Calibri"/>
              <a:cs typeface="Calibri"/>
            </a:endParaRPr>
          </a:p>
          <a:p>
            <a:r>
              <a:rPr lang="en-GB" dirty="0">
                <a:solidFill>
                  <a:srgbClr val="002060"/>
                </a:solidFill>
                <a:latin typeface="Calibri" panose="020F0502020204030204" pitchFamily="34" charset="0"/>
                <a:cs typeface="Calibri" panose="020F0502020204030204" pitchFamily="34" charset="0"/>
              </a:rPr>
              <a:t>Main AWN (w/o ODA) results:   </a:t>
            </a:r>
          </a:p>
          <a:p>
            <a:pPr marL="342900" indent="-342900">
              <a:buFont typeface="Arial" panose="020B0604020202020204" pitchFamily="34" charset="0"/>
              <a:buChar char="•"/>
            </a:pPr>
            <a:r>
              <a:rPr lang="en-GB" dirty="0">
                <a:solidFill>
                  <a:srgbClr val="002060"/>
                </a:solidFill>
                <a:latin typeface="Calibri" panose="020F0502020204030204" pitchFamily="34" charset="0"/>
                <a:cs typeface="Calibri" panose="020F0502020204030204" pitchFamily="34" charset="0"/>
              </a:rPr>
              <a:t>improved sea ice variability</a:t>
            </a:r>
          </a:p>
          <a:p>
            <a:r>
              <a:rPr lang="en-GB" dirty="0">
                <a:solidFill>
                  <a:srgbClr val="002060"/>
                </a:solidFill>
                <a:latin typeface="Calibri" panose="020F0502020204030204" pitchFamily="34" charset="0"/>
                <a:cs typeface="Calibri" panose="020F0502020204030204" pitchFamily="34" charset="0"/>
              </a:rPr>
              <a:t>      (</a:t>
            </a:r>
            <a:r>
              <a:rPr lang="en-GB" i="1" dirty="0">
                <a:solidFill>
                  <a:srgbClr val="002060"/>
                </a:solidFill>
                <a:latin typeface="Calibri" panose="020F0502020204030204" pitchFamily="34" charset="0"/>
                <a:cs typeface="Calibri" panose="020F0502020204030204" pitchFamily="34" charset="0"/>
              </a:rPr>
              <a:t>vs</a:t>
            </a:r>
            <a:r>
              <a:rPr lang="en-GB" dirty="0">
                <a:solidFill>
                  <a:srgbClr val="002060"/>
                </a:solidFill>
                <a:latin typeface="Calibri" panose="020F0502020204030204" pitchFamily="34" charset="0"/>
                <a:cs typeface="Calibri" panose="020F0502020204030204" pitchFamily="34" charset="0"/>
              </a:rPr>
              <a:t>. CS2-SMOS: 0.4&lt;r&lt; 0.9)</a:t>
            </a:r>
          </a:p>
          <a:p>
            <a:pPr marL="342900" indent="-342900">
              <a:buFont typeface="Arial" panose="020B0604020202020204" pitchFamily="34" charset="0"/>
              <a:buChar char="•"/>
            </a:pPr>
            <a:r>
              <a:rPr lang="en-GB" dirty="0">
                <a:solidFill>
                  <a:srgbClr val="002060"/>
                </a:solidFill>
                <a:latin typeface="Calibri" panose="020F0502020204030204" pitchFamily="34" charset="0"/>
                <a:cs typeface="Calibri" panose="020F0502020204030204" pitchFamily="34" charset="0"/>
              </a:rPr>
              <a:t>2m temperature cold bias</a:t>
            </a:r>
          </a:p>
          <a:p>
            <a:pPr marL="342900" indent="-342900">
              <a:buFont typeface="Arial" panose="020B0604020202020204" pitchFamily="34" charset="0"/>
              <a:buChar char="•"/>
            </a:pPr>
            <a:r>
              <a:rPr lang="en-GB" dirty="0">
                <a:solidFill>
                  <a:srgbClr val="002060"/>
                </a:solidFill>
                <a:latin typeface="Calibri" panose="020F0502020204030204" pitchFamily="34" charset="0"/>
                <a:cs typeface="Calibri" panose="020F0502020204030204" pitchFamily="34" charset="0"/>
              </a:rPr>
              <a:t>overestimated SIT &amp; SIE</a:t>
            </a:r>
          </a:p>
        </p:txBody>
      </p:sp>
      <p:grpSp>
        <p:nvGrpSpPr>
          <p:cNvPr id="6" name="Group 5">
            <a:extLst>
              <a:ext uri="{FF2B5EF4-FFF2-40B4-BE49-F238E27FC236}">
                <a16:creationId xmlns:a16="http://schemas.microsoft.com/office/drawing/2014/main" id="{044E221D-276F-11F3-2A72-F2313DEA36DF}"/>
              </a:ext>
            </a:extLst>
          </p:cNvPr>
          <p:cNvGrpSpPr/>
          <p:nvPr/>
        </p:nvGrpSpPr>
        <p:grpSpPr>
          <a:xfrm>
            <a:off x="1035354" y="3481592"/>
            <a:ext cx="7445125" cy="3025086"/>
            <a:chOff x="4586563" y="3747757"/>
            <a:chExt cx="7445125" cy="3025086"/>
          </a:xfrm>
        </p:grpSpPr>
        <p:sp>
          <p:nvSpPr>
            <p:cNvPr id="7" name="Inhaltsplatzhalter 2">
              <a:extLst>
                <a:ext uri="{FF2B5EF4-FFF2-40B4-BE49-F238E27FC236}">
                  <a16:creationId xmlns:a16="http://schemas.microsoft.com/office/drawing/2014/main" id="{B92E3D99-8820-EFEE-6390-0C8B1E289398}"/>
                </a:ext>
              </a:extLst>
            </p:cNvPr>
            <p:cNvSpPr txBox="1">
              <a:spLocks/>
            </p:cNvSpPr>
            <p:nvPr/>
          </p:nvSpPr>
          <p:spPr>
            <a:xfrm>
              <a:off x="7163857" y="3747757"/>
              <a:ext cx="2165050" cy="261009"/>
            </a:xfrm>
            <a:prstGeom prst="rect">
              <a:avLst/>
            </a:prstGeom>
            <a:solidFill>
              <a:srgbClr val="E7EAEE"/>
            </a:solidFill>
            <a:ln>
              <a:noFill/>
            </a:ln>
            <a:effectLst>
              <a:outerShdw blurRad="50800" dist="38100" dir="2700000" algn="tl" rotWithShape="0">
                <a:prstClr val="black">
                  <a:alpha val="40000"/>
                </a:prstClr>
              </a:outerShdw>
            </a:effectLst>
          </p:spPr>
          <p:txBody>
            <a:bodyPr vert="horz" lIns="36000" tIns="36000" rIns="36000" bIns="36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1400" dirty="0" err="1">
                  <a:latin typeface="Avenir Medium" panose="02000503020000020003" pitchFamily="2" charset="0"/>
                  <a:cs typeface="Arial" panose="020B0604020202020204" pitchFamily="34" charset="0"/>
                </a:rPr>
                <a:t>Sea-ice</a:t>
              </a:r>
              <a:r>
                <a:rPr lang="de-DE" sz="1400" dirty="0">
                  <a:latin typeface="Avenir Medium" panose="02000503020000020003" pitchFamily="2" charset="0"/>
                  <a:cs typeface="Arial" panose="020B0604020202020204" pitchFamily="34" charset="0"/>
                </a:rPr>
                <a:t> </a:t>
              </a:r>
              <a:r>
                <a:rPr lang="de-DE" sz="1400" dirty="0" err="1">
                  <a:latin typeface="Avenir Medium" panose="02000503020000020003" pitchFamily="2" charset="0"/>
                  <a:cs typeface="Arial" panose="020B0604020202020204" pitchFamily="34" charset="0"/>
                </a:rPr>
                <a:t>Thickness</a:t>
              </a:r>
              <a:r>
                <a:rPr lang="de-DE" sz="1400" dirty="0">
                  <a:latin typeface="Avenir Medium" panose="02000503020000020003" pitchFamily="2" charset="0"/>
                  <a:cs typeface="Arial" panose="020B0604020202020204" pitchFamily="34" charset="0"/>
                </a:rPr>
                <a:t> (SIT)</a:t>
              </a:r>
            </a:p>
          </p:txBody>
        </p:sp>
        <p:grpSp>
          <p:nvGrpSpPr>
            <p:cNvPr id="8" name="Group 7">
              <a:extLst>
                <a:ext uri="{FF2B5EF4-FFF2-40B4-BE49-F238E27FC236}">
                  <a16:creationId xmlns:a16="http://schemas.microsoft.com/office/drawing/2014/main" id="{ACB5AF42-97C2-40B0-2B48-E5F18E260DEC}"/>
                </a:ext>
              </a:extLst>
            </p:cNvPr>
            <p:cNvGrpSpPr/>
            <p:nvPr/>
          </p:nvGrpSpPr>
          <p:grpSpPr>
            <a:xfrm>
              <a:off x="4586563" y="4060009"/>
              <a:ext cx="7381686" cy="2712834"/>
              <a:chOff x="4178420" y="1468170"/>
              <a:chExt cx="7381686" cy="2712834"/>
            </a:xfrm>
          </p:grpSpPr>
          <p:grpSp>
            <p:nvGrpSpPr>
              <p:cNvPr id="10" name="Group 9">
                <a:extLst>
                  <a:ext uri="{FF2B5EF4-FFF2-40B4-BE49-F238E27FC236}">
                    <a16:creationId xmlns:a16="http://schemas.microsoft.com/office/drawing/2014/main" id="{6C38EE44-474D-205D-DAB9-0BE39F32D7FA}"/>
                  </a:ext>
                </a:extLst>
              </p:cNvPr>
              <p:cNvGrpSpPr/>
              <p:nvPr/>
            </p:nvGrpSpPr>
            <p:grpSpPr>
              <a:xfrm>
                <a:off x="6634844" y="1468433"/>
                <a:ext cx="2451486" cy="2463487"/>
                <a:chOff x="6634844" y="1468433"/>
                <a:chExt cx="2451486" cy="2463487"/>
              </a:xfrm>
            </p:grpSpPr>
            <p:pic>
              <p:nvPicPr>
                <p:cNvPr id="23" name="Picture 22">
                  <a:extLst>
                    <a:ext uri="{FF2B5EF4-FFF2-40B4-BE49-F238E27FC236}">
                      <a16:creationId xmlns:a16="http://schemas.microsoft.com/office/drawing/2014/main" id="{9C8340F7-3D5A-3065-B9AB-8B0D24F976EE}"/>
                    </a:ext>
                  </a:extLst>
                </p:cNvPr>
                <p:cNvPicPr>
                  <a:picLocks noChangeAspect="1"/>
                </p:cNvPicPr>
                <p:nvPr/>
              </p:nvPicPr>
              <p:blipFill rotWithShape="1">
                <a:blip r:embed="rId4"/>
                <a:srcRect r="50071" b="54131"/>
                <a:stretch/>
              </p:blipFill>
              <p:spPr>
                <a:xfrm>
                  <a:off x="6634844" y="1468433"/>
                  <a:ext cx="2451486" cy="2463487"/>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C2EF2395-5C06-7281-2EB4-97E82F46C3C4}"/>
                    </a:ext>
                  </a:extLst>
                </p:cNvPr>
                <p:cNvSpPr txBox="1"/>
                <p:nvPr/>
              </p:nvSpPr>
              <p:spPr>
                <a:xfrm>
                  <a:off x="7390115" y="1750218"/>
                  <a:ext cx="1137797" cy="268502"/>
                </a:xfrm>
                <a:prstGeom prst="rect">
                  <a:avLst/>
                </a:prstGeom>
                <a:noFill/>
                <a:ln>
                  <a:noFill/>
                </a:ln>
              </p:spPr>
              <p:txBody>
                <a:bodyPr wrap="square" lIns="36000" tIns="36000" rIns="36000" bIns="36000" anchor="ctr">
                  <a:spAutoFit/>
                </a:bodyPr>
                <a:lstStyle/>
                <a:p>
                  <a:pPr algn="ctr"/>
                  <a:r>
                    <a:rPr lang="en-GB" sz="700" b="1" dirty="0">
                      <a:solidFill>
                        <a:schemeClr val="bg1">
                          <a:alpha val="75000"/>
                        </a:schemeClr>
                      </a:solidFill>
                      <a:latin typeface="Arial" panose="020B0604020202020204" pitchFamily="34" charset="0"/>
                      <a:cs typeface="Arial" panose="020B0604020202020204" pitchFamily="34" charset="0"/>
                    </a:rPr>
                    <a:t>Canada </a:t>
                  </a:r>
                </a:p>
                <a:p>
                  <a:pPr algn="ctr"/>
                  <a:r>
                    <a:rPr lang="en-GB" sz="700" b="1" dirty="0">
                      <a:solidFill>
                        <a:schemeClr val="bg1">
                          <a:alpha val="75000"/>
                        </a:schemeClr>
                      </a:solidFill>
                      <a:latin typeface="Arial" panose="020B0604020202020204" pitchFamily="34" charset="0"/>
                      <a:cs typeface="Arial" panose="020B0604020202020204" pitchFamily="34" charset="0"/>
                    </a:rPr>
                    <a:t>Basin</a:t>
                  </a:r>
                </a:p>
              </p:txBody>
            </p:sp>
            <p:sp>
              <p:nvSpPr>
                <p:cNvPr id="28" name="TextBox 27">
                  <a:extLst>
                    <a:ext uri="{FF2B5EF4-FFF2-40B4-BE49-F238E27FC236}">
                      <a16:creationId xmlns:a16="http://schemas.microsoft.com/office/drawing/2014/main" id="{658824D3-153C-F684-17E2-1DCDE6E3936B}"/>
                    </a:ext>
                  </a:extLst>
                </p:cNvPr>
                <p:cNvSpPr txBox="1"/>
                <p:nvPr/>
              </p:nvSpPr>
              <p:spPr>
                <a:xfrm rot="21033003">
                  <a:off x="7645198" y="2714051"/>
                  <a:ext cx="1137797" cy="268502"/>
                </a:xfrm>
                <a:prstGeom prst="rect">
                  <a:avLst/>
                </a:prstGeom>
                <a:noFill/>
                <a:ln>
                  <a:noFill/>
                </a:ln>
              </p:spPr>
              <p:txBody>
                <a:bodyPr wrap="square" lIns="36000" tIns="36000" rIns="36000" bIns="36000" anchor="ctr">
                  <a:spAutoFit/>
                </a:bodyPr>
                <a:lstStyle/>
                <a:p>
                  <a:pPr algn="ctr"/>
                  <a:r>
                    <a:rPr lang="en-GB" sz="700" b="1" dirty="0">
                      <a:solidFill>
                        <a:schemeClr val="bg1">
                          <a:alpha val="75000"/>
                        </a:schemeClr>
                      </a:solidFill>
                      <a:latin typeface="Arial" panose="020B0604020202020204" pitchFamily="34" charset="0"/>
                      <a:cs typeface="Arial" panose="020B0604020202020204" pitchFamily="34" charset="0"/>
                    </a:rPr>
                    <a:t>Eurasian </a:t>
                  </a:r>
                </a:p>
                <a:p>
                  <a:pPr algn="ctr"/>
                  <a:r>
                    <a:rPr lang="en-GB" sz="700" b="1" dirty="0">
                      <a:solidFill>
                        <a:schemeClr val="bg1">
                          <a:alpha val="75000"/>
                        </a:schemeClr>
                      </a:solidFill>
                      <a:latin typeface="Arial" panose="020B0604020202020204" pitchFamily="34" charset="0"/>
                      <a:cs typeface="Arial" panose="020B0604020202020204" pitchFamily="34" charset="0"/>
                    </a:rPr>
                    <a:t>Basin</a:t>
                  </a:r>
                </a:p>
              </p:txBody>
            </p:sp>
            <p:sp>
              <p:nvSpPr>
                <p:cNvPr id="29" name="Rectangle 28">
                  <a:extLst>
                    <a:ext uri="{FF2B5EF4-FFF2-40B4-BE49-F238E27FC236}">
                      <a16:creationId xmlns:a16="http://schemas.microsoft.com/office/drawing/2014/main" id="{5BD6A7A0-EB2F-A7D7-87CD-4E3FE82956E2}"/>
                    </a:ext>
                  </a:extLst>
                </p:cNvPr>
                <p:cNvSpPr/>
                <p:nvPr/>
              </p:nvSpPr>
              <p:spPr>
                <a:xfrm>
                  <a:off x="8550872" y="1491902"/>
                  <a:ext cx="513168" cy="204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Avenir Medium" panose="02000503020000020003" pitchFamily="2" charset="0"/>
                    </a:rPr>
                    <a:t>OBS</a:t>
                  </a:r>
                </a:p>
              </p:txBody>
            </p:sp>
            <p:sp>
              <p:nvSpPr>
                <p:cNvPr id="31" name="Rectangle 30">
                  <a:extLst>
                    <a:ext uri="{FF2B5EF4-FFF2-40B4-BE49-F238E27FC236}">
                      <a16:creationId xmlns:a16="http://schemas.microsoft.com/office/drawing/2014/main" id="{747FBE13-6B36-1C9D-EF1B-5AC48D0CB1AB}"/>
                    </a:ext>
                  </a:extLst>
                </p:cNvPr>
                <p:cNvSpPr/>
                <p:nvPr/>
              </p:nvSpPr>
              <p:spPr>
                <a:xfrm>
                  <a:off x="6659334" y="1495080"/>
                  <a:ext cx="167568" cy="204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Avenir Medium" panose="02000503020000020003" pitchFamily="2" charset="0"/>
                    </a:rPr>
                    <a:t>b)</a:t>
                  </a:r>
                </a:p>
              </p:txBody>
            </p:sp>
          </p:grpSp>
          <p:grpSp>
            <p:nvGrpSpPr>
              <p:cNvPr id="11" name="Group 10">
                <a:extLst>
                  <a:ext uri="{FF2B5EF4-FFF2-40B4-BE49-F238E27FC236}">
                    <a16:creationId xmlns:a16="http://schemas.microsoft.com/office/drawing/2014/main" id="{F3CD60C9-A123-2302-2392-C6E667D8D11C}"/>
                  </a:ext>
                </a:extLst>
              </p:cNvPr>
              <p:cNvGrpSpPr/>
              <p:nvPr/>
            </p:nvGrpSpPr>
            <p:grpSpPr>
              <a:xfrm>
                <a:off x="4178420" y="1468170"/>
                <a:ext cx="2434134" cy="2463487"/>
                <a:chOff x="9086330" y="1468433"/>
                <a:chExt cx="2434134" cy="2463487"/>
              </a:xfrm>
            </p:grpSpPr>
            <p:pic>
              <p:nvPicPr>
                <p:cNvPr id="17" name="Picture 16">
                  <a:extLst>
                    <a:ext uri="{FF2B5EF4-FFF2-40B4-BE49-F238E27FC236}">
                      <a16:creationId xmlns:a16="http://schemas.microsoft.com/office/drawing/2014/main" id="{EB07A771-2AA7-8641-7596-156328CF484C}"/>
                    </a:ext>
                  </a:extLst>
                </p:cNvPr>
                <p:cNvPicPr>
                  <a:picLocks noChangeAspect="1"/>
                </p:cNvPicPr>
                <p:nvPr/>
              </p:nvPicPr>
              <p:blipFill rotWithShape="1">
                <a:blip r:embed="rId4"/>
                <a:srcRect l="49929" r="495" b="54131"/>
                <a:stretch/>
              </p:blipFill>
              <p:spPr>
                <a:xfrm>
                  <a:off x="9086330" y="1468433"/>
                  <a:ext cx="2434134" cy="2463487"/>
                </a:xfrm>
                <a:prstGeom prst="rect">
                  <a:avLst/>
                </a:prstGeom>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02849C6F-E7AF-D421-53B1-45CE9443D2A8}"/>
                    </a:ext>
                  </a:extLst>
                </p:cNvPr>
                <p:cNvSpPr/>
                <p:nvPr/>
              </p:nvSpPr>
              <p:spPr>
                <a:xfrm>
                  <a:off x="10541141" y="1488486"/>
                  <a:ext cx="974385" cy="211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Avenir Medium" panose="02000503020000020003" pitchFamily="2" charset="0"/>
                    </a:rPr>
                    <a:t>NO NUDGING</a:t>
                  </a:r>
                </a:p>
              </p:txBody>
            </p:sp>
            <p:sp>
              <p:nvSpPr>
                <p:cNvPr id="19" name="Rectangle 18">
                  <a:extLst>
                    <a:ext uri="{FF2B5EF4-FFF2-40B4-BE49-F238E27FC236}">
                      <a16:creationId xmlns:a16="http://schemas.microsoft.com/office/drawing/2014/main" id="{1CE4FC9B-CE10-F462-22CB-5726273ABD49}"/>
                    </a:ext>
                  </a:extLst>
                </p:cNvPr>
                <p:cNvSpPr/>
                <p:nvPr/>
              </p:nvSpPr>
              <p:spPr>
                <a:xfrm>
                  <a:off x="9116916" y="1488485"/>
                  <a:ext cx="167568" cy="204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Avenir Medium" panose="02000503020000020003" pitchFamily="2" charset="0"/>
                    </a:rPr>
                    <a:t>a)</a:t>
                  </a:r>
                </a:p>
              </p:txBody>
            </p:sp>
          </p:grpSp>
          <p:grpSp>
            <p:nvGrpSpPr>
              <p:cNvPr id="12" name="Group 11">
                <a:extLst>
                  <a:ext uri="{FF2B5EF4-FFF2-40B4-BE49-F238E27FC236}">
                    <a16:creationId xmlns:a16="http://schemas.microsoft.com/office/drawing/2014/main" id="{4F7D07B6-FF16-F98A-CF23-5780FAE8B29E}"/>
                  </a:ext>
                </a:extLst>
              </p:cNvPr>
              <p:cNvGrpSpPr/>
              <p:nvPr/>
            </p:nvGrpSpPr>
            <p:grpSpPr>
              <a:xfrm>
                <a:off x="9108620" y="1468170"/>
                <a:ext cx="2451486" cy="2441175"/>
                <a:chOff x="6634844" y="3955389"/>
                <a:chExt cx="2451486" cy="2441175"/>
              </a:xfrm>
            </p:grpSpPr>
            <p:pic>
              <p:nvPicPr>
                <p:cNvPr id="14" name="Picture 13">
                  <a:extLst>
                    <a:ext uri="{FF2B5EF4-FFF2-40B4-BE49-F238E27FC236}">
                      <a16:creationId xmlns:a16="http://schemas.microsoft.com/office/drawing/2014/main" id="{C1E97068-6D2D-06A8-85A6-8BEA1314AD0D}"/>
                    </a:ext>
                  </a:extLst>
                </p:cNvPr>
                <p:cNvPicPr>
                  <a:picLocks noChangeAspect="1"/>
                </p:cNvPicPr>
                <p:nvPr/>
              </p:nvPicPr>
              <p:blipFill rotWithShape="1">
                <a:blip r:embed="rId4"/>
                <a:srcRect t="46306" r="50071" b="8240"/>
                <a:stretch/>
              </p:blipFill>
              <p:spPr>
                <a:xfrm>
                  <a:off x="6634844" y="3955389"/>
                  <a:ext cx="2451486" cy="2441175"/>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447F8EBF-7301-4B29-A931-37DC363E2847}"/>
                    </a:ext>
                  </a:extLst>
                </p:cNvPr>
                <p:cNvSpPr/>
                <p:nvPr/>
              </p:nvSpPr>
              <p:spPr>
                <a:xfrm>
                  <a:off x="8363013" y="3963045"/>
                  <a:ext cx="718120" cy="204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Avenir Medium" panose="02000503020000020003" pitchFamily="2" charset="0"/>
                    </a:rPr>
                    <a:t>NUDGED</a:t>
                  </a:r>
                </a:p>
              </p:txBody>
            </p:sp>
            <p:sp>
              <p:nvSpPr>
                <p:cNvPr id="16" name="Rectangle 15">
                  <a:extLst>
                    <a:ext uri="{FF2B5EF4-FFF2-40B4-BE49-F238E27FC236}">
                      <a16:creationId xmlns:a16="http://schemas.microsoft.com/office/drawing/2014/main" id="{AB92E7AE-2689-E8C2-FC5B-F5A699400E16}"/>
                    </a:ext>
                  </a:extLst>
                </p:cNvPr>
                <p:cNvSpPr/>
                <p:nvPr/>
              </p:nvSpPr>
              <p:spPr>
                <a:xfrm>
                  <a:off x="6659334" y="3963045"/>
                  <a:ext cx="167568" cy="204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Avenir Medium" panose="02000503020000020003" pitchFamily="2" charset="0"/>
                    </a:rPr>
                    <a:t>c)</a:t>
                  </a:r>
                </a:p>
              </p:txBody>
            </p:sp>
          </p:grpSp>
          <p:pic>
            <p:nvPicPr>
              <p:cNvPr id="13" name="Picture 12">
                <a:extLst>
                  <a:ext uri="{FF2B5EF4-FFF2-40B4-BE49-F238E27FC236}">
                    <a16:creationId xmlns:a16="http://schemas.microsoft.com/office/drawing/2014/main" id="{94916446-7105-90C7-8737-77F50F6A2043}"/>
                  </a:ext>
                </a:extLst>
              </p:cNvPr>
              <p:cNvPicPr>
                <a:picLocks noChangeAspect="1"/>
              </p:cNvPicPr>
              <p:nvPr/>
            </p:nvPicPr>
            <p:blipFill rotWithShape="1">
              <a:blip r:embed="rId4"/>
              <a:srcRect l="1" t="93607" r="322" b="49"/>
              <a:stretch/>
            </p:blipFill>
            <p:spPr>
              <a:xfrm>
                <a:off x="5291159" y="3840267"/>
                <a:ext cx="4894099" cy="340737"/>
              </a:xfrm>
              <a:prstGeom prst="rect">
                <a:avLst/>
              </a:prstGeom>
              <a:effectLst>
                <a:outerShdw blurRad="50800" dist="38100" dir="2700000" algn="tl" rotWithShape="0">
                  <a:prstClr val="black">
                    <a:alpha val="40000"/>
                  </a:prstClr>
                </a:outerShdw>
              </a:effectLst>
            </p:spPr>
          </p:pic>
        </p:grpSp>
        <p:sp>
          <p:nvSpPr>
            <p:cNvPr id="9" name="TextBox 8">
              <a:extLst>
                <a:ext uri="{FF2B5EF4-FFF2-40B4-BE49-F238E27FC236}">
                  <a16:creationId xmlns:a16="http://schemas.microsoft.com/office/drawing/2014/main" id="{714BDEC5-42CD-72A9-DF00-E7F443CCE428}"/>
                </a:ext>
              </a:extLst>
            </p:cNvPr>
            <p:cNvSpPr txBox="1"/>
            <p:nvPr/>
          </p:nvSpPr>
          <p:spPr>
            <a:xfrm>
              <a:off x="11244344" y="3886770"/>
              <a:ext cx="787344" cy="182464"/>
            </a:xfrm>
            <a:prstGeom prst="rect">
              <a:avLst/>
            </a:prstGeom>
            <a:noFill/>
            <a:ln>
              <a:noFill/>
            </a:ln>
            <a:effectLst>
              <a:outerShdw blurRad="50800" dist="38100" dir="2700000" algn="tl" rotWithShape="0">
                <a:prstClr val="black">
                  <a:alpha val="40000"/>
                </a:prstClr>
              </a:outerShdw>
            </a:effectLst>
          </p:spPr>
          <p:txBody>
            <a:bodyPr wrap="square" lIns="36000" tIns="36000" rIns="36000" bIns="36000" anchor="ctr">
              <a:spAutoFit/>
            </a:bodyPr>
            <a:lstStyle/>
            <a:p>
              <a:pPr algn="ctr"/>
              <a:r>
                <a:rPr lang="en-GB" sz="800" b="1" dirty="0">
                  <a:latin typeface="Arial" panose="020B0604020202020204" pitchFamily="34" charset="0"/>
                  <a:cs typeface="Arial" panose="020B0604020202020204" pitchFamily="34" charset="0"/>
                </a:rPr>
                <a:t>2010-2016</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A69839A-39D7-950E-7133-B6A663E8F425}"/>
                  </a:ext>
                </a:extLst>
              </p:cNvPr>
              <p:cNvSpPr txBox="1"/>
              <p:nvPr/>
            </p:nvSpPr>
            <p:spPr>
              <a:xfrm>
                <a:off x="3489156" y="3031957"/>
                <a:ext cx="2032929" cy="338554"/>
              </a:xfrm>
              <a:prstGeom prst="rect">
                <a:avLst/>
              </a:prstGeom>
              <a:noFill/>
            </p:spPr>
            <p:txBody>
              <a:bodyPr wrap="none" rtlCol="0">
                <a:spAutoFit/>
              </a:bodyPr>
              <a:lstStyle/>
              <a:p>
                <a14:m>
                  <m:oMath xmlns:m="http://schemas.openxmlformats.org/officeDocument/2006/math">
                    <m:r>
                      <a:rPr lang="en-DE" sz="1600" i="1" smtClean="0">
                        <a:latin typeface="Cambria Math" panose="02040503050406030204" pitchFamily="18" charset="0"/>
                        <a:ea typeface="Cambria Math" panose="02040503050406030204" pitchFamily="18" charset="0"/>
                      </a:rPr>
                      <m:t>𝜏</m:t>
                    </m:r>
                    <m:r>
                      <a:rPr lang="ru-RU" sz="1600" b="0" i="0" smtClean="0">
                        <a:latin typeface="Cambria Math" panose="02040503050406030204" pitchFamily="18" charset="0"/>
                        <a:ea typeface="Cambria Math" panose="02040503050406030204" pitchFamily="18" charset="0"/>
                      </a:rPr>
                      <m:t> </m:t>
                    </m:r>
                    <m:r>
                      <a:rPr lang="ru-RU" sz="1600" b="0" i="1" smtClean="0">
                        <a:latin typeface="Cambria Math" panose="02040503050406030204" pitchFamily="18" charset="0"/>
                        <a:ea typeface="Cambria Math" panose="02040503050406030204" pitchFamily="18" charset="0"/>
                      </a:rPr>
                      <m:t>=</m:t>
                    </m:r>
                  </m:oMath>
                </a14:m>
                <a:r>
                  <a:rPr lang="ru-RU" sz="1600" dirty="0"/>
                  <a:t> 24</a:t>
                </a:r>
                <a:r>
                  <a:rPr lang="de-DE" sz="1600" dirty="0"/>
                  <a:t>h, </a:t>
                </a:r>
                <a:r>
                  <a:rPr lang="de-DE" sz="1600" dirty="0" err="1"/>
                  <a:t>trunc</a:t>
                </a:r>
                <a:r>
                  <a:rPr lang="de-DE" sz="1600" dirty="0"/>
                  <a:t>. T20 </a:t>
                </a:r>
                <a:endParaRPr lang="en-DE" sz="1600" dirty="0">
                  <a:latin typeface="Calibri" panose="020F0502020204030204" pitchFamily="34" charset="0"/>
                  <a:cs typeface="Calibri" panose="020F0502020204030204" pitchFamily="34" charset="0"/>
                </a:endParaRPr>
              </a:p>
            </p:txBody>
          </p:sp>
        </mc:Choice>
        <mc:Fallback xmlns="">
          <p:sp>
            <p:nvSpPr>
              <p:cNvPr id="20" name="TextBox 19">
                <a:extLst>
                  <a:ext uri="{FF2B5EF4-FFF2-40B4-BE49-F238E27FC236}">
                    <a16:creationId xmlns:a16="http://schemas.microsoft.com/office/drawing/2014/main" id="{7A69839A-39D7-950E-7133-B6A663E8F425}"/>
                  </a:ext>
                </a:extLst>
              </p:cNvPr>
              <p:cNvSpPr txBox="1">
                <a:spLocks noRot="1" noChangeAspect="1" noMove="1" noResize="1" noEditPoints="1" noAdjustHandles="1" noChangeArrowheads="1" noChangeShapeType="1" noTextEdit="1"/>
              </p:cNvSpPr>
              <p:nvPr/>
            </p:nvSpPr>
            <p:spPr>
              <a:xfrm>
                <a:off x="3489156" y="3031957"/>
                <a:ext cx="2032929" cy="338554"/>
              </a:xfrm>
              <a:prstGeom prst="rect">
                <a:avLst/>
              </a:prstGeom>
              <a:blipFill>
                <a:blip r:embed="rId5"/>
                <a:stretch>
                  <a:fillRect t="-7143" r="-621" b="-21429"/>
                </a:stretch>
              </a:blipFill>
            </p:spPr>
            <p:txBody>
              <a:bodyPr/>
              <a:lstStyle/>
              <a:p>
                <a:r>
                  <a:rPr lang="en-DE">
                    <a:noFill/>
                  </a:rPr>
                  <a:t> </a:t>
                </a:r>
              </a:p>
            </p:txBody>
          </p:sp>
        </mc:Fallback>
      </mc:AlternateContent>
      <p:sp>
        <p:nvSpPr>
          <p:cNvPr id="21" name="Footer Placeholder 1">
            <a:extLst>
              <a:ext uri="{FF2B5EF4-FFF2-40B4-BE49-F238E27FC236}">
                <a16:creationId xmlns:a16="http://schemas.microsoft.com/office/drawing/2014/main" id="{78CF769C-03C6-BFE8-22E2-0FD23FAFBCB6}"/>
              </a:ext>
            </a:extLst>
          </p:cNvPr>
          <p:cNvSpPr txBox="1">
            <a:spLocks/>
          </p:cNvSpPr>
          <p:nvPr/>
        </p:nvSpPr>
        <p:spPr>
          <a:xfrm>
            <a:off x="2581471" y="6550156"/>
            <a:ext cx="5711878" cy="307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sz="1400" dirty="0">
                <a:latin typeface="Calibri" panose="020F0502020204030204" pitchFamily="34" charset="0"/>
                <a:cs typeface="Calibri" panose="020F0502020204030204" pitchFamily="34" charset="0"/>
              </a:rPr>
              <a:t>                    EGU GA, Vienna (Austria), 26.04.2023</a:t>
            </a:r>
          </a:p>
        </p:txBody>
      </p:sp>
    </p:spTree>
    <p:extLst>
      <p:ext uri="{BB962C8B-B14F-4D97-AF65-F5344CB8AC3E}">
        <p14:creationId xmlns:p14="http://schemas.microsoft.com/office/powerpoint/2010/main" val="137348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24D823A-DE24-2E51-14CC-4C5F8BD28A31}"/>
              </a:ext>
            </a:extLst>
          </p:cNvPr>
          <p:cNvSpPr txBox="1"/>
          <p:nvPr/>
        </p:nvSpPr>
        <p:spPr>
          <a:xfrm>
            <a:off x="850228" y="4808619"/>
            <a:ext cx="7876501" cy="1754326"/>
          </a:xfrm>
          <a:prstGeom prst="rect">
            <a:avLst/>
          </a:prstGeom>
          <a:solidFill>
            <a:schemeClr val="bg1"/>
          </a:solidFill>
        </p:spPr>
        <p:txBody>
          <a:bodyPr wrap="square" rtlCol="0">
            <a:spAutoFit/>
          </a:bodyPr>
          <a:lstStyle/>
          <a:p>
            <a:r>
              <a:rPr lang="en-GB" dirty="0">
                <a:solidFill>
                  <a:srgbClr val="002060"/>
                </a:solidFill>
                <a:latin typeface="Calibri"/>
                <a:cs typeface="Calibri"/>
              </a:rPr>
              <a:t>Expectations from joint AWN and ODA: </a:t>
            </a:r>
          </a:p>
          <a:p>
            <a:pPr marL="342900" indent="-342900">
              <a:buFont typeface="Arial" panose="020B0604020202020204" pitchFamily="34" charset="0"/>
              <a:buChar char="•"/>
            </a:pPr>
            <a:r>
              <a:rPr lang="en-GB" dirty="0">
                <a:solidFill>
                  <a:srgbClr val="002060"/>
                </a:solidFill>
                <a:latin typeface="Calibri"/>
                <a:cs typeface="Calibri"/>
              </a:rPr>
              <a:t>accurate representation of large scale atmospheric circulation </a:t>
            </a:r>
          </a:p>
          <a:p>
            <a:pPr lvl="1"/>
            <a:r>
              <a:rPr lang="en-GB" dirty="0">
                <a:solidFill>
                  <a:srgbClr val="002060"/>
                </a:solidFill>
                <a:latin typeface="Calibri"/>
                <a:cs typeface="Calibri"/>
              </a:rPr>
              <a:t>-&gt; improved simulated variability of ocean and sea ice</a:t>
            </a:r>
          </a:p>
          <a:p>
            <a:pPr marL="342900" indent="-342900">
              <a:buFont typeface="Arial" panose="020B0604020202020204" pitchFamily="34" charset="0"/>
              <a:buChar char="•"/>
            </a:pPr>
            <a:r>
              <a:rPr lang="en-GB" dirty="0">
                <a:solidFill>
                  <a:srgbClr val="002060"/>
                </a:solidFill>
                <a:latin typeface="Calibri"/>
                <a:cs typeface="Calibri"/>
              </a:rPr>
              <a:t>decreased DA analysis increment</a:t>
            </a:r>
          </a:p>
          <a:p>
            <a:pPr marL="342900" indent="-342900">
              <a:buFont typeface="Arial" panose="020B0604020202020204" pitchFamily="34" charset="0"/>
              <a:buChar char="•"/>
            </a:pPr>
            <a:r>
              <a:rPr lang="en-GB" dirty="0">
                <a:solidFill>
                  <a:srgbClr val="002060"/>
                </a:solidFill>
                <a:latin typeface="Calibri"/>
                <a:cs typeface="Calibri"/>
              </a:rPr>
              <a:t>improved prediction skills on a longer time scales  </a:t>
            </a:r>
            <a:r>
              <a:rPr lang="en-DE" dirty="0">
                <a:latin typeface="Calibri" panose="020F0502020204030204" pitchFamily="34" charset="0"/>
                <a:cs typeface="Calibri" panose="020F0502020204030204" pitchFamily="34" charset="0"/>
              </a:rPr>
              <a:t> </a:t>
            </a:r>
            <a:r>
              <a:rPr lang="en-GB" dirty="0"/>
              <a:t> </a:t>
            </a:r>
          </a:p>
          <a:p>
            <a:pPr marL="342900" indent="-342900">
              <a:buFont typeface="Arial" panose="020B0604020202020204" pitchFamily="34" charset="0"/>
              <a:buChar char="•"/>
            </a:pPr>
            <a:endParaRPr lang="en-DE" dirty="0"/>
          </a:p>
        </p:txBody>
      </p:sp>
      <p:pic>
        <p:nvPicPr>
          <p:cNvPr id="4" name="Picture 3">
            <a:extLst>
              <a:ext uri="{FF2B5EF4-FFF2-40B4-BE49-F238E27FC236}">
                <a16:creationId xmlns:a16="http://schemas.microsoft.com/office/drawing/2014/main" id="{A726C7AD-3182-6A7A-8F49-899838DE618D}"/>
              </a:ext>
            </a:extLst>
          </p:cNvPr>
          <p:cNvPicPr>
            <a:picLocks noChangeAspect="1"/>
          </p:cNvPicPr>
          <p:nvPr/>
        </p:nvPicPr>
        <p:blipFill>
          <a:blip r:embed="rId2"/>
          <a:stretch>
            <a:fillRect/>
          </a:stretch>
        </p:blipFill>
        <p:spPr>
          <a:xfrm>
            <a:off x="685800" y="838346"/>
            <a:ext cx="7772400" cy="2799037"/>
          </a:xfrm>
          <a:prstGeom prst="rect">
            <a:avLst/>
          </a:prstGeom>
        </p:spPr>
      </p:pic>
      <p:sp>
        <p:nvSpPr>
          <p:cNvPr id="5" name="TextBox 9">
            <a:extLst>
              <a:ext uri="{FF2B5EF4-FFF2-40B4-BE49-F238E27FC236}">
                <a16:creationId xmlns:a16="http://schemas.microsoft.com/office/drawing/2014/main" id="{C5531DD3-49A8-BBE6-A677-70EF5818299A}"/>
              </a:ext>
            </a:extLst>
          </p:cNvPr>
          <p:cNvSpPr txBox="1"/>
          <p:nvPr/>
        </p:nvSpPr>
        <p:spPr>
          <a:xfrm>
            <a:off x="799340" y="2880893"/>
            <a:ext cx="1541768" cy="461665"/>
          </a:xfrm>
          <a:prstGeom prst="rect">
            <a:avLst/>
          </a:prstGeom>
          <a:noFill/>
        </p:spPr>
        <p:txBody>
          <a:bodyPr wrap="square">
            <a:spAutoFit/>
          </a:bodyPr>
          <a:lstStyle/>
          <a:p>
            <a:pPr algn="ctr"/>
            <a:r>
              <a:rPr lang="en-GB" sz="1200" dirty="0">
                <a:solidFill>
                  <a:schemeClr val="tx1">
                    <a:lumMod val="50000"/>
                    <a:lumOff val="50000"/>
                  </a:schemeClr>
                </a:solidFill>
                <a:latin typeface="Avenir" panose="02000503020000020003" pitchFamily="2" charset="0"/>
                <a:cs typeface="Arial" panose="020B0604020202020204" pitchFamily="34" charset="0"/>
              </a:rPr>
              <a:t>Graphics from </a:t>
            </a:r>
          </a:p>
          <a:p>
            <a:pPr algn="ctr"/>
            <a:r>
              <a:rPr lang="en-GB" sz="1200" dirty="0">
                <a:solidFill>
                  <a:schemeClr val="tx1">
                    <a:lumMod val="50000"/>
                    <a:lumOff val="50000"/>
                  </a:schemeClr>
                </a:solidFill>
                <a:latin typeface="Avenir" panose="02000503020000020003" pitchFamily="2" charset="0"/>
                <a:cs typeface="Arial" panose="020B0604020202020204" pitchFamily="34" charset="0"/>
              </a:rPr>
              <a:t>M. </a:t>
            </a:r>
            <a:r>
              <a:rPr lang="en-GB" sz="1200" dirty="0" err="1">
                <a:solidFill>
                  <a:schemeClr val="tx1">
                    <a:lumMod val="50000"/>
                    <a:lumOff val="50000"/>
                  </a:schemeClr>
                </a:solidFill>
                <a:latin typeface="Avenir" panose="02000503020000020003" pitchFamily="2" charset="0"/>
                <a:cs typeface="Arial" panose="020B0604020202020204" pitchFamily="34" charset="0"/>
              </a:rPr>
              <a:t>Athanase</a:t>
            </a:r>
            <a:endParaRPr lang="en-GB" sz="1200" dirty="0">
              <a:solidFill>
                <a:schemeClr val="tx1">
                  <a:lumMod val="50000"/>
                  <a:lumOff val="50000"/>
                </a:schemeClr>
              </a:solidFill>
              <a:latin typeface="Avenir" panose="02000503020000020003" pitchFamily="2" charset="0"/>
              <a:cs typeface="Arial" panose="020B0604020202020204" pitchFamily="34" charset="0"/>
            </a:endParaRPr>
          </a:p>
        </p:txBody>
      </p:sp>
      <p:cxnSp>
        <p:nvCxnSpPr>
          <p:cNvPr id="2" name="Gerade Verbindung 19">
            <a:extLst>
              <a:ext uri="{FF2B5EF4-FFF2-40B4-BE49-F238E27FC236}">
                <a16:creationId xmlns:a16="http://schemas.microsoft.com/office/drawing/2014/main" id="{FA9E9A26-8494-DF1B-7FFA-8C4BA9B5852A}"/>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 xmlns:a14="http://schemas.microsoft.com/office/drawing/2010/main">
                <a:noFill/>
              </a14:hiddenFill>
            </a:ext>
          </a:extLst>
        </p:spPr>
      </p:cxnSp>
      <p:sp>
        <p:nvSpPr>
          <p:cNvPr id="3" name="Title 1">
            <a:extLst>
              <a:ext uri="{FF2B5EF4-FFF2-40B4-BE49-F238E27FC236}">
                <a16:creationId xmlns:a16="http://schemas.microsoft.com/office/drawing/2014/main" id="{4B458224-E895-CF01-5682-AA2E508DE141}"/>
              </a:ext>
            </a:extLst>
          </p:cNvPr>
          <p:cNvSpPr>
            <a:spLocks noGrp="1"/>
          </p:cNvSpPr>
          <p:nvPr>
            <p:ph type="ctrTitle"/>
          </p:nvPr>
        </p:nvSpPr>
        <p:spPr>
          <a:xfrm>
            <a:off x="-21165" y="-50587"/>
            <a:ext cx="8747895" cy="619981"/>
          </a:xfrm>
        </p:spPr>
        <p:txBody>
          <a:bodyPr/>
          <a:lstStyle/>
          <a:p>
            <a:r>
              <a:rPr lang="en-GB" dirty="0">
                <a:solidFill>
                  <a:srgbClr val="002060"/>
                </a:solidFill>
                <a:latin typeface="Calibri"/>
                <a:cs typeface="Calibri"/>
              </a:rPr>
              <a:t>AWI-CPS: </a:t>
            </a:r>
            <a:r>
              <a:rPr lang="en-GB" b="0" dirty="0">
                <a:solidFill>
                  <a:srgbClr val="002060"/>
                </a:solidFill>
                <a:latin typeface="Calibri"/>
                <a:cs typeface="Calibri"/>
              </a:rPr>
              <a:t>with atmosphere constrained</a:t>
            </a:r>
            <a:r>
              <a:rPr lang="en-GB" sz="1800" b="0" dirty="0">
                <a:solidFill>
                  <a:srgbClr val="002060"/>
                </a:solidFill>
                <a:latin typeface="Calibri"/>
                <a:cs typeface="Calibri"/>
              </a:rPr>
              <a:t>  </a:t>
            </a:r>
            <a:endParaRPr lang="de-DE" sz="1800" b="0" dirty="0">
              <a:solidFill>
                <a:srgbClr val="002060"/>
              </a:solidFill>
            </a:endParaRPr>
          </a:p>
        </p:txBody>
      </p:sp>
      <p:sp>
        <p:nvSpPr>
          <p:cNvPr id="20" name="TextBox 19">
            <a:extLst>
              <a:ext uri="{FF2B5EF4-FFF2-40B4-BE49-F238E27FC236}">
                <a16:creationId xmlns:a16="http://schemas.microsoft.com/office/drawing/2014/main" id="{F8ED3FDF-D5CC-D4FB-0195-1C78CD28800D}"/>
              </a:ext>
            </a:extLst>
          </p:cNvPr>
          <p:cNvSpPr txBox="1"/>
          <p:nvPr/>
        </p:nvSpPr>
        <p:spPr>
          <a:xfrm>
            <a:off x="842209" y="3838069"/>
            <a:ext cx="7640052" cy="646331"/>
          </a:xfrm>
          <a:prstGeom prst="rect">
            <a:avLst/>
          </a:prstGeom>
          <a:noFill/>
        </p:spPr>
        <p:txBody>
          <a:bodyPr wrap="square" rtlCol="0">
            <a:spAutoFit/>
          </a:bodyPr>
          <a:lstStyle/>
          <a:p>
            <a:r>
              <a:rPr lang="en-GB" dirty="0">
                <a:solidFill>
                  <a:srgbClr val="002060"/>
                </a:solidFill>
                <a:latin typeface="Calibri"/>
                <a:cs typeface="Calibri"/>
              </a:rPr>
              <a:t>Augmenting AWI-CPS (including sea-ice and Ocean observational DA) with nudging atmosphere large scale circulation </a:t>
            </a:r>
            <a:r>
              <a:rPr lang="en-DE" dirty="0">
                <a:latin typeface="Calibri" panose="020F0502020204030204" pitchFamily="34" charset="0"/>
                <a:cs typeface="Calibri" panose="020F0502020204030204" pitchFamily="34" charset="0"/>
              </a:rPr>
              <a:t> </a:t>
            </a:r>
            <a:r>
              <a:rPr lang="en-GB" dirty="0"/>
              <a:t> </a:t>
            </a:r>
            <a:endParaRPr lang="en-DE"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2D0301E-10CA-E0DB-75FC-0E03908E6E00}"/>
                  </a:ext>
                </a:extLst>
              </p:cNvPr>
              <p:cNvSpPr txBox="1"/>
              <p:nvPr/>
            </p:nvSpPr>
            <p:spPr>
              <a:xfrm>
                <a:off x="3489156" y="3031957"/>
                <a:ext cx="2419252" cy="338554"/>
              </a:xfrm>
              <a:prstGeom prst="rect">
                <a:avLst/>
              </a:prstGeom>
              <a:noFill/>
            </p:spPr>
            <p:txBody>
              <a:bodyPr wrap="none" rtlCol="0">
                <a:spAutoFit/>
              </a:bodyPr>
              <a:lstStyle/>
              <a:p>
                <a14:m>
                  <m:oMath xmlns:m="http://schemas.openxmlformats.org/officeDocument/2006/math">
                    <m:r>
                      <a:rPr lang="en-DE" sz="1600" i="1" smtClean="0">
                        <a:latin typeface="Cambria Math" panose="02040503050406030204" pitchFamily="18" charset="0"/>
                        <a:ea typeface="Cambria Math" panose="02040503050406030204" pitchFamily="18" charset="0"/>
                      </a:rPr>
                      <m:t>𝜏</m:t>
                    </m:r>
                    <m:r>
                      <a:rPr lang="ru-RU" sz="1600" b="0" i="0" smtClean="0">
                        <a:latin typeface="Cambria Math" panose="02040503050406030204" pitchFamily="18" charset="0"/>
                        <a:ea typeface="Cambria Math" panose="02040503050406030204" pitchFamily="18" charset="0"/>
                      </a:rPr>
                      <m:t> </m:t>
                    </m:r>
                    <m:r>
                      <a:rPr lang="ru-RU" sz="1600" b="0" i="1" smtClean="0">
                        <a:latin typeface="Cambria Math" panose="02040503050406030204" pitchFamily="18" charset="0"/>
                        <a:ea typeface="Cambria Math" panose="02040503050406030204" pitchFamily="18" charset="0"/>
                      </a:rPr>
                      <m:t>=</m:t>
                    </m:r>
                  </m:oMath>
                </a14:m>
                <a:r>
                  <a:rPr lang="ru-RU" sz="1600" dirty="0"/>
                  <a:t> 24</a:t>
                </a:r>
                <a:r>
                  <a:rPr lang="de-DE" sz="1600" dirty="0"/>
                  <a:t>h, </a:t>
                </a:r>
                <a:r>
                  <a:rPr lang="de-DE" sz="1600" dirty="0" err="1"/>
                  <a:t>truncation</a:t>
                </a:r>
                <a:r>
                  <a:rPr lang="de-DE" sz="1600" dirty="0"/>
                  <a:t> T20 </a:t>
                </a:r>
                <a:endParaRPr lang="en-DE" sz="1600" dirty="0">
                  <a:latin typeface="Calibri" panose="020F0502020204030204" pitchFamily="34" charset="0"/>
                  <a:cs typeface="Calibri" panose="020F0502020204030204" pitchFamily="34" charset="0"/>
                </a:endParaRPr>
              </a:p>
            </p:txBody>
          </p:sp>
        </mc:Choice>
        <mc:Fallback xmlns="">
          <p:sp>
            <p:nvSpPr>
              <p:cNvPr id="22" name="TextBox 21">
                <a:extLst>
                  <a:ext uri="{FF2B5EF4-FFF2-40B4-BE49-F238E27FC236}">
                    <a16:creationId xmlns:a16="http://schemas.microsoft.com/office/drawing/2014/main" id="{52D0301E-10CA-E0DB-75FC-0E03908E6E00}"/>
                  </a:ext>
                </a:extLst>
              </p:cNvPr>
              <p:cNvSpPr txBox="1">
                <a:spLocks noRot="1" noChangeAspect="1" noMove="1" noResize="1" noEditPoints="1" noAdjustHandles="1" noChangeArrowheads="1" noChangeShapeType="1" noTextEdit="1"/>
              </p:cNvSpPr>
              <p:nvPr/>
            </p:nvSpPr>
            <p:spPr>
              <a:xfrm>
                <a:off x="3489156" y="3031957"/>
                <a:ext cx="2419252" cy="338554"/>
              </a:xfrm>
              <a:prstGeom prst="rect">
                <a:avLst/>
              </a:prstGeom>
              <a:blipFill>
                <a:blip r:embed="rId3"/>
                <a:stretch>
                  <a:fillRect t="-7143" r="-521" b="-21429"/>
                </a:stretch>
              </a:blipFill>
            </p:spPr>
            <p:txBody>
              <a:bodyPr/>
              <a:lstStyle/>
              <a:p>
                <a:r>
                  <a:rPr lang="en-DE">
                    <a:noFill/>
                  </a:rPr>
                  <a:t> </a:t>
                </a:r>
              </a:p>
            </p:txBody>
          </p:sp>
        </mc:Fallback>
      </mc:AlternateContent>
      <p:sp>
        <p:nvSpPr>
          <p:cNvPr id="24" name="TextBox 9">
            <a:extLst>
              <a:ext uri="{FF2B5EF4-FFF2-40B4-BE49-F238E27FC236}">
                <a16:creationId xmlns:a16="http://schemas.microsoft.com/office/drawing/2014/main" id="{35621FE7-9C9D-DAE0-F758-B214939C9412}"/>
              </a:ext>
            </a:extLst>
          </p:cNvPr>
          <p:cNvSpPr txBox="1"/>
          <p:nvPr/>
        </p:nvSpPr>
        <p:spPr>
          <a:xfrm>
            <a:off x="638914" y="747292"/>
            <a:ext cx="2236631" cy="276999"/>
          </a:xfrm>
          <a:prstGeom prst="rect">
            <a:avLst/>
          </a:prstGeom>
          <a:noFill/>
        </p:spPr>
        <p:txBody>
          <a:bodyPr wrap="square">
            <a:spAutoFit/>
          </a:bodyPr>
          <a:lstStyle/>
          <a:p>
            <a:pPr algn="ctr"/>
            <a:r>
              <a:rPr lang="en-GB" sz="1200" dirty="0">
                <a:solidFill>
                  <a:schemeClr val="tx1">
                    <a:lumMod val="50000"/>
                    <a:lumOff val="50000"/>
                  </a:schemeClr>
                </a:solidFill>
                <a:latin typeface="Avenir" panose="02000503020000020003" pitchFamily="2" charset="0"/>
                <a:cs typeface="Arial" panose="020B0604020202020204" pitchFamily="34" charset="0"/>
              </a:rPr>
              <a:t>Credit to ESM-Tools team</a:t>
            </a:r>
          </a:p>
        </p:txBody>
      </p:sp>
      <p:sp>
        <p:nvSpPr>
          <p:cNvPr id="27" name="TextBox 26">
            <a:extLst>
              <a:ext uri="{FF2B5EF4-FFF2-40B4-BE49-F238E27FC236}">
                <a16:creationId xmlns:a16="http://schemas.microsoft.com/office/drawing/2014/main" id="{2A75BB9C-8FEE-F0FA-F2D8-E77B88688164}"/>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8</a:t>
            </a:fld>
            <a:endParaRPr lang="de-DE" sz="16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ECABE603-1E38-9EF9-2A59-379BC6661739}"/>
              </a:ext>
            </a:extLst>
          </p:cNvPr>
          <p:cNvSpPr txBox="1"/>
          <p:nvPr/>
        </p:nvSpPr>
        <p:spPr>
          <a:xfrm>
            <a:off x="5992981" y="3052810"/>
            <a:ext cx="1860638" cy="338554"/>
          </a:xfrm>
          <a:prstGeom prst="rect">
            <a:avLst/>
          </a:prstGeom>
          <a:noFill/>
        </p:spPr>
        <p:txBody>
          <a:bodyPr wrap="none" rtlCol="0">
            <a:spAutoFit/>
          </a:bodyPr>
          <a:lstStyle/>
          <a:p>
            <a:r>
              <a:rPr lang="de-DE" sz="1600" dirty="0" err="1">
                <a:latin typeface="Calibri" panose="020F0502020204030204" pitchFamily="34" charset="0"/>
                <a:cs typeface="Calibri" panose="020F0502020204030204" pitchFamily="34" charset="0"/>
              </a:rPr>
              <a:t>covariance</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inflation</a:t>
            </a:r>
            <a:r>
              <a:rPr lang="de-DE" sz="1600" dirty="0">
                <a:latin typeface="Calibri" panose="020F0502020204030204" pitchFamily="34" charset="0"/>
                <a:cs typeface="Calibri" panose="020F0502020204030204" pitchFamily="34" charset="0"/>
              </a:rPr>
              <a:t> </a:t>
            </a:r>
            <a:endParaRPr lang="en-DE"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07D0C1A-B31F-0517-BD92-234C5E1E43FF}"/>
              </a:ext>
            </a:extLst>
          </p:cNvPr>
          <p:cNvSpPr txBox="1"/>
          <p:nvPr/>
        </p:nvSpPr>
        <p:spPr>
          <a:xfrm>
            <a:off x="4090737" y="1961146"/>
            <a:ext cx="3105337" cy="261610"/>
          </a:xfrm>
          <a:prstGeom prst="rect">
            <a:avLst/>
          </a:prstGeom>
          <a:noFill/>
        </p:spPr>
        <p:txBody>
          <a:bodyPr wrap="none" rtlCol="0">
            <a:spAutoFit/>
          </a:bodyPr>
          <a:lstStyle/>
          <a:p>
            <a:r>
              <a:rPr lang="en-DE" sz="1100" dirty="0">
                <a:latin typeface="Avenir Book" panose="02000503020000020003" pitchFamily="2" charset="0"/>
              </a:rPr>
              <a:t>     </a:t>
            </a:r>
            <a:r>
              <a:rPr lang="en-DE" sz="1000" dirty="0">
                <a:latin typeface="Avenir Book" panose="02000503020000020003" pitchFamily="2" charset="0"/>
              </a:rPr>
              <a:t>TCO159L91                                              CORE2</a:t>
            </a:r>
          </a:p>
        </p:txBody>
      </p:sp>
      <p:sp>
        <p:nvSpPr>
          <p:cNvPr id="8" name="Footer Placeholder 1">
            <a:extLst>
              <a:ext uri="{FF2B5EF4-FFF2-40B4-BE49-F238E27FC236}">
                <a16:creationId xmlns:a16="http://schemas.microsoft.com/office/drawing/2014/main" id="{256AA3C4-3BEB-2412-C72C-F5991B7F93DB}"/>
              </a:ext>
            </a:extLst>
          </p:cNvPr>
          <p:cNvSpPr txBox="1">
            <a:spLocks/>
          </p:cNvSpPr>
          <p:nvPr/>
        </p:nvSpPr>
        <p:spPr>
          <a:xfrm>
            <a:off x="2581471" y="6550156"/>
            <a:ext cx="5711878" cy="307844"/>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sz="1400" dirty="0">
                <a:latin typeface="Calibri" panose="020F0502020204030204" pitchFamily="34" charset="0"/>
                <a:cs typeface="Calibri" panose="020F0502020204030204" pitchFamily="34" charset="0"/>
              </a:rPr>
              <a:t>                    EGU GA, Vienna (Austria), 26.04.2023</a:t>
            </a:r>
          </a:p>
        </p:txBody>
      </p:sp>
    </p:spTree>
    <p:extLst>
      <p:ext uri="{BB962C8B-B14F-4D97-AF65-F5344CB8AC3E}">
        <p14:creationId xmlns:p14="http://schemas.microsoft.com/office/powerpoint/2010/main" val="75428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9DCA00-4A7C-9429-2997-2631A801104D}"/>
              </a:ext>
            </a:extLst>
          </p:cNvPr>
          <p:cNvPicPr>
            <a:picLocks noChangeAspect="1"/>
          </p:cNvPicPr>
          <p:nvPr/>
        </p:nvPicPr>
        <p:blipFill>
          <a:blip r:embed="rId3"/>
          <a:stretch>
            <a:fillRect/>
          </a:stretch>
        </p:blipFill>
        <p:spPr>
          <a:xfrm>
            <a:off x="5897941" y="3548242"/>
            <a:ext cx="2804736" cy="2988000"/>
          </a:xfrm>
          <a:prstGeom prst="rect">
            <a:avLst/>
          </a:prstGeom>
        </p:spPr>
      </p:pic>
      <p:pic>
        <p:nvPicPr>
          <p:cNvPr id="4" name="Picture 3">
            <a:extLst>
              <a:ext uri="{FF2B5EF4-FFF2-40B4-BE49-F238E27FC236}">
                <a16:creationId xmlns:a16="http://schemas.microsoft.com/office/drawing/2014/main" id="{D1088F20-8499-AC8E-F0F5-6ED8E99F4F7C}"/>
              </a:ext>
            </a:extLst>
          </p:cNvPr>
          <p:cNvPicPr>
            <a:picLocks noChangeAspect="1"/>
          </p:cNvPicPr>
          <p:nvPr/>
        </p:nvPicPr>
        <p:blipFill>
          <a:blip r:embed="rId4"/>
          <a:stretch>
            <a:fillRect/>
          </a:stretch>
        </p:blipFill>
        <p:spPr>
          <a:xfrm>
            <a:off x="6091589" y="576850"/>
            <a:ext cx="3003480" cy="2988000"/>
          </a:xfrm>
          <a:prstGeom prst="rect">
            <a:avLst/>
          </a:prstGeom>
        </p:spPr>
      </p:pic>
      <p:sp>
        <p:nvSpPr>
          <p:cNvPr id="2" name="Title 1">
            <a:extLst>
              <a:ext uri="{FF2B5EF4-FFF2-40B4-BE49-F238E27FC236}">
                <a16:creationId xmlns:a16="http://schemas.microsoft.com/office/drawing/2014/main" id="{B5210087-6412-E74C-817E-F8A12839A89D}"/>
              </a:ext>
            </a:extLst>
          </p:cNvPr>
          <p:cNvSpPr>
            <a:spLocks noGrp="1"/>
          </p:cNvSpPr>
          <p:nvPr>
            <p:ph type="ctrTitle"/>
          </p:nvPr>
        </p:nvSpPr>
        <p:spPr>
          <a:xfrm>
            <a:off x="-21165" y="-50587"/>
            <a:ext cx="9192153" cy="619981"/>
          </a:xfrm>
        </p:spPr>
        <p:txBody>
          <a:bodyPr/>
          <a:lstStyle/>
          <a:p>
            <a:r>
              <a:rPr lang="en-GB" dirty="0">
                <a:solidFill>
                  <a:srgbClr val="002060"/>
                </a:solidFill>
                <a:latin typeface="Calibri"/>
                <a:cs typeface="Calibri"/>
              </a:rPr>
              <a:t>DA: </a:t>
            </a:r>
            <a:r>
              <a:rPr lang="en-GB" b="0" dirty="0">
                <a:solidFill>
                  <a:srgbClr val="002060"/>
                </a:solidFill>
                <a:latin typeface="Calibri"/>
                <a:cs typeface="Calibri"/>
              </a:rPr>
              <a:t>AWI-CPS2.1 2018 test example – </a:t>
            </a:r>
            <a:r>
              <a:rPr lang="en-GB" b="0" dirty="0" err="1">
                <a:solidFill>
                  <a:srgbClr val="002060"/>
                </a:solidFill>
                <a:latin typeface="Calibri"/>
                <a:cs typeface="Calibri"/>
              </a:rPr>
              <a:t>SIDrift</a:t>
            </a:r>
            <a:r>
              <a:rPr lang="en-GB" b="0" dirty="0">
                <a:solidFill>
                  <a:srgbClr val="002060"/>
                </a:solidFill>
                <a:latin typeface="Calibri"/>
                <a:cs typeface="Calibri"/>
              </a:rPr>
              <a:t> – 24h </a:t>
            </a:r>
            <a:r>
              <a:rPr lang="en-GB" b="0" dirty="0" err="1">
                <a:solidFill>
                  <a:srgbClr val="002060"/>
                </a:solidFill>
                <a:latin typeface="Calibri"/>
                <a:cs typeface="Calibri"/>
              </a:rPr>
              <a:t>frcst</a:t>
            </a:r>
            <a:r>
              <a:rPr lang="en-GB" sz="1800" b="0" dirty="0">
                <a:solidFill>
                  <a:srgbClr val="002060"/>
                </a:solidFill>
                <a:latin typeface="Calibri"/>
                <a:cs typeface="Calibri"/>
              </a:rPr>
              <a:t>   </a:t>
            </a:r>
            <a:endParaRPr lang="de-DE" sz="1800" b="0" dirty="0">
              <a:solidFill>
                <a:srgbClr val="002060"/>
              </a:solidFill>
            </a:endParaRPr>
          </a:p>
        </p:txBody>
      </p:sp>
      <p:pic>
        <p:nvPicPr>
          <p:cNvPr id="15" name="Picture 14">
            <a:extLst>
              <a:ext uri="{FF2B5EF4-FFF2-40B4-BE49-F238E27FC236}">
                <a16:creationId xmlns:a16="http://schemas.microsoft.com/office/drawing/2014/main" id="{8E9053A5-70CA-570A-FC12-E049324B7F58}"/>
              </a:ext>
            </a:extLst>
          </p:cNvPr>
          <p:cNvPicPr>
            <a:picLocks noChangeAspect="1"/>
          </p:cNvPicPr>
          <p:nvPr/>
        </p:nvPicPr>
        <p:blipFill>
          <a:blip r:embed="rId5"/>
          <a:stretch>
            <a:fillRect/>
          </a:stretch>
        </p:blipFill>
        <p:spPr>
          <a:xfrm>
            <a:off x="48931" y="566270"/>
            <a:ext cx="2995678" cy="2988000"/>
          </a:xfrm>
          <a:prstGeom prst="rect">
            <a:avLst/>
          </a:prstGeom>
        </p:spPr>
      </p:pic>
      <p:pic>
        <p:nvPicPr>
          <p:cNvPr id="16" name="Picture 15">
            <a:extLst>
              <a:ext uri="{FF2B5EF4-FFF2-40B4-BE49-F238E27FC236}">
                <a16:creationId xmlns:a16="http://schemas.microsoft.com/office/drawing/2014/main" id="{C9557B29-7E98-63EC-6315-75F95502563A}"/>
              </a:ext>
            </a:extLst>
          </p:cNvPr>
          <p:cNvPicPr>
            <a:picLocks noChangeAspect="1"/>
          </p:cNvPicPr>
          <p:nvPr/>
        </p:nvPicPr>
        <p:blipFill>
          <a:blip r:embed="rId6"/>
          <a:stretch>
            <a:fillRect/>
          </a:stretch>
        </p:blipFill>
        <p:spPr>
          <a:xfrm>
            <a:off x="3066355" y="566270"/>
            <a:ext cx="2988000" cy="2988000"/>
          </a:xfrm>
          <a:prstGeom prst="rect">
            <a:avLst/>
          </a:prstGeom>
        </p:spPr>
      </p:pic>
      <p:sp>
        <p:nvSpPr>
          <p:cNvPr id="9" name="TextBox 8">
            <a:extLst>
              <a:ext uri="{FF2B5EF4-FFF2-40B4-BE49-F238E27FC236}">
                <a16:creationId xmlns:a16="http://schemas.microsoft.com/office/drawing/2014/main" id="{5B8516C0-0FAA-2D43-A59F-C0109A4314D4}"/>
              </a:ext>
            </a:extLst>
          </p:cNvPr>
          <p:cNvSpPr txBox="1"/>
          <p:nvPr/>
        </p:nvSpPr>
        <p:spPr>
          <a:xfrm>
            <a:off x="3354233" y="2810357"/>
            <a:ext cx="1269899" cy="338554"/>
          </a:xfrm>
          <a:prstGeom prst="rect">
            <a:avLst/>
          </a:prstGeom>
          <a:solidFill>
            <a:schemeClr val="bg1"/>
          </a:solid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 nudging</a:t>
            </a:r>
          </a:p>
        </p:txBody>
      </p:sp>
      <p:sp>
        <p:nvSpPr>
          <p:cNvPr id="10" name="TextBox 9">
            <a:extLst>
              <a:ext uri="{FF2B5EF4-FFF2-40B4-BE49-F238E27FC236}">
                <a16:creationId xmlns:a16="http://schemas.microsoft.com/office/drawing/2014/main" id="{C234BEF5-A070-434B-AF09-661BE2FE8515}"/>
              </a:ext>
            </a:extLst>
          </p:cNvPr>
          <p:cNvSpPr txBox="1"/>
          <p:nvPr/>
        </p:nvSpPr>
        <p:spPr>
          <a:xfrm>
            <a:off x="5967953" y="2846129"/>
            <a:ext cx="1601721" cy="338554"/>
          </a:xfrm>
          <a:prstGeom prst="rect">
            <a:avLst/>
          </a:prstGeom>
          <a:solidFill>
            <a:schemeClr val="bg1"/>
          </a:solid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ithout  nudging</a:t>
            </a:r>
          </a:p>
        </p:txBody>
      </p:sp>
      <p:sp>
        <p:nvSpPr>
          <p:cNvPr id="11" name="TextBox 10">
            <a:extLst>
              <a:ext uri="{FF2B5EF4-FFF2-40B4-BE49-F238E27FC236}">
                <a16:creationId xmlns:a16="http://schemas.microsoft.com/office/drawing/2014/main" id="{A1593DA5-AE79-9C67-22D7-1F09EB596C68}"/>
              </a:ext>
            </a:extLst>
          </p:cNvPr>
          <p:cNvSpPr txBox="1"/>
          <p:nvPr/>
        </p:nvSpPr>
        <p:spPr>
          <a:xfrm>
            <a:off x="270604" y="2796347"/>
            <a:ext cx="2880212" cy="338554"/>
          </a:xfrm>
          <a:prstGeom prst="rect">
            <a:avLst/>
          </a:prstGeom>
          <a:solidFill>
            <a:schemeClr val="bg1"/>
          </a:solidFill>
        </p:spPr>
        <p:txBody>
          <a:bodyPr wrap="none" rtlCol="0">
            <a:spAutoFit/>
          </a:bodyPr>
          <a:lstStyle/>
          <a:p>
            <a:r>
              <a:rPr lang="en-GB" sz="1600" dirty="0">
                <a:latin typeface="Calibri" panose="020F0502020204030204" pitchFamily="34" charset="0"/>
                <a:cs typeface="Calibri" panose="020F0502020204030204" pitchFamily="34" charset="0"/>
              </a:rPr>
              <a:t>observation </a:t>
            </a:r>
            <a:r>
              <a:rPr lang="en-GB" sz="1600" dirty="0">
                <a:effectLst/>
                <a:latin typeface="Calibri" panose="020F0502020204030204" pitchFamily="34" charset="0"/>
                <a:cs typeface="Calibri" panose="020F0502020204030204" pitchFamily="34" charset="0"/>
              </a:rPr>
              <a:t>OSI SAF (OSI-405-c)</a:t>
            </a:r>
            <a:endParaRPr lang="en-GB" sz="16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A6B58F2-863A-441C-9776-5845F75700E3}"/>
              </a:ext>
            </a:extLst>
          </p:cNvPr>
          <p:cNvSpPr txBox="1"/>
          <p:nvPr/>
        </p:nvSpPr>
        <p:spPr>
          <a:xfrm>
            <a:off x="2697550" y="6467384"/>
            <a:ext cx="1269899"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 nudging</a:t>
            </a:r>
          </a:p>
        </p:txBody>
      </p:sp>
      <p:sp>
        <p:nvSpPr>
          <p:cNvPr id="21" name="TextBox 20">
            <a:extLst>
              <a:ext uri="{FF2B5EF4-FFF2-40B4-BE49-F238E27FC236}">
                <a16:creationId xmlns:a16="http://schemas.microsoft.com/office/drawing/2014/main" id="{0B0D946D-FD0F-5462-5B89-100799AB56A5}"/>
              </a:ext>
            </a:extLst>
          </p:cNvPr>
          <p:cNvSpPr txBox="1"/>
          <p:nvPr/>
        </p:nvSpPr>
        <p:spPr>
          <a:xfrm>
            <a:off x="6622704" y="6491126"/>
            <a:ext cx="1601721"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w</a:t>
            </a:r>
            <a:r>
              <a:rPr lang="en-DE" sz="1600" dirty="0">
                <a:latin typeface="Calibri" panose="020F0502020204030204" pitchFamily="34" charset="0"/>
                <a:cs typeface="Calibri" panose="020F0502020204030204" pitchFamily="34" charset="0"/>
              </a:rPr>
              <a:t>ithout  nudging</a:t>
            </a:r>
          </a:p>
        </p:txBody>
      </p:sp>
      <p:pic>
        <p:nvPicPr>
          <p:cNvPr id="3" name="Picture 2">
            <a:extLst>
              <a:ext uri="{FF2B5EF4-FFF2-40B4-BE49-F238E27FC236}">
                <a16:creationId xmlns:a16="http://schemas.microsoft.com/office/drawing/2014/main" id="{B8832843-B8FB-5C3E-04ED-31A7E12CC173}"/>
              </a:ext>
            </a:extLst>
          </p:cNvPr>
          <p:cNvPicPr>
            <a:picLocks noChangeAspect="1"/>
          </p:cNvPicPr>
          <p:nvPr/>
        </p:nvPicPr>
        <p:blipFill>
          <a:blip r:embed="rId7"/>
          <a:stretch>
            <a:fillRect/>
          </a:stretch>
        </p:blipFill>
        <p:spPr>
          <a:xfrm>
            <a:off x="3218692" y="3540661"/>
            <a:ext cx="2796768" cy="2988000"/>
          </a:xfrm>
          <a:prstGeom prst="rect">
            <a:avLst/>
          </a:prstGeom>
        </p:spPr>
      </p:pic>
      <p:pic>
        <p:nvPicPr>
          <p:cNvPr id="7" name="Picture 6">
            <a:extLst>
              <a:ext uri="{FF2B5EF4-FFF2-40B4-BE49-F238E27FC236}">
                <a16:creationId xmlns:a16="http://schemas.microsoft.com/office/drawing/2014/main" id="{1FEA6030-36D7-7F06-632F-62015325DFE8}"/>
              </a:ext>
            </a:extLst>
          </p:cNvPr>
          <p:cNvPicPr>
            <a:picLocks noChangeAspect="1"/>
          </p:cNvPicPr>
          <p:nvPr/>
        </p:nvPicPr>
        <p:blipFill>
          <a:blip r:embed="rId8"/>
          <a:stretch>
            <a:fillRect/>
          </a:stretch>
        </p:blipFill>
        <p:spPr>
          <a:xfrm>
            <a:off x="574484" y="3540661"/>
            <a:ext cx="2758767" cy="2988000"/>
          </a:xfrm>
          <a:prstGeom prst="rect">
            <a:avLst/>
          </a:prstGeom>
        </p:spPr>
      </p:pic>
      <p:sp>
        <p:nvSpPr>
          <p:cNvPr id="12" name="TextBox 11">
            <a:extLst>
              <a:ext uri="{FF2B5EF4-FFF2-40B4-BE49-F238E27FC236}">
                <a16:creationId xmlns:a16="http://schemas.microsoft.com/office/drawing/2014/main" id="{C92D9237-F00F-16CA-F92D-704E63B93965}"/>
              </a:ext>
            </a:extLst>
          </p:cNvPr>
          <p:cNvSpPr txBox="1"/>
          <p:nvPr/>
        </p:nvSpPr>
        <p:spPr>
          <a:xfrm rot="16200000">
            <a:off x="-1014129" y="4879508"/>
            <a:ext cx="2850460" cy="307777"/>
          </a:xfrm>
          <a:prstGeom prst="rect">
            <a:avLst/>
          </a:prstGeom>
          <a:noFill/>
        </p:spPr>
        <p:txBody>
          <a:bodyPr wrap="none" rtlCol="0">
            <a:spAutoFit/>
          </a:bodyPr>
          <a:lstStyle/>
          <a:p>
            <a:r>
              <a:rPr lang="en-DE" sz="1400" dirty="0">
                <a:latin typeface="Calibri" panose="020F0502020204030204" pitchFamily="34" charset="0"/>
                <a:cs typeface="Calibri" panose="020F0502020204030204" pitchFamily="34" charset="0"/>
              </a:rPr>
              <a:t> yearly correlation with observations</a:t>
            </a:r>
          </a:p>
        </p:txBody>
      </p:sp>
      <p:cxnSp>
        <p:nvCxnSpPr>
          <p:cNvPr id="5" name="Gerade Verbindung 19">
            <a:extLst>
              <a:ext uri="{FF2B5EF4-FFF2-40B4-BE49-F238E27FC236}">
                <a16:creationId xmlns:a16="http://schemas.microsoft.com/office/drawing/2014/main" id="{16784D76-872E-447A-9C4D-F0FEC0B368CE}"/>
              </a:ext>
            </a:extLst>
          </p:cNvPr>
          <p:cNvCxnSpPr>
            <a:cxnSpLocks noChangeShapeType="1"/>
          </p:cNvCxnSpPr>
          <p:nvPr/>
        </p:nvCxnSpPr>
        <p:spPr bwMode="auto">
          <a:xfrm>
            <a:off x="26988" y="476250"/>
            <a:ext cx="9144000" cy="1588"/>
          </a:xfrm>
          <a:prstGeom prst="line">
            <a:avLst/>
          </a:prstGeom>
          <a:noFill/>
          <a:ln w="9525">
            <a:solidFill>
              <a:srgbClr val="0070C0"/>
            </a:solidFill>
            <a:round/>
            <a:headEnd/>
            <a:tailEnd/>
          </a:ln>
          <a:extLst>
            <a:ext uri="{909E8E84-426E-40dd-AFC4-6F175D3DCCD1}">
              <a14:hiddenFill xmlns:a14="http://schemas.microsoft.com/office/drawing/2010/main" xmlns="">
                <a:noFill/>
              </a14:hiddenFill>
            </a:ext>
          </a:extLst>
        </p:spPr>
      </p:cxnSp>
      <p:sp>
        <p:nvSpPr>
          <p:cNvPr id="13" name="TextBox 12">
            <a:extLst>
              <a:ext uri="{FF2B5EF4-FFF2-40B4-BE49-F238E27FC236}">
                <a16:creationId xmlns:a16="http://schemas.microsoft.com/office/drawing/2014/main" id="{CF3BC253-AF71-1E8D-D402-B2AC349130CB}"/>
              </a:ext>
            </a:extLst>
          </p:cNvPr>
          <p:cNvSpPr txBox="1"/>
          <p:nvPr/>
        </p:nvSpPr>
        <p:spPr>
          <a:xfrm>
            <a:off x="8704852" y="6486858"/>
            <a:ext cx="439148" cy="338554"/>
          </a:xfrm>
          <a:prstGeom prst="rect">
            <a:avLst/>
          </a:prstGeom>
          <a:noFill/>
        </p:spPr>
        <p:txBody>
          <a:bodyPr wrap="square">
            <a:spAutoFit/>
          </a:bodyPr>
          <a:lstStyle/>
          <a:p>
            <a:pPr>
              <a:defRPr/>
            </a:pPr>
            <a:fld id="{8F48B0FF-8B45-FC42-9CB3-5106097499F0}" type="slidenum">
              <a:rPr lang="de-DE" sz="1600" smtClean="0">
                <a:latin typeface="Calibri" panose="020F0502020204030204" pitchFamily="34" charset="0"/>
                <a:cs typeface="Calibri" panose="020F0502020204030204" pitchFamily="34" charset="0"/>
              </a:rPr>
              <a:pPr>
                <a:defRPr/>
              </a:pPr>
              <a:t>9</a:t>
            </a:fld>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37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2" grpId="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175367</TotalTime>
  <Words>1788</Words>
  <Application>Microsoft Macintosh PowerPoint</Application>
  <PresentationFormat>On-screen Show (4:3)</PresentationFormat>
  <Paragraphs>244</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vt:lpstr>
      <vt:lpstr>Avenir Book</vt:lpstr>
      <vt:lpstr>Avenir Medium</vt:lpstr>
      <vt:lpstr>Calibri</vt:lpstr>
      <vt:lpstr>Cambria Math</vt:lpstr>
      <vt:lpstr>Helvetica</vt:lpstr>
      <vt:lpstr>STIX</vt:lpstr>
      <vt:lpstr>Office-Design</vt:lpstr>
      <vt:lpstr>Combining sea-ice and ocean data assimilation with nudging atmospheric circulation in the AWI Coupled Prediction System     Svetlana N. Losa, Longjiang Mu, Marylou Athanase, Jan Streffing, Miguel Andrés-Martínez, Lars Nerger, Tido Semmler, Dmitry Sidorenko,   Antonio Sánchez-Benítez, Helge F. Goessling           </vt:lpstr>
      <vt:lpstr>AWI coupled prediction system: AWI-CPS  </vt:lpstr>
      <vt:lpstr>AWI-CPS v.2.0 </vt:lpstr>
      <vt:lpstr>AWI-CPS v.2.0: Validated Mu et al. (2021, 2022, JAMES)   </vt:lpstr>
      <vt:lpstr>Chaotic atmosphere  </vt:lpstr>
      <vt:lpstr>Constrain the atmosphere  </vt:lpstr>
      <vt:lpstr>AWI-CPS: with atmosphere constrained  </vt:lpstr>
      <vt:lpstr>AWI-CPS: with atmosphere constrained  </vt:lpstr>
      <vt:lpstr>DA: AWI-CPS2.1 2018 test example – SIDrift – 24h frcst   </vt:lpstr>
      <vt:lpstr>DA: AWI-CPS2.1 2018 test example – SIDrift velocity   </vt:lpstr>
      <vt:lpstr>DA: AWI-CPS2.1 2018 test example – SIDrift velocity   </vt:lpstr>
      <vt:lpstr>DA: AWI-CPS2.1 2018 test example – SIC and SIT   </vt:lpstr>
      <vt:lpstr>DA: AWI-CPS2.1 2018 test example – SIC and SIT   </vt:lpstr>
      <vt:lpstr>DA: AWI-CPS2.1 2018 test example – SIDrift velocity   </vt:lpstr>
      <vt:lpstr>AWI-CPS: Summary and Outlook </vt:lpstr>
    </vt:vector>
  </TitlesOfParts>
  <Company>AWI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Yves Nowak</dc:creator>
  <cp:lastModifiedBy>Microsoft Office User</cp:lastModifiedBy>
  <cp:revision>877</cp:revision>
  <cp:lastPrinted>2020-08-13T10:43:08Z</cp:lastPrinted>
  <dcterms:created xsi:type="dcterms:W3CDTF">2013-05-22T13:17:02Z</dcterms:created>
  <dcterms:modified xsi:type="dcterms:W3CDTF">2023-06-01T14:40:09Z</dcterms:modified>
</cp:coreProperties>
</file>