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9" r:id="rId4"/>
    <p:sldId id="320" r:id="rId5"/>
    <p:sldId id="263" r:id="rId6"/>
    <p:sldId id="316" r:id="rId7"/>
    <p:sldId id="290" r:id="rId8"/>
    <p:sldId id="311" r:id="rId9"/>
    <p:sldId id="279" r:id="rId10"/>
    <p:sldId id="306" r:id="rId11"/>
    <p:sldId id="301" r:id="rId12"/>
    <p:sldId id="305" r:id="rId13"/>
    <p:sldId id="280" r:id="rId14"/>
    <p:sldId id="319" r:id="rId15"/>
    <p:sldId id="31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9" autoAdjust="0"/>
    <p:restoredTop sz="91656" autoAdjust="0"/>
  </p:normalViewPr>
  <p:slideViewPr>
    <p:cSldViewPr snapToGrid="0">
      <p:cViewPr varScale="1">
        <p:scale>
          <a:sx n="78" d="100"/>
          <a:sy n="78" d="100"/>
        </p:scale>
        <p:origin x="122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209E-7F85-49CE-B04F-337C9E8F034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E60BF-C638-596F-66A5-C8FC5202A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DE8BC-0136-4592-B403-33A695DD81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0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DE8BC-0136-4592-B403-33A695DD81E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00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DE8BC-0136-4592-B403-33A695DD81E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5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DE8BC-0136-4592-B403-33A695DD81E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4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90D69-F55E-4298-A5D2-0F796141E8D6}" type="datetime1">
              <a:rPr lang="de-DE" smtClean="0"/>
              <a:t>08.06.2023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49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1ECC7F-AA36-4A21-9D17-482A8CC1E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34" y="6009079"/>
            <a:ext cx="959806" cy="7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64A4-3F5F-4C2A-9A0E-793DEFAC0A2B}" type="datetime1">
              <a:rPr lang="de-DE" smtClean="0"/>
              <a:t>08.06.2023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01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5D21F-90A2-4F26-83BA-D2D966616AF7}" type="datetime1">
              <a:rPr lang="de-DE" smtClean="0"/>
              <a:t>08.06.2023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2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4577A-9BB5-4812-8DAC-B2AECAABD4F9}" type="datetime1">
              <a:rPr lang="de-DE" smtClean="0"/>
              <a:t>08.06.2023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50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27140-C6DC-472D-B3C2-10FE7423E9DB}" type="datetime1">
              <a:rPr lang="de-DE" smtClean="0"/>
              <a:t>08.06.2023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9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82E9A-72F7-4F8F-A393-F0D096FC1C02}" type="datetime1">
              <a:rPr lang="de-DE" smtClean="0"/>
              <a:t>08.06.2023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DF96A-787F-43F2-94BD-AAF3B464040B}" type="datetime1">
              <a:rPr lang="de-DE" smtClean="0"/>
              <a:t>08.06.2023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F8DA3-CDCC-452B-A4FC-D9E29227E6E8}" type="datetime1">
              <a:rPr lang="de-DE" smtClean="0"/>
              <a:t>08.06.2023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864712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2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B7513-EBD3-4D3C-8796-5441E191FA3F}" type="datetime1">
              <a:rPr lang="de-DE" smtClean="0"/>
              <a:t>08.06.2023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7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EEB7F-D6CA-458C-80E0-E9626E213D7C}" type="datetime1">
              <a:rPr lang="de-DE" smtClean="0"/>
              <a:t>08.06.2023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1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248F23-B0DA-4181-98A9-4F70BC5F44ED}" type="datetime1">
              <a:rPr lang="de-DE" smtClean="0"/>
              <a:t>08.06.2023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04673" y="6356349"/>
            <a:ext cx="58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73D7-4100-4EAF-9B0E-C239950841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4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22"/>
            <a:ext cx="12407521" cy="687824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57829" y="710978"/>
            <a:ext cx="83602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calculations of the contribution of SO</a:t>
            </a:r>
            <a:r>
              <a:rPr lang="en-US" sz="4400" b="1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stratospheric aerosol layer</a:t>
            </a:r>
            <a:endParaRPr lang="de-DE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12640" y="6683455"/>
            <a:ext cx="35837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Photo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: Space shuttle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image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stratospheric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aerosol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layer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after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Pinatubo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eruption</a:t>
            </a:r>
            <a:endParaRPr lang="de-DE" sz="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9577E2-B3D9-44E7-8845-8C294E76C78F}"/>
              </a:ext>
            </a:extLst>
          </p:cNvPr>
          <p:cNvSpPr txBox="1"/>
          <p:nvPr/>
        </p:nvSpPr>
        <p:spPr>
          <a:xfrm>
            <a:off x="92433" y="5288880"/>
            <a:ext cx="53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Chiranjeevi Nalapalu, Ingo Wohltmann,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Markus Rex, Michael Hoepfner, Ralph Lehmann</a:t>
            </a:r>
            <a:br>
              <a:rPr lang="de-D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FF3A1-EC89-D626-150C-C1ADCFA145E6}"/>
              </a:ext>
            </a:extLst>
          </p:cNvPr>
          <p:cNvGrpSpPr/>
          <p:nvPr/>
        </p:nvGrpSpPr>
        <p:grpSpPr>
          <a:xfrm>
            <a:off x="7945939" y="5982262"/>
            <a:ext cx="4416612" cy="840889"/>
            <a:chOff x="7840924" y="5982294"/>
            <a:chExt cx="4416612" cy="840889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9EFC67D-F196-406F-AA9D-ECB4E6B5ADCA}"/>
                </a:ext>
              </a:extLst>
            </p:cNvPr>
            <p:cNvSpPr/>
            <p:nvPr/>
          </p:nvSpPr>
          <p:spPr>
            <a:xfrm>
              <a:off x="7840924" y="5982294"/>
              <a:ext cx="4416612" cy="8408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4" descr="Job Offer - AWI">
              <a:extLst>
                <a:ext uri="{FF2B5EF4-FFF2-40B4-BE49-F238E27FC236}">
                  <a16:creationId xmlns:a16="http://schemas.microsoft.com/office/drawing/2014/main" id="{76E01302-0AFA-4B18-891E-0B57B5D1B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262" y="5988078"/>
              <a:ext cx="2436205" cy="4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8644F9A-67E8-45FE-BECE-4B4BF86F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62" y="6423550"/>
              <a:ext cx="1311994" cy="374855"/>
            </a:xfrm>
            <a:prstGeom prst="rect">
              <a:avLst/>
            </a:prstGeom>
          </p:spPr>
        </p:pic>
        <p:pic>
          <p:nvPicPr>
            <p:cNvPr id="1026" name="Picture 2" descr="Contact | Research in Europe">
              <a:extLst>
                <a:ext uri="{FF2B5EF4-FFF2-40B4-BE49-F238E27FC236}">
                  <a16:creationId xmlns:a16="http://schemas.microsoft.com/office/drawing/2014/main" id="{8B75D802-6B37-4C39-B5C6-44A02C353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491" y="6009112"/>
              <a:ext cx="1553278" cy="46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730831C-DB78-474C-902D-343F894D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3964" y="6508468"/>
              <a:ext cx="2124175" cy="263464"/>
            </a:xfrm>
            <a:prstGeom prst="rect">
              <a:avLst/>
            </a:prstGeom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C114E7CB-B21B-424F-B5A0-365BEFD1F271}"/>
              </a:ext>
            </a:extLst>
          </p:cNvPr>
          <p:cNvSpPr/>
          <p:nvPr/>
        </p:nvSpPr>
        <p:spPr>
          <a:xfrm>
            <a:off x="106490" y="5994523"/>
            <a:ext cx="955456" cy="76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36E24E-A4AA-41C0-8B0A-8DD50C113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B1338C-EB2C-4555-9F98-D6496054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10</a:t>
            </a:fld>
            <a:endParaRPr lang="de-DE" dirty="0"/>
          </a:p>
        </p:txBody>
      </p:sp>
      <p:pic>
        <p:nvPicPr>
          <p:cNvPr id="15" name="Picture 4" descr="Job Offer - AWI">
            <a:extLst>
              <a:ext uri="{FF2B5EF4-FFF2-40B4-BE49-F238E27FC236}">
                <a16:creationId xmlns:a16="http://schemas.microsoft.com/office/drawing/2014/main" id="{06D4D19B-62CC-4F86-A76E-ADD747F0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E5CD9C26-B448-4684-857F-F6B0D021C2F8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6316814" cy="609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Sensitivities</a:t>
            </a:r>
            <a:endParaRPr lang="en-GB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DCB82C-4C97-4ADC-AB34-A124A035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43" y="854689"/>
            <a:ext cx="2320072" cy="18291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2752AE-A67B-4B9D-990F-67F8EF29CEE2}"/>
              </a:ext>
            </a:extLst>
          </p:cNvPr>
          <p:cNvSpPr txBox="1"/>
          <p:nvPr/>
        </p:nvSpPr>
        <p:spPr>
          <a:xfrm>
            <a:off x="1312984" y="2000250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F74C124-7902-4B38-AE67-F043208E77A5}"/>
              </a:ext>
            </a:extLst>
          </p:cNvPr>
          <p:cNvSpPr txBox="1"/>
          <p:nvPr/>
        </p:nvSpPr>
        <p:spPr>
          <a:xfrm>
            <a:off x="6366457" y="200025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18CDC0-7138-43DF-AB86-E8DC42E0D174}"/>
              </a:ext>
            </a:extLst>
          </p:cNvPr>
          <p:cNvGrpSpPr/>
          <p:nvPr/>
        </p:nvGrpSpPr>
        <p:grpSpPr>
          <a:xfrm>
            <a:off x="1034137" y="2613464"/>
            <a:ext cx="4501349" cy="3653219"/>
            <a:chOff x="1034137" y="2613464"/>
            <a:chExt cx="4501349" cy="3653219"/>
          </a:xfrm>
        </p:grpSpPr>
        <p:pic>
          <p:nvPicPr>
            <p:cNvPr id="22" name="Grafik 49">
              <a:extLst>
                <a:ext uri="{FF2B5EF4-FFF2-40B4-BE49-F238E27FC236}">
                  <a16:creationId xmlns:a16="http://schemas.microsoft.com/office/drawing/2014/main" id="{03FEB91C-993C-292A-FB16-3ED32776D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04" b="2214"/>
            <a:stretch/>
          </p:blipFill>
          <p:spPr>
            <a:xfrm>
              <a:off x="1034137" y="4456666"/>
              <a:ext cx="2320072" cy="1760921"/>
            </a:xfrm>
            <a:prstGeom prst="rect">
              <a:avLst/>
            </a:prstGeom>
          </p:spPr>
        </p:pic>
        <p:pic>
          <p:nvPicPr>
            <p:cNvPr id="20" name="Grafik 40">
              <a:extLst>
                <a:ext uri="{FF2B5EF4-FFF2-40B4-BE49-F238E27FC236}">
                  <a16:creationId xmlns:a16="http://schemas.microsoft.com/office/drawing/2014/main" id="{CFCC14EF-E279-5286-FF51-062CC3C9A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1" r="2057" b="2066"/>
            <a:stretch/>
          </p:blipFill>
          <p:spPr>
            <a:xfrm>
              <a:off x="1063157" y="2613464"/>
              <a:ext cx="2262032" cy="1874955"/>
            </a:xfrm>
            <a:prstGeom prst="rect">
              <a:avLst/>
            </a:prstGeom>
          </p:spPr>
        </p:pic>
        <p:pic>
          <p:nvPicPr>
            <p:cNvPr id="19" name="Grafik 47">
              <a:extLst>
                <a:ext uri="{FF2B5EF4-FFF2-40B4-BE49-F238E27FC236}">
                  <a16:creationId xmlns:a16="http://schemas.microsoft.com/office/drawing/2014/main" id="{561E82E2-08AE-6E77-A150-470B5B162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34"/>
            <a:stretch/>
          </p:blipFill>
          <p:spPr>
            <a:xfrm>
              <a:off x="3225010" y="4412992"/>
              <a:ext cx="2310476" cy="1853691"/>
            </a:xfrm>
            <a:prstGeom prst="rect">
              <a:avLst/>
            </a:prstGeom>
          </p:spPr>
        </p:pic>
        <p:pic>
          <p:nvPicPr>
            <p:cNvPr id="21" name="Grafik 42">
              <a:extLst>
                <a:ext uri="{FF2B5EF4-FFF2-40B4-BE49-F238E27FC236}">
                  <a16:creationId xmlns:a16="http://schemas.microsoft.com/office/drawing/2014/main" id="{4A71AD09-CDBA-7569-93D3-282DF979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809" r="2792"/>
            <a:stretch/>
          </p:blipFill>
          <p:spPr>
            <a:xfrm>
              <a:off x="3232550" y="2706540"/>
              <a:ext cx="2295396" cy="1821217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AF8C164-15BD-464C-BB36-E04221E55CA0}"/>
              </a:ext>
            </a:extLst>
          </p:cNvPr>
          <p:cNvGrpSpPr/>
          <p:nvPr/>
        </p:nvGrpSpPr>
        <p:grpSpPr>
          <a:xfrm>
            <a:off x="6118913" y="2675393"/>
            <a:ext cx="4282015" cy="3614100"/>
            <a:chOff x="6123922" y="2640196"/>
            <a:chExt cx="4282015" cy="3614100"/>
          </a:xfrm>
        </p:grpSpPr>
        <p:pic>
          <p:nvPicPr>
            <p:cNvPr id="27" name="Grafik 238">
              <a:extLst>
                <a:ext uri="{FF2B5EF4-FFF2-40B4-BE49-F238E27FC236}">
                  <a16:creationId xmlns:a16="http://schemas.microsoft.com/office/drawing/2014/main" id="{B4E28DB7-2A7B-3D44-63F3-494FB766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52" r="3281"/>
            <a:stretch/>
          </p:blipFill>
          <p:spPr>
            <a:xfrm>
              <a:off x="6141242" y="2640196"/>
              <a:ext cx="2078409" cy="1821490"/>
            </a:xfrm>
            <a:prstGeom prst="rect">
              <a:avLst/>
            </a:prstGeom>
          </p:spPr>
        </p:pic>
        <p:pic>
          <p:nvPicPr>
            <p:cNvPr id="26" name="Grafik 240">
              <a:extLst>
                <a:ext uri="{FF2B5EF4-FFF2-40B4-BE49-F238E27FC236}">
                  <a16:creationId xmlns:a16="http://schemas.microsoft.com/office/drawing/2014/main" id="{3DCAF26D-11D2-0729-4BB4-0FFBA682F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" b="1438"/>
            <a:stretch/>
          </p:blipFill>
          <p:spPr>
            <a:xfrm>
              <a:off x="8219651" y="2641733"/>
              <a:ext cx="2186286" cy="1827600"/>
            </a:xfrm>
            <a:prstGeom prst="rect">
              <a:avLst/>
            </a:prstGeom>
          </p:spPr>
        </p:pic>
        <p:pic>
          <p:nvPicPr>
            <p:cNvPr id="24" name="Grafik 292">
              <a:extLst>
                <a:ext uri="{FF2B5EF4-FFF2-40B4-BE49-F238E27FC236}">
                  <a16:creationId xmlns:a16="http://schemas.microsoft.com/office/drawing/2014/main" id="{54585D9B-F837-6723-7E7B-9BBF4F55D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550"/>
            <a:stretch/>
          </p:blipFill>
          <p:spPr>
            <a:xfrm>
              <a:off x="6123922" y="4432806"/>
              <a:ext cx="2186286" cy="1821490"/>
            </a:xfrm>
            <a:prstGeom prst="rect">
              <a:avLst/>
            </a:prstGeom>
          </p:spPr>
        </p:pic>
        <p:pic>
          <p:nvPicPr>
            <p:cNvPr id="28" name="Grafik 283">
              <a:extLst>
                <a:ext uri="{FF2B5EF4-FFF2-40B4-BE49-F238E27FC236}">
                  <a16:creationId xmlns:a16="http://schemas.microsoft.com/office/drawing/2014/main" id="{003862A3-E250-D0FB-2CFF-78269AEA7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73589" y="4488419"/>
              <a:ext cx="2078409" cy="174379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3D50EC0-72CE-434E-A6A0-2C3BD412B6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0631" y="915559"/>
            <a:ext cx="2360295" cy="182913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87F9A34-5495-4F27-B579-CA46237A24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16A23B6-F4BD-447E-8AB3-60BAEBCB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5" y="2036365"/>
            <a:ext cx="3697789" cy="27852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11AED8A-49EC-46EC-A706-72D32B83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457" y="2036365"/>
            <a:ext cx="3703688" cy="278527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5954-67C9-4505-8B9D-E93DF42F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11</a:t>
            </a:fld>
            <a:endParaRPr lang="de-DE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EA96E35E-5268-49E8-A650-FC839DE0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9" y="253629"/>
            <a:ext cx="7795761" cy="763275"/>
          </a:xfrm>
        </p:spPr>
        <p:txBody>
          <a:bodyPr>
            <a:noAutofit/>
          </a:bodyPr>
          <a:lstStyle/>
          <a:p>
            <a:r>
              <a:rPr lang="de-DE" sz="3200" dirty="0" err="1"/>
              <a:t>Process</a:t>
            </a:r>
            <a:r>
              <a:rPr lang="de-DE" sz="3200" dirty="0"/>
              <a:t> </a:t>
            </a:r>
            <a:r>
              <a:rPr lang="de-DE" sz="3200" dirty="0" err="1"/>
              <a:t>understanding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 err="1"/>
              <a:t>Updraft</a:t>
            </a:r>
            <a:r>
              <a:rPr lang="de-DE" sz="3200" dirty="0"/>
              <a:t> and </a:t>
            </a:r>
            <a:r>
              <a:rPr lang="de-DE" sz="3200" dirty="0" err="1"/>
              <a:t>Detrainment</a:t>
            </a:r>
            <a:r>
              <a:rPr lang="de-DE" sz="3200" dirty="0"/>
              <a:t> </a:t>
            </a:r>
            <a:r>
              <a:rPr lang="de-DE" sz="3200" dirty="0" err="1"/>
              <a:t>rates</a:t>
            </a:r>
            <a:endParaRPr lang="en-GB" sz="3200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8998976-4702-4D14-BC8C-B166F11A5A8E}"/>
              </a:ext>
            </a:extLst>
          </p:cNvPr>
          <p:cNvGrpSpPr/>
          <p:nvPr/>
        </p:nvGrpSpPr>
        <p:grpSpPr>
          <a:xfrm>
            <a:off x="7394715" y="2325103"/>
            <a:ext cx="4419883" cy="2207794"/>
            <a:chOff x="23366" y="4673161"/>
            <a:chExt cx="2986025" cy="1591675"/>
          </a:xfrm>
        </p:grpSpPr>
        <p:pic>
          <p:nvPicPr>
            <p:cNvPr id="49" name="Grafik 5">
              <a:extLst>
                <a:ext uri="{FF2B5EF4-FFF2-40B4-BE49-F238E27FC236}">
                  <a16:creationId xmlns:a16="http://schemas.microsoft.com/office/drawing/2014/main" id="{66816CB3-A6A4-4662-A670-10ED48CDD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6" y="4673161"/>
              <a:ext cx="2986025" cy="1591675"/>
            </a:xfrm>
            <a:prstGeom prst="rect">
              <a:avLst/>
            </a:prstGeom>
          </p:spPr>
        </p:pic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CEF9E0EE-BC54-4328-AEE3-0EC3E5D06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4948437"/>
              <a:ext cx="0" cy="958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DD92A295-40A1-4470-B6FD-F7C5F7BEF712}"/>
                </a:ext>
              </a:extLst>
            </p:cNvPr>
            <p:cNvCxnSpPr>
              <a:cxnSpLocks/>
            </p:cNvCxnSpPr>
            <p:nvPr/>
          </p:nvCxnSpPr>
          <p:spPr>
            <a:xfrm>
              <a:off x="1982051" y="4948437"/>
              <a:ext cx="0" cy="958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EEC1D253-6DEF-45CC-AAE4-80A39796BF58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4948437"/>
              <a:ext cx="929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37B6475B-8052-4DEA-B137-5214ED5AA2B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5907115"/>
              <a:ext cx="929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8326756A-DE11-4799-A3E6-81C59049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68242FB-294F-41E4-AF5A-6F79E1DE0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58EB57-D1FD-4756-AF26-82F9892C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12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156188-EE8B-4051-B993-B87997FD0711}"/>
              </a:ext>
            </a:extLst>
          </p:cNvPr>
          <p:cNvSpPr txBox="1"/>
          <p:nvPr/>
        </p:nvSpPr>
        <p:spPr>
          <a:xfrm>
            <a:off x="304301" y="371789"/>
            <a:ext cx="939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Updrafts</a:t>
            </a:r>
            <a:r>
              <a:rPr lang="de-DE" sz="3600" dirty="0"/>
              <a:t> outside and </a:t>
            </a:r>
            <a:r>
              <a:rPr lang="de-DE" sz="3600" dirty="0" err="1"/>
              <a:t>inside</a:t>
            </a:r>
            <a:r>
              <a:rPr lang="de-DE" sz="3600" dirty="0"/>
              <a:t> </a:t>
            </a:r>
            <a:r>
              <a:rPr lang="de-DE" sz="3600" dirty="0" err="1"/>
              <a:t>convection</a:t>
            </a:r>
            <a:endParaRPr lang="en-GB" sz="3600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BB16E3-88A0-4954-83E1-992C72231E90}"/>
              </a:ext>
            </a:extLst>
          </p:cNvPr>
          <p:cNvSpPr txBox="1"/>
          <p:nvPr/>
        </p:nvSpPr>
        <p:spPr>
          <a:xfrm>
            <a:off x="8109471" y="4064101"/>
            <a:ext cx="303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Vertical</a:t>
            </a:r>
            <a:r>
              <a:rPr lang="de-DE" sz="1600" dirty="0"/>
              <a:t> wind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runs</a:t>
            </a:r>
            <a:r>
              <a:rPr lang="de-DE" sz="1600" dirty="0"/>
              <a:t> </a:t>
            </a:r>
            <a:r>
              <a:rPr lang="de-DE" sz="1600" dirty="0" err="1"/>
              <a:t>measured</a:t>
            </a:r>
            <a:r>
              <a:rPr lang="de-DE" sz="1600" dirty="0"/>
              <a:t> in hPa/s</a:t>
            </a:r>
            <a:endParaRPr lang="en-GB" sz="1600" dirty="0"/>
          </a:p>
          <a:p>
            <a:br>
              <a:rPr lang="de-DE" sz="1600" dirty="0"/>
            </a:br>
            <a:r>
              <a:rPr lang="de-DE" sz="1600" dirty="0"/>
              <a:t>OC = Outside </a:t>
            </a:r>
            <a:r>
              <a:rPr lang="de-DE" sz="1600" dirty="0" err="1"/>
              <a:t>convection</a:t>
            </a:r>
            <a:br>
              <a:rPr lang="de-DE" sz="1600" dirty="0"/>
            </a:br>
            <a:r>
              <a:rPr lang="de-DE" sz="1600" dirty="0"/>
              <a:t>IC   = Inside </a:t>
            </a:r>
            <a:r>
              <a:rPr lang="de-DE" sz="1600" dirty="0" err="1"/>
              <a:t>convection</a:t>
            </a:r>
            <a:endParaRPr lang="en-GB" sz="1600" dirty="0"/>
          </a:p>
        </p:txBody>
      </p: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B9404C7C-9F00-4247-9CA8-49D6DD3E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DD4ACC-601A-4FEE-8214-A90FD65E436B}"/>
              </a:ext>
            </a:extLst>
          </p:cNvPr>
          <p:cNvGrpSpPr/>
          <p:nvPr/>
        </p:nvGrpSpPr>
        <p:grpSpPr>
          <a:xfrm>
            <a:off x="2054779" y="1551312"/>
            <a:ext cx="6031832" cy="4605020"/>
            <a:chOff x="1635059" y="1551312"/>
            <a:chExt cx="6031832" cy="460502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75840A0-CE0A-4956-9080-2B28E5AB7D02}"/>
                </a:ext>
              </a:extLst>
            </p:cNvPr>
            <p:cNvPicPr/>
            <p:nvPr/>
          </p:nvPicPr>
          <p:blipFill rotWithShape="1">
            <a:blip r:embed="rId3"/>
            <a:srcRect t="1966"/>
            <a:stretch/>
          </p:blipFill>
          <p:spPr>
            <a:xfrm>
              <a:off x="1635059" y="3899090"/>
              <a:ext cx="3058160" cy="225724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F632C21-AD00-4F0B-A74D-AB0901C85B2B}"/>
                </a:ext>
              </a:extLst>
            </p:cNvPr>
            <p:cNvPicPr/>
            <p:nvPr/>
          </p:nvPicPr>
          <p:blipFill rotWithShape="1">
            <a:blip r:embed="rId4"/>
            <a:srcRect r="1849"/>
            <a:stretch/>
          </p:blipFill>
          <p:spPr>
            <a:xfrm>
              <a:off x="1657727" y="1551312"/>
              <a:ext cx="3012825" cy="230251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6FF5B00-23FC-439A-A641-58A40D406EF6}"/>
                </a:ext>
              </a:extLst>
            </p:cNvPr>
            <p:cNvPicPr/>
            <p:nvPr/>
          </p:nvPicPr>
          <p:blipFill rotWithShape="1">
            <a:blip r:embed="rId5"/>
            <a:srcRect t="1966" r="1836"/>
            <a:stretch/>
          </p:blipFill>
          <p:spPr>
            <a:xfrm>
              <a:off x="4593437" y="1596578"/>
              <a:ext cx="3005126" cy="225724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673FDB1-9632-4221-98D8-B6EE0753DEB7}"/>
                </a:ext>
              </a:extLst>
            </p:cNvPr>
            <p:cNvPicPr/>
            <p:nvPr/>
          </p:nvPicPr>
          <p:blipFill rotWithShape="1">
            <a:blip r:embed="rId6"/>
            <a:srcRect t="1967"/>
            <a:stretch/>
          </p:blipFill>
          <p:spPr>
            <a:xfrm>
              <a:off x="4631591" y="3899090"/>
              <a:ext cx="3035300" cy="2257241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B8C4DA0B-BAD5-46AA-B2C7-26B604E65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539" y="6276626"/>
            <a:ext cx="2769052" cy="4558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623C148-5932-4984-850C-297803626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9231" y="6246870"/>
            <a:ext cx="2769052" cy="46957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49F3518-CDEB-4FAE-BBD3-8029E9FB4164}"/>
              </a:ext>
            </a:extLst>
          </p:cNvPr>
          <p:cNvSpPr txBox="1"/>
          <p:nvPr/>
        </p:nvSpPr>
        <p:spPr>
          <a:xfrm>
            <a:off x="2713530" y="1181980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73B1995-8C46-42A9-95EF-AB4B9486BA58}"/>
              </a:ext>
            </a:extLst>
          </p:cNvPr>
          <p:cNvSpPr txBox="1"/>
          <p:nvPr/>
        </p:nvSpPr>
        <p:spPr>
          <a:xfrm>
            <a:off x="5195141" y="118198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F3D791F-1A23-498C-B05D-E21E20ECB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620404-5145-40E9-9C0B-0AEE94DE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1430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13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0039517-DCF0-4514-9C6C-574A9529F0C1}"/>
              </a:ext>
            </a:extLst>
          </p:cNvPr>
          <p:cNvPicPr/>
          <p:nvPr/>
        </p:nvPicPr>
        <p:blipFill rotWithShape="1">
          <a:blip r:embed="rId2"/>
          <a:srcRect l="964" t="4223" r="-1" b="3330"/>
          <a:stretch/>
        </p:blipFill>
        <p:spPr>
          <a:xfrm>
            <a:off x="1947170" y="1328677"/>
            <a:ext cx="3318790" cy="2438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FE2741-0392-49CB-948D-EBE26BE715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10276" y="1184579"/>
            <a:ext cx="3351082" cy="2637591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F6AB3874-3EBB-49CC-81DD-2FDE98FC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9" y="253629"/>
            <a:ext cx="7795761" cy="763275"/>
          </a:xfrm>
        </p:spPr>
        <p:txBody>
          <a:bodyPr>
            <a:noAutofit/>
          </a:bodyPr>
          <a:lstStyle/>
          <a:p>
            <a:r>
              <a:rPr lang="de-DE" sz="3200" dirty="0"/>
              <a:t>Crossing time and </a:t>
            </a:r>
            <a:r>
              <a:rPr lang="de-DE" sz="3200" dirty="0" err="1"/>
              <a:t>convection</a:t>
            </a:r>
            <a:r>
              <a:rPr lang="de-DE" sz="3200" dirty="0"/>
              <a:t> time</a:t>
            </a:r>
            <a:endParaRPr lang="en-GB" sz="3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A5DCEA9-46C0-4B30-B4C8-4D5DA2E99926}"/>
              </a:ext>
            </a:extLst>
          </p:cNvPr>
          <p:cNvSpPr txBox="1"/>
          <p:nvPr/>
        </p:nvSpPr>
        <p:spPr>
          <a:xfrm>
            <a:off x="2472404" y="1022755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60DC925-D553-465D-BFDD-7090B58F8F70}"/>
              </a:ext>
            </a:extLst>
          </p:cNvPr>
          <p:cNvSpPr txBox="1"/>
          <p:nvPr/>
        </p:nvSpPr>
        <p:spPr>
          <a:xfrm>
            <a:off x="5476679" y="95561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3A446CF5-38A5-1BC9-73A3-545C8719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0FF05A2-4133-4357-A06A-C34AB7F70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170" y="3766424"/>
            <a:ext cx="3502102" cy="263082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5ACD1FC-F043-4267-96C0-A8A99DD1DFF0}"/>
              </a:ext>
            </a:extLst>
          </p:cNvPr>
          <p:cNvPicPr/>
          <p:nvPr/>
        </p:nvPicPr>
        <p:blipFill rotWithShape="1">
          <a:blip r:embed="rId6"/>
          <a:srcRect l="2269"/>
          <a:stretch/>
        </p:blipFill>
        <p:spPr>
          <a:xfrm>
            <a:off x="5342012" y="3769870"/>
            <a:ext cx="3275030" cy="26308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B9D4986-19C8-4295-B775-953E461E99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0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620404-5145-40E9-9C0B-0AEE94DE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1430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14</a:t>
            </a:fld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6AB3874-3EBB-49CC-81DD-2FDE98FC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9" y="253629"/>
            <a:ext cx="7795761" cy="763275"/>
          </a:xfrm>
        </p:spPr>
        <p:txBody>
          <a:bodyPr>
            <a:noAutofit/>
          </a:bodyPr>
          <a:lstStyle/>
          <a:p>
            <a:r>
              <a:rPr lang="de-DE" sz="3200" dirty="0"/>
              <a:t>Comparison with POSIDON data</a:t>
            </a:r>
            <a:endParaRPr lang="en-GB" sz="3200" dirty="0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3A446CF5-38A5-1BC9-73A3-545C8719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CDAFF01-CE6B-4C46-93FC-98BF91024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"/>
          <a:stretch/>
        </p:blipFill>
        <p:spPr>
          <a:xfrm>
            <a:off x="5911430" y="1442760"/>
            <a:ext cx="5402447" cy="405697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E3B0E2-2D5A-4809-9ED6-DC39A99EE0A8}"/>
              </a:ext>
            </a:extLst>
          </p:cNvPr>
          <p:cNvGrpSpPr/>
          <p:nvPr/>
        </p:nvGrpSpPr>
        <p:grpSpPr>
          <a:xfrm>
            <a:off x="564219" y="1395700"/>
            <a:ext cx="5347211" cy="4090700"/>
            <a:chOff x="564219" y="1395700"/>
            <a:chExt cx="5347211" cy="40907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B732BFA-5BC0-48C6-B2E1-CA13D95FC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06"/>
            <a:stretch/>
          </p:blipFill>
          <p:spPr>
            <a:xfrm>
              <a:off x="564219" y="1442760"/>
              <a:ext cx="5347211" cy="404364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BD3AF0F-1295-4124-9705-5373867C6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433" y="1395700"/>
              <a:ext cx="2385643" cy="287792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702CEB32-6747-46D9-BD85-1CB04626B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7762" y="133257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+mj-lt"/>
                <a:cs typeface="Arial" panose="020B0604020202020204" pitchFamily="34" charset="0"/>
              </a:rPr>
              <a:t>Conclusion</a:t>
            </a:r>
            <a:endParaRPr lang="de-DE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5678" y="1197460"/>
            <a:ext cx="604164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main sources of SO2 were found to be degassing volcanoes and anthropogenic sources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amount of SO2 reaching the Aerosol layer is 3-10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sensitive parameter was pH( OH and DMS were also significant),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differences in ERA5 and ERA interim datasets were significantly large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model underestimates SO2 when compared to POSIDON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D449CB9C-F8B5-4956-BB96-20A951B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5934-AC06-A949-DAEB-60B8837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15</a:t>
            </a:fld>
            <a:endParaRPr lang="de-DE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6D7B499A-B3C2-48B9-A8BA-F913DB4D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279" y="840968"/>
            <a:ext cx="2987740" cy="183647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br>
              <a:rPr lang="de-DE" dirty="0"/>
            </a:br>
            <a:br>
              <a:rPr lang="de-DE" dirty="0"/>
            </a:br>
            <a:r>
              <a:rPr lang="de-DE" dirty="0"/>
              <a:t>Questions?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3DD334-7A83-4D7E-9C81-258DAE87C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465AEF9-E163-4DCF-975C-9ACA401371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15360" r="27745" b="31977"/>
          <a:stretch/>
        </p:blipFill>
        <p:spPr>
          <a:xfrm>
            <a:off x="7869055" y="2677445"/>
            <a:ext cx="2832424" cy="24570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EE8624-50BD-45B4-8DDA-CC517714FF15}"/>
              </a:ext>
            </a:extLst>
          </p:cNvPr>
          <p:cNvSpPr txBox="1"/>
          <p:nvPr/>
        </p:nvSpPr>
        <p:spPr>
          <a:xfrm>
            <a:off x="8294606" y="5134486"/>
            <a:ext cx="197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cnalapal@awi.de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39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761E847-3AC2-47F3-8987-21DB415E2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13943" y="425557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+mj-lt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9004" y="1712686"/>
            <a:ext cx="680987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Stratospheric aerosol layer is important for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Radiative balance of earth and climate change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Stratospheric chemistry (“ozone hole”)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Geo-Engineering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82061" y="3817258"/>
            <a:ext cx="98697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processes of the stratospheric aerosol layer are not well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contribution of tropospheric species like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stratospheric aerosol layer? Sources? Processes? Sensitivities?</a:t>
            </a:r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D449CB9C-F8B5-4956-BB96-20A951B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5934-AC06-A949-DAEB-60B8837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12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izFjbk0SxxEamuA5ZfVd6tlTyrlY4JSmNaC0pZBp3Jn4zCgh7Gwg_PwtxeQxM93suL7_Muo-xaoqXRIyumAKA4uW1WREfuM2-9DE-8nFn5sA7YTZ0-0-8GfDtxxvJht9W8SeuD-c5P-Y0a9bZUPoo0ZiPMXPRVx90obJFL1yQE-KVh-MSqvTETefZtV7QtHQyR1aiQ">
            <a:extLst>
              <a:ext uri="{FF2B5EF4-FFF2-40B4-BE49-F238E27FC236}">
                <a16:creationId xmlns:a16="http://schemas.microsoft.com/office/drawing/2014/main" id="{0A5926E0-687F-4479-9512-FA8ED81E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0" y="169599"/>
            <a:ext cx="7282321" cy="61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4A670-F1EA-4587-B640-3F7F3DC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3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26739AD1-1D5C-405B-A703-A53144F8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F4489728-C86E-CBE5-CCA8-9F4240044FE5}"/>
              </a:ext>
            </a:extLst>
          </p:cNvPr>
          <p:cNvSpPr txBox="1"/>
          <p:nvPr/>
        </p:nvSpPr>
        <p:spPr>
          <a:xfrm>
            <a:off x="2292657" y="6565290"/>
            <a:ext cx="4505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Kremser et al.,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., 2015, doi:10.1002/2015RG000511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6FEF09-2EBC-43D8-99F8-4E841D2D6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40233" y="34913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+mj-lt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8536" y="1359888"/>
            <a:ext cx="1092526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Examine chemistry of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its transport to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Chemical and microphysical “box” model on moving air parcel trajectories ending in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Numerous sensitivity runs to assess range of uncertainty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“background” values under volcanically quiescent conditions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model the processes in the stratospheric aerosol layer, we are interested in the source of the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layer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Initialization at start of trajectories from existing model data at top of boundary layer, boundary layer processes and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sources at surface are not our task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2CAC76-616E-46C7-BF55-A13C5241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4</a:t>
            </a:fld>
            <a:endParaRPr lang="de-DE"/>
          </a:p>
        </p:txBody>
      </p:sp>
      <p:pic>
        <p:nvPicPr>
          <p:cNvPr id="6" name="Picture 5" descr="Job Offer - AWI">
            <a:extLst>
              <a:ext uri="{FF2B5EF4-FFF2-40B4-BE49-F238E27FC236}">
                <a16:creationId xmlns:a16="http://schemas.microsoft.com/office/drawing/2014/main" id="{88B50732-9EE3-C5F6-E3E4-F68DF320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1B0158-626F-43EC-B43A-E384579E7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40233" y="349134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+mj-lt"/>
                <a:cs typeface="Arial" panose="020B0604020202020204" pitchFamily="34" charset="0"/>
              </a:rPr>
              <a:t>Our</a:t>
            </a:r>
            <a:r>
              <a:rPr lang="de-DE" sz="36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+mj-lt"/>
                <a:cs typeface="Arial" panose="020B0604020202020204" pitchFamily="34" charset="0"/>
              </a:rPr>
              <a:t>existing</a:t>
            </a:r>
            <a:r>
              <a:rPr lang="de-DE" sz="36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+mj-lt"/>
                <a:cs typeface="Arial" panose="020B0604020202020204" pitchFamily="34" charset="0"/>
              </a:rPr>
              <a:t>tools</a:t>
            </a:r>
            <a:endParaRPr lang="de-DE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36" y="1359888"/>
            <a:ext cx="109252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of the ATLAS Chemistry and Transport Model of our working group.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individual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microphysical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relevant SO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 data for initialization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of chemistry model at top of boundary layer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2CAC76-616E-46C7-BF55-A13C5241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5" descr="Job Offer - AWI">
            <a:extLst>
              <a:ext uri="{FF2B5EF4-FFF2-40B4-BE49-F238E27FC236}">
                <a16:creationId xmlns:a16="http://schemas.microsoft.com/office/drawing/2014/main" id="{88B50732-9EE3-C5F6-E3E4-F68DF320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1B0158-626F-43EC-B43A-E384579E7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99428" y="304800"/>
            <a:ext cx="386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cs typeface="Arial" panose="020B0604020202020204" pitchFamily="34" charset="0"/>
              </a:rPr>
              <a:t>Model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5352" y="1341299"/>
            <a:ext cx="10167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Backward trajectories (≤ 4 months) starting at 400 K in [30N, 30S], ending at 80%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= surface pressure)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Wind fields and cloud water content ← ERA 5 and ERA Interim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Convection: trajectories are displaced vertically with a certain probability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Chemistry is run forward in time on the trajectories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967198-A622-4826-90D2-ED04580C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4" descr="Job Offer - AWI">
            <a:extLst>
              <a:ext uri="{FF2B5EF4-FFF2-40B4-BE49-F238E27FC236}">
                <a16:creationId xmlns:a16="http://schemas.microsoft.com/office/drawing/2014/main" id="{A22A0113-32CD-4079-9A9F-43C8E59A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CCE4F3-4A93-41A2-AA65-4A82CC5D5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ECDD5-2D70-463C-B065-D2439A7E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7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ADF18CF-60EB-4C7E-96E9-C1A0ED2A11AB}"/>
              </a:ext>
            </a:extLst>
          </p:cNvPr>
          <p:cNvGrpSpPr/>
          <p:nvPr/>
        </p:nvGrpSpPr>
        <p:grpSpPr>
          <a:xfrm>
            <a:off x="838200" y="1863394"/>
            <a:ext cx="7592485" cy="2586697"/>
            <a:chOff x="1092522" y="1419256"/>
            <a:chExt cx="7592485" cy="258669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4CB6F5C-03C3-4EE4-AC39-D8FEAB2B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522" y="1419256"/>
              <a:ext cx="5792008" cy="657317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650689C-1903-49E2-83A7-BF685727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522" y="2192576"/>
              <a:ext cx="7592485" cy="54300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808C674-7CD3-4337-8D3E-FFDFF2D11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522" y="2851580"/>
              <a:ext cx="6401693" cy="49536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C4865E6-477F-4E94-825F-948EB89B8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522" y="3462952"/>
              <a:ext cx="4944165" cy="543001"/>
            </a:xfrm>
            <a:prstGeom prst="rect">
              <a:avLst/>
            </a:prstGeom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B2DE0E85-D438-4979-BB62-EFCDFAE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 err="1">
                <a:cs typeface="Arial" panose="020B0604020202020204" pitchFamily="34" charset="0"/>
              </a:rPr>
              <a:t>Reactions</a:t>
            </a:r>
            <a:r>
              <a:rPr lang="de-DE" sz="3600" dirty="0">
                <a:cs typeface="Arial" panose="020B0604020202020204" pitchFamily="34" charset="0"/>
              </a:rPr>
              <a:t> in </a:t>
            </a:r>
            <a:r>
              <a:rPr lang="de-DE" sz="3600" dirty="0" err="1">
                <a:cs typeface="Arial" panose="020B0604020202020204" pitchFamily="34" charset="0"/>
              </a:rPr>
              <a:t>our</a:t>
            </a:r>
            <a:r>
              <a:rPr lang="de-DE" sz="3600" dirty="0">
                <a:cs typeface="Arial" panose="020B0604020202020204" pitchFamily="34" charset="0"/>
              </a:rPr>
              <a:t> Chemical Box Model</a:t>
            </a:r>
            <a:endParaRPr lang="en-GB" sz="3600" dirty="0">
              <a:cs typeface="Arial" panose="020B0604020202020204" pitchFamily="34" charset="0"/>
            </a:endParaRPr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0ABA861C-9CD2-4A35-B13E-4328A721EB24}"/>
              </a:ext>
            </a:extLst>
          </p:cNvPr>
          <p:cNvSpPr/>
          <p:nvPr/>
        </p:nvSpPr>
        <p:spPr>
          <a:xfrm>
            <a:off x="8257903" y="1863394"/>
            <a:ext cx="705394" cy="13255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16BF7B8E-8461-4490-8F75-B404228270C5}"/>
              </a:ext>
            </a:extLst>
          </p:cNvPr>
          <p:cNvSpPr/>
          <p:nvPr/>
        </p:nvSpPr>
        <p:spPr>
          <a:xfrm>
            <a:off x="7239893" y="3290253"/>
            <a:ext cx="705394" cy="13255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C6AABB9-1A78-417A-8957-185F0417D5B7}"/>
              </a:ext>
            </a:extLst>
          </p:cNvPr>
          <p:cNvSpPr txBox="1"/>
          <p:nvPr/>
        </p:nvSpPr>
        <p:spPr>
          <a:xfrm>
            <a:off x="9152709" y="2336045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 Phase </a:t>
            </a:r>
            <a:r>
              <a:rPr lang="de-DE" dirty="0" err="1"/>
              <a:t>Reactions</a:t>
            </a: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E05EC1-0872-459F-B465-91D05012124E}"/>
              </a:ext>
            </a:extLst>
          </p:cNvPr>
          <p:cNvSpPr txBox="1"/>
          <p:nvPr/>
        </p:nvSpPr>
        <p:spPr>
          <a:xfrm>
            <a:off x="8092441" y="3765651"/>
            <a:ext cx="24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Liquid Phase </a:t>
            </a:r>
            <a:r>
              <a:rPr lang="de-DE" dirty="0" err="1"/>
              <a:t>Reactions</a:t>
            </a:r>
            <a:endParaRPr lang="en-GB" dirty="0"/>
          </a:p>
        </p:txBody>
      </p: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104D9243-19A6-44C1-AE3F-0931C5D6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9CB1A44-BBAF-44B1-84B3-CE7C78BE5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E64C7-3B37-48E2-8FC7-740DD16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8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FBDA5CDD-CCE5-40CB-ABE5-95BB753A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44A7AA-4C00-4905-90EA-C25F5CF29E4D}"/>
              </a:ext>
            </a:extLst>
          </p:cNvPr>
          <p:cNvGrpSpPr>
            <a:grpSpLocks noChangeAspect="1"/>
          </p:cNvGrpSpPr>
          <p:nvPr/>
        </p:nvGrpSpPr>
        <p:grpSpPr>
          <a:xfrm>
            <a:off x="921021" y="4021224"/>
            <a:ext cx="9562369" cy="2298753"/>
            <a:chOff x="117659" y="2055379"/>
            <a:chExt cx="11981262" cy="288024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57F4428-EDB3-4F52-9182-762B2B705DFB}"/>
                </a:ext>
              </a:extLst>
            </p:cNvPr>
            <p:cNvPicPr/>
            <p:nvPr/>
          </p:nvPicPr>
          <p:blipFill rotWithShape="1">
            <a:blip r:embed="rId3"/>
            <a:srcRect t="2309"/>
            <a:stretch/>
          </p:blipFill>
          <p:spPr>
            <a:xfrm>
              <a:off x="117659" y="2055379"/>
              <a:ext cx="6077988" cy="2813743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A07769-5A3D-4BD7-82AB-A571B130594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02568" y="2055379"/>
              <a:ext cx="5996353" cy="2880245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6B2207BF-32CC-4AA7-BCD4-25167E6B289B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What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main</a:t>
            </a:r>
            <a:r>
              <a:rPr lang="de-DE" sz="3600" dirty="0"/>
              <a:t> </a:t>
            </a:r>
            <a:r>
              <a:rPr lang="de-DE" sz="3600" dirty="0" err="1"/>
              <a:t>sources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SO2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troposphere</a:t>
            </a:r>
            <a:r>
              <a:rPr lang="de-DE" sz="3600" dirty="0"/>
              <a:t>?</a:t>
            </a:r>
            <a:endParaRPr lang="en-GB" sz="3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37DFF3-2DBB-47EA-A060-B15E3C4CE99B}"/>
              </a:ext>
            </a:extLst>
          </p:cNvPr>
          <p:cNvGrpSpPr/>
          <p:nvPr/>
        </p:nvGrpSpPr>
        <p:grpSpPr>
          <a:xfrm>
            <a:off x="874586" y="1643408"/>
            <a:ext cx="10255944" cy="2219087"/>
            <a:chOff x="1021656" y="3931295"/>
            <a:chExt cx="10255944" cy="221908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508235-1266-4E7D-9ECD-7E13B5854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56" y="3958988"/>
              <a:ext cx="5610371" cy="2191394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B0C2107-AD4D-4468-9575-5493173A6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8808" y="3931295"/>
              <a:ext cx="5478792" cy="2193704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782B95F-33B4-439C-8685-0FCD24433FF3}"/>
              </a:ext>
            </a:extLst>
          </p:cNvPr>
          <p:cNvSpPr txBox="1"/>
          <p:nvPr/>
        </p:nvSpPr>
        <p:spPr>
          <a:xfrm>
            <a:off x="50354" y="2332947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1FEFEA-08AD-4092-B294-88858B96FE8D}"/>
              </a:ext>
            </a:extLst>
          </p:cNvPr>
          <p:cNvSpPr txBox="1"/>
          <p:nvPr/>
        </p:nvSpPr>
        <p:spPr>
          <a:xfrm>
            <a:off x="11231547" y="2206984"/>
            <a:ext cx="10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</a:t>
            </a:r>
            <a:br>
              <a:rPr lang="de-DE" dirty="0"/>
            </a:br>
            <a:r>
              <a:rPr lang="de-DE" dirty="0"/>
              <a:t>Interim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E47BFDD-5571-45AA-8D58-5E56A27201F0}"/>
              </a:ext>
            </a:extLst>
          </p:cNvPr>
          <p:cNvSpPr/>
          <p:nvPr/>
        </p:nvSpPr>
        <p:spPr>
          <a:xfrm>
            <a:off x="7210824" y="6338856"/>
            <a:ext cx="3272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Fioletov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et al., Atmos. Chem. Phys., 2016, doi:10.5194/acp-16-11497-2016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8E8F23E-9DF6-4A1A-9DCC-4C5374223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BC25CCE-576D-456C-B887-122D27EC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783" y="2215212"/>
            <a:ext cx="2841092" cy="1056802"/>
          </a:xfrm>
        </p:spPr>
        <p:txBody>
          <a:bodyPr>
            <a:normAutofit/>
          </a:bodyPr>
          <a:lstStyle/>
          <a:p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flux</a:t>
            </a:r>
            <a:endParaRPr lang="en-GB" sz="3600" dirty="0"/>
          </a:p>
        </p:txBody>
      </p:sp>
      <p:pic>
        <p:nvPicPr>
          <p:cNvPr id="10" name="Picture 4" descr="Job Offer - AWI">
            <a:extLst>
              <a:ext uri="{FF2B5EF4-FFF2-40B4-BE49-F238E27FC236}">
                <a16:creationId xmlns:a16="http://schemas.microsoft.com/office/drawing/2014/main" id="{29B9CBD6-DA43-4B8B-BCB5-FC0A80CC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6B5129-4060-4CFE-A0A7-1A3D61DC966F}"/>
              </a:ext>
            </a:extLst>
          </p:cNvPr>
          <p:cNvSpPr txBox="1"/>
          <p:nvPr/>
        </p:nvSpPr>
        <p:spPr>
          <a:xfrm>
            <a:off x="506185" y="3209079"/>
            <a:ext cx="713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 In Situ                                       -&gt; 3.6 Gg/Yr</a:t>
            </a:r>
            <a:br>
              <a:rPr lang="de-DE" sz="1400" dirty="0"/>
            </a:br>
            <a:r>
              <a:rPr lang="de-DE" sz="1400" dirty="0"/>
              <a:t>Sheng et al.   2015 SOCAL-AERv1 Model             -&gt; 50 Gg/Yr         </a:t>
            </a:r>
            <a:endParaRPr lang="en-GB" sz="1400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BDEFB43-09D5-413C-A788-6E3594A4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4673" y="6353753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9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C1A43-45D4-B9D8-8370-05592EFF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" y="2330390"/>
            <a:ext cx="7134034" cy="82644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15733BA-7F4C-49F0-0FDE-3125060D141C}"/>
              </a:ext>
            </a:extLst>
          </p:cNvPr>
          <p:cNvSpPr txBox="1">
            <a:spLocks/>
          </p:cNvSpPr>
          <p:nvPr/>
        </p:nvSpPr>
        <p:spPr>
          <a:xfrm>
            <a:off x="7906901" y="4013843"/>
            <a:ext cx="3454400" cy="1129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Mixing ratio</a:t>
            </a:r>
            <a:endParaRPr lang="en-GB" sz="3600" dirty="0"/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A9618043-D941-91AE-F46F-7B214EED22CF}"/>
              </a:ext>
            </a:extLst>
          </p:cNvPr>
          <p:cNvSpPr txBox="1"/>
          <p:nvPr/>
        </p:nvSpPr>
        <p:spPr>
          <a:xfrm>
            <a:off x="506185" y="5033537"/>
            <a:ext cx="742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2017,2018 In Situ               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de-DE" sz="1400" dirty="0"/>
              <a:t>Höpfner et al.   2015 MIPAS Satellite      	     -&gt; 24 pptv     </a:t>
            </a:r>
            <a:br>
              <a:rPr lang="de-DE" sz="1400" dirty="0"/>
            </a:br>
            <a:r>
              <a:rPr lang="de-DE" sz="1400" dirty="0"/>
              <a:t>Doeringert et al. 2012 ACE-FTS </a:t>
            </a:r>
            <a:r>
              <a:rPr lang="de-DE" sz="1400" dirty="0" err="1"/>
              <a:t>Satellite</a:t>
            </a:r>
            <a:r>
              <a:rPr lang="de-DE" sz="1400" dirty="0"/>
              <a:t>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en-GB" sz="1400" dirty="0"/>
              <a:t>Feinberg et al. 2019 SOCOL-AERv1,v2 Model    </a:t>
            </a:r>
            <a:r>
              <a:rPr lang="de-DE" sz="1400" dirty="0"/>
              <a:t>-&gt; 20-30 pptv         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3A782F-210E-8CC7-C81B-20936C15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" y="4165355"/>
            <a:ext cx="7134034" cy="82644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BB520C2-B720-423E-A0B2-2D7C25ABC722}"/>
              </a:ext>
            </a:extLst>
          </p:cNvPr>
          <p:cNvSpPr txBox="1">
            <a:spLocks/>
          </p:cNvSpPr>
          <p:nvPr/>
        </p:nvSpPr>
        <p:spPr>
          <a:xfrm>
            <a:off x="506185" y="434094"/>
            <a:ext cx="10855116" cy="150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much</a:t>
            </a:r>
            <a:r>
              <a:rPr lang="de-DE" sz="3600" dirty="0"/>
              <a:t> SO2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transported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Stratosphere</a:t>
            </a:r>
            <a:r>
              <a:rPr lang="de-DE" sz="3600" dirty="0"/>
              <a:t>?</a:t>
            </a:r>
            <a:endParaRPr lang="en-GB" sz="3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56C0B8F-03E2-438C-A48A-B3A57D948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" y="6009079"/>
            <a:ext cx="947027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603</Words>
  <Application>Microsoft Office PowerPoint</Application>
  <PresentationFormat>Widescreen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Reactions in our Chemical Box Model</vt:lpstr>
      <vt:lpstr>PowerPoint Presentation</vt:lpstr>
      <vt:lpstr>Mass flux</vt:lpstr>
      <vt:lpstr>PowerPoint Presentation</vt:lpstr>
      <vt:lpstr>Process understanding:  Updraft and Detrainment rates</vt:lpstr>
      <vt:lpstr>PowerPoint Presentation</vt:lpstr>
      <vt:lpstr>Crossing time and convection time</vt:lpstr>
      <vt:lpstr>Comparison with POSIDON data</vt:lpstr>
      <vt:lpstr>Thank you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Wohltmann</dc:creator>
  <cp:lastModifiedBy>Chiranjeevi N S</cp:lastModifiedBy>
  <cp:revision>235</cp:revision>
  <dcterms:created xsi:type="dcterms:W3CDTF">2021-04-06T11:32:18Z</dcterms:created>
  <dcterms:modified xsi:type="dcterms:W3CDTF">2023-06-08T18:25:25Z</dcterms:modified>
</cp:coreProperties>
</file>