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5213" cy="42811700"/>
  <p:notesSz cx="6858000" cy="9144000"/>
  <p:defaultTextStyle>
    <a:defPPr>
      <a:defRPr lang="de-DE"/>
    </a:defPPr>
    <a:lvl1pPr marL="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17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33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50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67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084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01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18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356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0" userDrawn="1">
          <p15:clr>
            <a:srgbClr val="A4A3A4"/>
          </p15:clr>
        </p15:guide>
        <p15:guide id="2" pos="88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CD5"/>
    <a:srgbClr val="00BC00"/>
    <a:srgbClr val="73FB79"/>
    <a:srgbClr val="A43E47"/>
    <a:srgbClr val="AFCEEA"/>
    <a:srgbClr val="473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24"/>
    <p:restoredTop sz="96608"/>
  </p:normalViewPr>
  <p:slideViewPr>
    <p:cSldViewPr snapToGrid="0" snapToObjects="1">
      <p:cViewPr varScale="1">
        <p:scale>
          <a:sx n="22" d="100"/>
          <a:sy n="22" d="100"/>
        </p:scale>
        <p:origin x="4704" y="376"/>
      </p:cViewPr>
      <p:guideLst>
        <p:guide orient="horz" pos="10490"/>
        <p:guide pos="8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445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58C8E6-89EF-E64F-B257-C763D837EA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F2754-FC3A-EF40-B3BF-0D622B4D11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37336-02D7-5047-AC87-08B807AD646F}" type="datetimeFigureOut">
              <a:rPr lang="de-DE" smtClean="0"/>
              <a:t>15.10.22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D6DE7-62EC-D14F-9C75-5E91F60D56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DDBB-BB89-DE4A-A818-41B711F76B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4B928-98B1-664E-B175-37F4331BA0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450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83338-50B5-434A-8146-8804846FE3FF}" type="datetimeFigureOut">
              <a:rPr lang="de-DE" smtClean="0"/>
              <a:t>15.10.22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F2A5-5FFA-D04E-BB1D-0CFC0B7D2E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100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6F2A5-5FFA-D04E-BB1D-0CFC0B7D2EF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05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08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"/>
            <a:ext cx="30275213" cy="3600000"/>
          </a:xfrm>
          <a:prstGeom prst="rect">
            <a:avLst/>
          </a:prstGeom>
          <a:solidFill>
            <a:srgbClr val="009C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0368" y="518126"/>
            <a:ext cx="13466846" cy="1945674"/>
          </a:xfrm>
          <a:prstGeom prst="rect">
            <a:avLst/>
          </a:prstGeom>
        </p:spPr>
      </p:pic>
      <p:cxnSp>
        <p:nvCxnSpPr>
          <p:cNvPr id="25" name="Gerade Verbindung 24"/>
          <p:cNvCxnSpPr/>
          <p:nvPr userDrawn="1"/>
        </p:nvCxnSpPr>
        <p:spPr>
          <a:xfrm>
            <a:off x="1079211" y="40436794"/>
            <a:ext cx="2818800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17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2088170" rtl="0" eaLnBrk="1" latinLnBrk="0" hangingPunct="1">
        <a:spcBef>
          <a:spcPct val="0"/>
        </a:spcBef>
        <a:buNone/>
        <a:defRPr sz="1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566127" indent="-1566127" algn="l" defTabSz="2088170" rtl="0" eaLnBrk="1" latinLnBrk="0" hangingPunct="1">
        <a:spcBef>
          <a:spcPct val="20000"/>
        </a:spcBef>
        <a:buFont typeface="Arial"/>
        <a:buChar char="•"/>
        <a:defRPr sz="12000" kern="1200">
          <a:solidFill>
            <a:schemeClr val="tx1"/>
          </a:solidFill>
          <a:latin typeface="Arial"/>
          <a:ea typeface="+mn-ea"/>
          <a:cs typeface="Arial"/>
        </a:defRPr>
      </a:lvl1pPr>
      <a:lvl2pPr marL="3393276" indent="-1305106" algn="l" defTabSz="2088170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Arial"/>
          <a:ea typeface="+mn-ea"/>
          <a:cs typeface="Arial"/>
        </a:defRPr>
      </a:lvl2pPr>
      <a:lvl3pPr marL="5220424" indent="-1044085" algn="l" defTabSz="2088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Arial"/>
          <a:ea typeface="+mn-ea"/>
          <a:cs typeface="Arial"/>
        </a:defRPr>
      </a:lvl3pPr>
      <a:lvl4pPr marL="7308593" indent="-1044085" algn="l" defTabSz="2088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Arial"/>
          <a:ea typeface="+mn-ea"/>
          <a:cs typeface="Arial"/>
        </a:defRPr>
      </a:lvl4pPr>
      <a:lvl5pPr marL="9396763" indent="-1044085" algn="l" defTabSz="2088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Arial"/>
          <a:ea typeface="+mn-ea"/>
          <a:cs typeface="Arial"/>
        </a:defRPr>
      </a:lvl5pPr>
      <a:lvl6pPr marL="11484933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10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27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441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17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33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50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67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084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01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18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356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923440FE-98BF-E347-96EC-30A09F4DB91C}"/>
              </a:ext>
            </a:extLst>
          </p:cNvPr>
          <p:cNvSpPr/>
          <p:nvPr/>
        </p:nvSpPr>
        <p:spPr>
          <a:xfrm>
            <a:off x="11443854" y="36492565"/>
            <a:ext cx="10602551" cy="3912279"/>
          </a:xfrm>
          <a:prstGeom prst="rect">
            <a:avLst/>
          </a:prstGeom>
          <a:solidFill>
            <a:srgbClr val="AFCE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2C2D11-A88C-0343-A155-343DB7FBD210}"/>
              </a:ext>
            </a:extLst>
          </p:cNvPr>
          <p:cNvSpPr/>
          <p:nvPr/>
        </p:nvSpPr>
        <p:spPr>
          <a:xfrm>
            <a:off x="11872438" y="36373465"/>
            <a:ext cx="989708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Outcome</a:t>
            </a:r>
          </a:p>
          <a:p>
            <a:pPr marL="457200" indent="-457200" algn="ctr">
              <a:buFont typeface="Wingdings" pitchFamily="2" charset="2"/>
              <a:buChar char="Ø"/>
            </a:pP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FESOM2.1-REcoM3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is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one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out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of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three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'high-CO2 sink'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models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in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Global Carbon Budget,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which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agree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better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with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multiple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observational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constraints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(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Friedlingstein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et al., 2022)</a:t>
            </a:r>
          </a:p>
          <a:p>
            <a:pPr marL="457200" indent="-457200" algn="ctr">
              <a:buFont typeface="Wingdings" pitchFamily="2" charset="2"/>
              <a:buChar char="Ø"/>
            </a:pP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Current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developments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in REcoM3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are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at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forefront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of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modelling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biological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carbon</a:t>
            </a:r>
            <a:r>
              <a:rPr lang="de-DE" sz="32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pump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F0A7A2D-83E0-EF48-9ADE-7EA7C730DE5E}"/>
              </a:ext>
            </a:extLst>
          </p:cNvPr>
          <p:cNvCxnSpPr>
            <a:cxnSpLocks/>
          </p:cNvCxnSpPr>
          <p:nvPr/>
        </p:nvCxnSpPr>
        <p:spPr>
          <a:xfrm flipV="1">
            <a:off x="22046405" y="36402946"/>
            <a:ext cx="0" cy="4012598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854EED0-D62D-AD41-BF7E-2942A29CF24F}"/>
              </a:ext>
            </a:extLst>
          </p:cNvPr>
          <p:cNvGrpSpPr/>
          <p:nvPr/>
        </p:nvGrpSpPr>
        <p:grpSpPr>
          <a:xfrm>
            <a:off x="15224494" y="21849145"/>
            <a:ext cx="3041272" cy="966962"/>
            <a:chOff x="10854191" y="21967708"/>
            <a:chExt cx="3041272" cy="966962"/>
          </a:xfrm>
        </p:grpSpPr>
        <p:sp>
          <p:nvSpPr>
            <p:cNvPr id="80" name="Round Same Side Corner Rectangle 79">
              <a:extLst>
                <a:ext uri="{FF2B5EF4-FFF2-40B4-BE49-F238E27FC236}">
                  <a16:creationId xmlns:a16="http://schemas.microsoft.com/office/drawing/2014/main" id="{9749FFCF-5ED7-E344-A164-B7E83942EB99}"/>
                </a:ext>
              </a:extLst>
            </p:cNvPr>
            <p:cNvSpPr/>
            <p:nvPr/>
          </p:nvSpPr>
          <p:spPr>
            <a:xfrm>
              <a:off x="10854191" y="22011340"/>
              <a:ext cx="3041272" cy="923330"/>
            </a:xfrm>
            <a:prstGeom prst="round2Same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5FA4DB4-767A-FE49-969A-ABCD4BAC82BB}"/>
                </a:ext>
              </a:extLst>
            </p:cNvPr>
            <p:cNvSpPr/>
            <p:nvPr/>
          </p:nvSpPr>
          <p:spPr>
            <a:xfrm>
              <a:off x="10854191" y="21967708"/>
              <a:ext cx="304127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de-DE" sz="5400" dirty="0" err="1">
                  <a:solidFill>
                    <a:schemeClr val="bg1"/>
                  </a:solidFill>
                  <a:latin typeface="Optima" panose="02000503060000020004" pitchFamily="2" charset="0"/>
                  <a:cs typeface="Arial"/>
                </a:rPr>
                <a:t>Nutrients</a:t>
              </a:r>
              <a:endParaRPr lang="de-DE" sz="5400" dirty="0">
                <a:solidFill>
                  <a:schemeClr val="bg1"/>
                </a:solidFill>
                <a:latin typeface="Optima" panose="02000503060000020004" pitchFamily="2" charset="0"/>
                <a:cs typeface="Arial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0435A47-A6CB-0E4F-8C41-14C963007CC0}"/>
              </a:ext>
            </a:extLst>
          </p:cNvPr>
          <p:cNvSpPr/>
          <p:nvPr/>
        </p:nvSpPr>
        <p:spPr>
          <a:xfrm>
            <a:off x="0" y="7744764"/>
            <a:ext cx="16503294" cy="7874144"/>
          </a:xfrm>
          <a:prstGeom prst="rect">
            <a:avLst/>
          </a:prstGeom>
          <a:solidFill>
            <a:srgbClr val="AFCE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600"/>
          </a:p>
        </p:txBody>
      </p:sp>
      <p:sp>
        <p:nvSpPr>
          <p:cNvPr id="15" name="Rechteck 14"/>
          <p:cNvSpPr/>
          <p:nvPr/>
        </p:nvSpPr>
        <p:spPr>
          <a:xfrm>
            <a:off x="10979528" y="2689407"/>
            <a:ext cx="19295684" cy="86344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0" dirty="0"/>
              <a:t>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819860" y="2875743"/>
            <a:ext cx="2045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rgbClr val="FFFFFF"/>
                </a:solidFill>
                <a:latin typeface="Optima" panose="02000503060000020004" pitchFamily="2" charset="0"/>
                <a:cs typeface="Arial"/>
              </a:rPr>
              <a:t>Ö. Gürses, L. </a:t>
            </a:r>
            <a:r>
              <a:rPr lang="de-DE" sz="3600" dirty="0" err="1">
                <a:solidFill>
                  <a:srgbClr val="FFFFFF"/>
                </a:solidFill>
                <a:latin typeface="Optima" panose="02000503060000020004" pitchFamily="2" charset="0"/>
                <a:cs typeface="Arial"/>
              </a:rPr>
              <a:t>Oziel</a:t>
            </a:r>
            <a:r>
              <a:rPr lang="de-DE" sz="3600" dirty="0">
                <a:solidFill>
                  <a:srgbClr val="FFFFFF"/>
                </a:solidFill>
                <a:latin typeface="Optima" panose="02000503060000020004" pitchFamily="2" charset="0"/>
                <a:cs typeface="Arial"/>
              </a:rPr>
              <a:t>, O. </a:t>
            </a:r>
            <a:r>
              <a:rPr lang="de-DE" sz="3600" dirty="0" err="1">
                <a:solidFill>
                  <a:srgbClr val="FFFFFF"/>
                </a:solidFill>
                <a:latin typeface="Optima" panose="02000503060000020004" pitchFamily="2" charset="0"/>
                <a:cs typeface="Arial"/>
              </a:rPr>
              <a:t>Karakuṣ</a:t>
            </a:r>
            <a:r>
              <a:rPr lang="de-DE" sz="3600" dirty="0">
                <a:solidFill>
                  <a:srgbClr val="FFFFFF"/>
                </a:solidFill>
                <a:latin typeface="Optima" panose="02000503060000020004" pitchFamily="2" charset="0"/>
                <a:cs typeface="Arial"/>
              </a:rPr>
              <a:t>, D. </a:t>
            </a:r>
            <a:r>
              <a:rPr lang="de-DE" sz="3600" dirty="0" err="1">
                <a:solidFill>
                  <a:srgbClr val="FFFFFF"/>
                </a:solidFill>
                <a:latin typeface="Optima" panose="02000503060000020004" pitchFamily="2" charset="0"/>
                <a:cs typeface="Arial"/>
              </a:rPr>
              <a:t>Sidorenko</a:t>
            </a:r>
            <a:r>
              <a:rPr lang="de-DE" sz="3600" dirty="0">
                <a:solidFill>
                  <a:srgbClr val="FFFFFF"/>
                </a:solidFill>
                <a:latin typeface="Optima" panose="02000503060000020004" pitchFamily="2" charset="0"/>
                <a:cs typeface="Arial"/>
              </a:rPr>
              <a:t>, C. Völker, Y. </a:t>
            </a:r>
            <a:r>
              <a:rPr lang="de-DE" sz="3600" dirty="0" err="1">
                <a:solidFill>
                  <a:srgbClr val="FFFFFF"/>
                </a:solidFill>
                <a:latin typeface="Optima" panose="02000503060000020004" pitchFamily="2" charset="0"/>
                <a:cs typeface="Arial"/>
              </a:rPr>
              <a:t>Ye</a:t>
            </a:r>
            <a:r>
              <a:rPr lang="de-DE" sz="3600" dirty="0">
                <a:solidFill>
                  <a:srgbClr val="FFFFFF"/>
                </a:solidFill>
                <a:latin typeface="Optima" panose="02000503060000020004" pitchFamily="2" charset="0"/>
                <a:cs typeface="Arial"/>
              </a:rPr>
              <a:t>, M. Zeising, </a:t>
            </a:r>
            <a:r>
              <a:rPr lang="de-DE" sz="3600" dirty="0" err="1">
                <a:solidFill>
                  <a:srgbClr val="FFFFFF"/>
                </a:solidFill>
                <a:latin typeface="Optima" panose="02000503060000020004" pitchFamily="2" charset="0"/>
                <a:cs typeface="Arial"/>
              </a:rPr>
              <a:t>and</a:t>
            </a:r>
            <a:r>
              <a:rPr lang="de-DE" sz="3600" dirty="0">
                <a:solidFill>
                  <a:srgbClr val="FFFFFF"/>
                </a:solidFill>
                <a:latin typeface="Optima" panose="02000503060000020004" pitchFamily="2" charset="0"/>
                <a:cs typeface="Arial"/>
              </a:rPr>
              <a:t> J. Hauck </a:t>
            </a:r>
          </a:p>
        </p:txBody>
      </p:sp>
      <p:pic>
        <p:nvPicPr>
          <p:cNvPr id="7" name="Bild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214" y="4815958"/>
            <a:ext cx="216000" cy="27051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759824" y="8278951"/>
            <a:ext cx="15145877" cy="7304738"/>
          </a:xfrm>
          <a:prstGeom prst="rect">
            <a:avLst/>
          </a:prstGeom>
          <a:noFill/>
        </p:spPr>
        <p:txBody>
          <a:bodyPr anchor="t"/>
          <a:lstStyle>
            <a:lvl1pPr algn="l" defTabSz="2088170" rtl="0" eaLnBrk="1" latinLnBrk="0" hangingPunct="1">
              <a:spcBef>
                <a:spcPct val="0"/>
              </a:spcBef>
              <a:buNone/>
              <a:defRPr sz="120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sz="4000" b="0" dirty="0">
                <a:latin typeface="Optima" panose="02000503060000020004" pitchFamily="2" charset="0"/>
              </a:rPr>
              <a:t>The </a:t>
            </a:r>
            <a:r>
              <a:rPr lang="de-DE" sz="4000" b="0" dirty="0" err="1">
                <a:latin typeface="Optima" panose="02000503060000020004" pitchFamily="2" charset="0"/>
              </a:rPr>
              <a:t>effects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of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climate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change</a:t>
            </a:r>
            <a:r>
              <a:rPr lang="de-DE" sz="4000" b="0" dirty="0">
                <a:latin typeface="Optima" panose="02000503060000020004" pitchFamily="2" charset="0"/>
              </a:rPr>
              <a:t>, </a:t>
            </a:r>
            <a:r>
              <a:rPr lang="de-DE" sz="4000" b="0" dirty="0" err="1">
                <a:latin typeface="Optima" panose="02000503060000020004" pitchFamily="2" charset="0"/>
              </a:rPr>
              <a:t>caused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by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increasing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greenhouse</a:t>
            </a:r>
            <a:r>
              <a:rPr lang="de-DE" sz="4000" b="0" dirty="0">
                <a:latin typeface="Optima" panose="02000503060000020004" pitchFamily="2" charset="0"/>
              </a:rPr>
              <a:t> gas </a:t>
            </a:r>
            <a:r>
              <a:rPr lang="de-DE" sz="4000" b="0" dirty="0" err="1">
                <a:latin typeface="Optima" panose="02000503060000020004" pitchFamily="2" charset="0"/>
              </a:rPr>
              <a:t>emissions</a:t>
            </a:r>
            <a:r>
              <a:rPr lang="de-DE" sz="4000" b="0" dirty="0">
                <a:latin typeface="Optima" panose="02000503060000020004" pitchFamily="2" charset="0"/>
              </a:rPr>
              <a:t>, </a:t>
            </a:r>
            <a:r>
              <a:rPr lang="de-DE" sz="4000" b="0" dirty="0" err="1">
                <a:latin typeface="Optima" panose="02000503060000020004" pitchFamily="2" charset="0"/>
              </a:rPr>
              <a:t>are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strongly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impacting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us</a:t>
            </a:r>
            <a:r>
              <a:rPr lang="de-DE" sz="4000" b="0" dirty="0">
                <a:latin typeface="Optima" panose="02000503060000020004" pitchFamily="2" charset="0"/>
              </a:rPr>
              <a:t>. In </a:t>
            </a:r>
            <a:r>
              <a:rPr lang="de-DE" sz="4000" b="0" dirty="0" err="1">
                <a:latin typeface="Optima" panose="02000503060000020004" pitchFamily="2" charset="0"/>
              </a:rPr>
              <a:t>particular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the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ocean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plays</a:t>
            </a:r>
            <a:r>
              <a:rPr lang="de-DE" sz="4000" b="0" dirty="0">
                <a:latin typeface="Optima" panose="02000503060000020004" pitchFamily="2" charset="0"/>
              </a:rPr>
              <a:t> a </a:t>
            </a:r>
            <a:r>
              <a:rPr lang="de-DE" sz="4000" b="0" dirty="0" err="1">
                <a:latin typeface="Optima" panose="02000503060000020004" pitchFamily="2" charset="0"/>
              </a:rPr>
              <a:t>key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role</a:t>
            </a:r>
            <a:r>
              <a:rPr lang="de-DE" sz="4000" b="0" dirty="0">
                <a:latin typeface="Optima" panose="02000503060000020004" pitchFamily="2" charset="0"/>
              </a:rPr>
              <a:t> in </a:t>
            </a:r>
            <a:r>
              <a:rPr lang="de-DE" sz="4000" b="0" dirty="0" err="1">
                <a:latin typeface="Optima" panose="02000503060000020004" pitchFamily="2" charset="0"/>
              </a:rPr>
              <a:t>the</a:t>
            </a:r>
            <a:r>
              <a:rPr lang="de-DE" sz="4000" b="0" dirty="0">
                <a:latin typeface="Optima" panose="02000503060000020004" pitchFamily="2" charset="0"/>
              </a:rPr>
              <a:t> global </a:t>
            </a:r>
            <a:r>
              <a:rPr lang="de-DE" sz="4000" b="0" dirty="0" err="1">
                <a:latin typeface="Optima" panose="02000503060000020004" pitchFamily="2" charset="0"/>
              </a:rPr>
              <a:t>carbon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cycle</a:t>
            </a:r>
            <a:r>
              <a:rPr lang="de-DE" sz="4000" b="0" dirty="0">
                <a:latin typeface="Optima" panose="02000503060000020004" pitchFamily="2" charset="0"/>
              </a:rPr>
              <a:t>.  </a:t>
            </a:r>
            <a:r>
              <a:rPr lang="de-DE" sz="4000" b="0" dirty="0" err="1">
                <a:latin typeface="Optima" panose="02000503060000020004" pitchFamily="2" charset="0"/>
              </a:rPr>
              <a:t>We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thus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need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to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improve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our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understanding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of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the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ocean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and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biogeochemical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state</a:t>
            </a:r>
            <a:r>
              <a:rPr lang="de-DE" sz="4000" b="0" dirty="0">
                <a:latin typeface="Optima" panose="02000503060000020004" pitchFamily="2" charset="0"/>
              </a:rPr>
              <a:t>. </a:t>
            </a:r>
          </a:p>
          <a:p>
            <a:pPr algn="ctr"/>
            <a:r>
              <a:rPr lang="de-DE" sz="4000" b="0" dirty="0" err="1">
                <a:latin typeface="Optima" panose="02000503060000020004" pitchFamily="2" charset="0"/>
              </a:rPr>
              <a:t>Here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we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present</a:t>
            </a:r>
            <a:r>
              <a:rPr lang="de-DE" sz="4000" b="0" dirty="0">
                <a:latin typeface="Optima" panose="02000503060000020004" pitchFamily="2" charset="0"/>
              </a:rPr>
              <a:t> an </a:t>
            </a:r>
            <a:r>
              <a:rPr lang="de-DE" sz="4000" b="0" dirty="0" err="1">
                <a:latin typeface="Optima" panose="02000503060000020004" pitchFamily="2" charset="0"/>
              </a:rPr>
              <a:t>ocean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general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circulation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biogeochemical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model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with</a:t>
            </a:r>
            <a:r>
              <a:rPr lang="de-DE" sz="4000" b="0" dirty="0">
                <a:latin typeface="Optima" panose="02000503060000020004" pitchFamily="2" charset="0"/>
              </a:rPr>
              <a:t> an </a:t>
            </a:r>
            <a:r>
              <a:rPr lang="de-DE" sz="4000" b="0" dirty="0" err="1">
                <a:latin typeface="Optima" panose="02000503060000020004" pitchFamily="2" charset="0"/>
              </a:rPr>
              <a:t>active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ocean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carbon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cycle</a:t>
            </a:r>
            <a:r>
              <a:rPr lang="de-DE" sz="4000" b="0" dirty="0">
                <a:latin typeface="Optima" panose="02000503060000020004" pitchFamily="2" charset="0"/>
              </a:rPr>
              <a:t>, </a:t>
            </a:r>
            <a:r>
              <a:rPr lang="de-DE" sz="4000" b="0" dirty="0" err="1">
                <a:latin typeface="Optima" panose="02000503060000020004" pitchFamily="2" charset="0"/>
              </a:rPr>
              <a:t>based</a:t>
            </a:r>
            <a:r>
              <a:rPr lang="de-DE" sz="4000" b="0" dirty="0">
                <a:latin typeface="Optima" panose="02000503060000020004" pitchFamily="2" charset="0"/>
              </a:rPr>
              <a:t> on </a:t>
            </a:r>
            <a:r>
              <a:rPr lang="de-DE" sz="4000" b="0" dirty="0" err="1">
                <a:latin typeface="Optima" panose="02000503060000020004" pitchFamily="2" charset="0"/>
              </a:rPr>
              <a:t>the</a:t>
            </a:r>
            <a:r>
              <a:rPr lang="de-DE" sz="4000" b="0" dirty="0">
                <a:latin typeface="Optima" panose="02000503060000020004" pitchFamily="2" charset="0"/>
              </a:rPr>
              <a:t> Finite </a:t>
            </a:r>
            <a:r>
              <a:rPr lang="de-DE" sz="4000" b="0" dirty="0" err="1">
                <a:latin typeface="Optima" panose="02000503060000020004" pitchFamily="2" charset="0"/>
              </a:rPr>
              <a:t>VolumE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Sea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ice-Ocean</a:t>
            </a:r>
            <a:r>
              <a:rPr lang="de-DE" sz="4000" b="0" dirty="0">
                <a:latin typeface="Optima" panose="02000503060000020004" pitchFamily="2" charset="0"/>
              </a:rPr>
              <a:t> Model (FESOM2.1) </a:t>
            </a:r>
            <a:r>
              <a:rPr lang="de-DE" sz="4000" b="0" dirty="0" err="1">
                <a:latin typeface="Optima" panose="02000503060000020004" pitchFamily="2" charset="0"/>
              </a:rPr>
              <a:t>and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the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Regulated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Ecosystem</a:t>
            </a:r>
            <a:r>
              <a:rPr lang="de-DE" sz="4000" b="0" dirty="0">
                <a:latin typeface="Optima" panose="02000503060000020004" pitchFamily="2" charset="0"/>
              </a:rPr>
              <a:t> Model (REcoM3), </a:t>
            </a:r>
            <a:r>
              <a:rPr lang="de-DE" sz="4000" b="0" dirty="0" err="1">
                <a:latin typeface="Optima" panose="02000503060000020004" pitchFamily="2" charset="0"/>
              </a:rPr>
              <a:t>which</a:t>
            </a:r>
            <a:r>
              <a:rPr lang="de-DE" sz="4000" b="0" dirty="0">
                <a:latin typeface="Optima" panose="02000503060000020004" pitchFamily="2" charset="0"/>
              </a:rPr>
              <a:t> will </a:t>
            </a:r>
            <a:r>
              <a:rPr lang="de-DE" sz="4000" b="0" dirty="0" err="1">
                <a:latin typeface="Optima" panose="02000503060000020004" pitchFamily="2" charset="0"/>
              </a:rPr>
              <a:t>be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used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for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climate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change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scenarios</a:t>
            </a:r>
            <a:r>
              <a:rPr lang="de-DE" sz="4000" b="0" dirty="0">
                <a:latin typeface="Optima" panose="02000503060000020004" pitchFamily="2" charset="0"/>
              </a:rPr>
              <a:t> in </a:t>
            </a:r>
            <a:r>
              <a:rPr lang="de-DE" sz="4000" b="0" dirty="0" err="1">
                <a:latin typeface="Optima" panose="02000503060000020004" pitchFamily="2" charset="0"/>
              </a:rPr>
              <a:t>the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future</a:t>
            </a:r>
            <a:r>
              <a:rPr lang="de-DE" sz="4000" b="0" dirty="0">
                <a:latin typeface="Optima" panose="02000503060000020004" pitchFamily="2" charset="0"/>
              </a:rPr>
              <a:t>. </a:t>
            </a:r>
            <a:r>
              <a:rPr lang="de-DE" sz="4000" b="0" dirty="0" err="1">
                <a:latin typeface="Optima" panose="02000503060000020004" pitchFamily="2" charset="0"/>
              </a:rPr>
              <a:t>Its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improved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dynamical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core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resulted</a:t>
            </a:r>
            <a:r>
              <a:rPr lang="de-DE" sz="4000" b="0" dirty="0">
                <a:latin typeface="Optima" panose="02000503060000020004" pitchFamily="2" charset="0"/>
              </a:rPr>
              <a:t> in a </a:t>
            </a:r>
            <a:r>
              <a:rPr lang="de-DE" sz="4000" b="0" dirty="0" err="1">
                <a:latin typeface="Optima" panose="02000503060000020004" pitchFamily="2" charset="0"/>
              </a:rPr>
              <a:t>higher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computational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efficiency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compared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to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the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previous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model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version</a:t>
            </a:r>
            <a:r>
              <a:rPr lang="de-DE" sz="4000" b="0" dirty="0">
                <a:latin typeface="Optima" panose="02000503060000020004" pitchFamily="2" charset="0"/>
              </a:rPr>
              <a:t> </a:t>
            </a:r>
            <a:r>
              <a:rPr lang="de-DE" sz="4000" b="0" dirty="0" err="1">
                <a:latin typeface="Optima" panose="02000503060000020004" pitchFamily="2" charset="0"/>
              </a:rPr>
              <a:t>based</a:t>
            </a:r>
            <a:r>
              <a:rPr lang="de-DE" sz="4000" b="0" dirty="0">
                <a:latin typeface="Optima" panose="02000503060000020004" pitchFamily="2" charset="0"/>
              </a:rPr>
              <a:t> on FESOM1.4.</a:t>
            </a:r>
            <a:endParaRPr lang="de-DE" sz="4000" dirty="0">
              <a:effectLst/>
              <a:latin typeface="Optima" panose="02000503060000020004" pitchFamily="2" charset="0"/>
            </a:endParaRPr>
          </a:p>
        </p:txBody>
      </p:sp>
      <p:sp>
        <p:nvSpPr>
          <p:cNvPr id="10" name="Untertitel 2"/>
          <p:cNvSpPr txBox="1">
            <a:spLocks/>
          </p:cNvSpPr>
          <p:nvPr/>
        </p:nvSpPr>
        <p:spPr>
          <a:xfrm>
            <a:off x="6220048" y="16007159"/>
            <a:ext cx="7675414" cy="3957898"/>
          </a:xfrm>
          <a:prstGeom prst="rect">
            <a:avLst/>
          </a:prstGeom>
        </p:spPr>
        <p:txBody>
          <a:bodyPr anchor="t"/>
          <a:lstStyle>
            <a:lvl1pPr marL="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8817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17633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6450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35267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44084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52901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61718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705356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54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Ocean</a:t>
            </a:r>
            <a:r>
              <a:rPr lang="de-DE" sz="54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model-FESOM2.1</a:t>
            </a:r>
            <a:endParaRPr lang="de-DE" sz="3200" dirty="0">
              <a:solidFill>
                <a:schemeClr val="tx1"/>
              </a:solidFill>
              <a:latin typeface="Optima" panose="02000503060000020004" pitchFamily="2" charset="0"/>
              <a:cs typeface="Arial"/>
            </a:endParaRPr>
          </a:p>
          <a:p>
            <a:pPr marL="571500" indent="-571500" algn="l">
              <a:buFont typeface="Wingdings" pitchFamily="2" charset="2"/>
              <a:buChar char="Ø"/>
            </a:pP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supports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an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unstructured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mesh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</a:p>
          <a:p>
            <a:pPr marL="571500" indent="-571500" algn="l">
              <a:buFont typeface="Wingdings" pitchFamily="2" charset="2"/>
              <a:buChar char="Ø"/>
            </a:pP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higher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resolution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in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domains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of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interest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</a:p>
          <a:p>
            <a:pPr marL="571500" indent="-571500" algn="l">
              <a:buFont typeface="Wingdings" pitchFamily="2" charset="2"/>
              <a:buChar char="Ø"/>
            </a:pP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lower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computing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cost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compared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to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preceding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version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FESOM1.4</a:t>
            </a:r>
          </a:p>
          <a:p>
            <a:pPr algn="l"/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 </a:t>
            </a:r>
          </a:p>
          <a:p>
            <a:pPr algn="just"/>
            <a:endParaRPr lang="de-DE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13461" y="40569393"/>
            <a:ext cx="238674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Optima" panose="02000503060000020004" pitchFamily="2" charset="0"/>
                <a:cs typeface="Arial"/>
              </a:rPr>
              <a:t>References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Optima" panose="02000503060000020004" pitchFamily="2" charset="0"/>
                <a:cs typeface="Arial"/>
              </a:rPr>
              <a:t>Garcia, H. E.,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Weathers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K. W.,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Paver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C. R.,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Smolyar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I., Boyer, T. P.,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Locarnini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R. A.,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Zweng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M. M.,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Mishonov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A. V.,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Baranova,O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. K.,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Seidov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D.,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and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Reagan, J. R.: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Optima" panose="02000503060000020004" pitchFamily="2" charset="0"/>
                <a:cs typeface="Arial"/>
              </a:rPr>
              <a:t>World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Ocean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Atlas 2018, Volume 4: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Dissolved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Inorganic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Nutrients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(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phosphate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nitrate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silicate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).  A.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Mishonov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Technical Editor, Tech.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rep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., NOAA Atlas NESDIS 84, 2019b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Optima" panose="02000503060000020004" pitchFamily="2" charset="0"/>
                <a:cs typeface="Arial"/>
              </a:rPr>
              <a:t>Regnier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P.,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Resplandy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L., Najjar, R. G.,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and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Ciais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P.: The land-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to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-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ocean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loops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of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the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global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carbon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cycle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Nature, 603, 401–410,1040, https://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doi.org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/10.1038/s41586-021-04339-9,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Optima" panose="02000503060000020004" pitchFamily="2" charset="0"/>
                <a:cs typeface="Arial"/>
              </a:rPr>
              <a:t>Karakus, O., Völker, C.,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Iversen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M., Hagen, W., Wolf-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Gladrow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D., Fach, B.,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and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Hauck, J.: Modeling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the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Impact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of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Macrozooplankton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on Carbon Export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Production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in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the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Southern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Ocean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Journal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of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Geophysical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Research: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Oceans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126, https://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doi.org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/10.1029/2021JC017315, 2021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Optima" panose="02000503060000020004" pitchFamily="2" charset="0"/>
                <a:cs typeface="Arial"/>
              </a:rPr>
              <a:t>Friedlingstein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P., Jones, M. W., O’Sullivan, M., Andrew, R. M., Bakker, D. C. E., Hauck, J., Le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Quéré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C., Peters, G. P., Peters, W., Pongratz, J.,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Sitch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S.,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Canadell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J. G.,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Ciais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P., Jackson, R. B., Alin, S. R.,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Anthoni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P., Bates, N. R., Becker, M.,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Bellouin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N., Bopp, L.,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Chau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T. T. T.,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Chevallier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F.,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Chini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L. P., Cronin, M., Currie, K. I.,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Decharme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B.,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Djeutchouang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L. M., Dou, X., Evans, W.,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Feely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R. A., Feng, L., Gasser, T.,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Gilfillan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D.,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Gkritzalis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T., Grassi, G., Gregor, L., Gruber, N., Gürses, Ö., Harris, I., Houghton, R. A.,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Hurtt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G. C., Iida,895 Y.,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Ilyina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T.,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Luijkx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I. T., Jain, A., Jones, S. D., Kato, E., Kennedy, D., Klein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Goldewijk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K., Knauer, J.,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Korsbakken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J. I.,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Körtzinger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A., Landschützer, P.,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Lauvset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S. K.,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Lefèvre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N., Lienert, S., Liu, J.,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Marland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G., McGuire, P. C.,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Melton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J. R., Munro, D. R., Nabel, J. E. M. S.,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Nakaoka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S.-I.,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Niwa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Y.,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Ono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T., Pierrot, D.,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Poulter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B.,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Rehder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G.,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Resplandy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L., Robertson, E.,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Rödenbeck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C.,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Rosan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T. M., Schwinger, J.,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Schwingshackl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C.,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Séférian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R., Sutton, A. J., Sweeney, C.,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Tanhua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T., Tans, P. P., Tian, H.,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Tilbrook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B.,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Tubiello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F., van der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Werf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G. R.,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Vuichard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N.,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Wada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C.,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Wanninkhof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R., Watson, A. J., Willis, D.,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Wiltshire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A. J., Yuan, W., Yue, C., Yue, X.,900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Zaehle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S.,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and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Zeng, J.: Global Carbon Budget 2021, Earth System Science Data, 14, 1917–2005, https://doi.org/10.5194/essd-14-1917-2022,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Optima" panose="02000503060000020004" pitchFamily="2" charset="0"/>
                <a:cs typeface="Arial"/>
              </a:rPr>
              <a:t>Denman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K. L.,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Brasseur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G.,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Chidthaisong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A.,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Ciais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P., Cox, P. M., Dickinson, R. E.,  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Hauglustaine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D., Heinze, C., Holland, E., Jacob, D., Lohmann, U.,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Ramachandran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S., Leite da Silva Dias, P.,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Wofsy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S. C.,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and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Zhang, X.: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Couplings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Between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Changes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in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the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Climate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System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and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Biogeochemistry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in: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Climate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Change 2007: The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Physical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Science Basis. </a:t>
            </a:r>
          </a:p>
          <a:p>
            <a:r>
              <a:rPr lang="de-DE" sz="1200" dirty="0">
                <a:latin typeface="Optima" panose="02000503060000020004" pitchFamily="2" charset="0"/>
                <a:cs typeface="Arial"/>
              </a:rPr>
              <a:t>   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Contribution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of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Working Group I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to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the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Fourth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Assessment Report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of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the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Intergovernmental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Panel on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Climate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Change,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edited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by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: Solomon, S., Qin, D., Manning, M., Marquis, M.,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Averyt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K., 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Tignor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, M. M. B., Miller, H. L.,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and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Chen, Z. L.,  Cambridge University Press, Cambridge, UK </a:t>
            </a:r>
            <a:r>
              <a:rPr lang="de-DE" sz="1200" dirty="0" err="1">
                <a:latin typeface="Optima" panose="02000503060000020004" pitchFamily="2" charset="0"/>
                <a:cs typeface="Arial"/>
              </a:rPr>
              <a:t>and</a:t>
            </a:r>
            <a:r>
              <a:rPr lang="de-DE" sz="1200" dirty="0">
                <a:latin typeface="Optima" panose="02000503060000020004" pitchFamily="2" charset="0"/>
                <a:cs typeface="Arial"/>
              </a:rPr>
              <a:t> New York, USA, 499–587, 2007.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4612" y="40735043"/>
            <a:ext cx="4863195" cy="474809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6035000" y="41430998"/>
            <a:ext cx="1430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BREMERHAVEN</a:t>
            </a:r>
          </a:p>
          <a:p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de-D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Am Handelshafen 12</a:t>
            </a:r>
          </a:p>
          <a:p>
            <a:r>
              <a:rPr lang="de-D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27570 Bremerhaven</a:t>
            </a:r>
          </a:p>
          <a:p>
            <a:r>
              <a:rPr lang="de-D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Telefon 0471 4831-0</a:t>
            </a:r>
          </a:p>
          <a:p>
            <a:r>
              <a:rPr lang="de-DE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www.awi.de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Untertitel 2"/>
          <p:cNvSpPr txBox="1">
            <a:spLocks/>
          </p:cNvSpPr>
          <p:nvPr/>
        </p:nvSpPr>
        <p:spPr>
          <a:xfrm>
            <a:off x="1013463" y="1304655"/>
            <a:ext cx="7133010" cy="1006579"/>
          </a:xfrm>
          <a:prstGeom prst="rect">
            <a:avLst/>
          </a:prstGeom>
        </p:spPr>
        <p:txBody>
          <a:bodyPr anchor="t"/>
          <a:lstStyle>
            <a:lvl1pPr marL="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8817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17633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6450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35267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44084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52901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61718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705356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4000" dirty="0">
                <a:solidFill>
                  <a:schemeClr val="bg1"/>
                </a:solidFill>
                <a:latin typeface="Optima" panose="02000503060000020004" pitchFamily="2" charset="0"/>
                <a:cs typeface="Arial"/>
              </a:rPr>
              <a:t>DKRZ User Workshop 2022 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D2D655E3-8D21-014C-B771-368CE596E9C9}"/>
              </a:ext>
            </a:extLst>
          </p:cNvPr>
          <p:cNvSpPr txBox="1">
            <a:spLocks/>
          </p:cNvSpPr>
          <p:nvPr/>
        </p:nvSpPr>
        <p:spPr>
          <a:xfrm>
            <a:off x="759824" y="23156203"/>
            <a:ext cx="10640692" cy="3227435"/>
          </a:xfrm>
          <a:prstGeom prst="rect">
            <a:avLst/>
          </a:prstGeom>
        </p:spPr>
        <p:txBody>
          <a:bodyPr anchor="t"/>
          <a:lstStyle>
            <a:lvl1pPr marL="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8817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17633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6450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35267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44084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52901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61718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705356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FESOM2.1- REcoM3 </a:t>
            </a:r>
          </a:p>
          <a:p>
            <a:pPr marL="571500" indent="-571500" algn="l">
              <a:buFont typeface="Wingdings" pitchFamily="2" charset="2"/>
              <a:buChar char="Ø"/>
            </a:pP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has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lower</a:t>
            </a:r>
            <a:r>
              <a:rPr lang="de-DE" sz="36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bias</a:t>
            </a:r>
            <a:r>
              <a:rPr lang="de-DE" sz="36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in </a:t>
            </a:r>
            <a:r>
              <a:rPr lang="de-DE" sz="36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control</a:t>
            </a:r>
            <a:r>
              <a:rPr lang="de-DE" sz="36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simulation</a:t>
            </a:r>
            <a:r>
              <a:rPr lang="de-DE" sz="36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 (</a:t>
            </a:r>
            <a:r>
              <a:rPr lang="de-DE" sz="3600" dirty="0" err="1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simB</a:t>
            </a:r>
            <a:r>
              <a:rPr lang="de-DE" sz="3600" dirty="0">
                <a:solidFill>
                  <a:prstClr val="black"/>
                </a:solidFill>
                <a:latin typeface="Optima" panose="02000503060000020004" pitchFamily="2" charset="0"/>
                <a:cs typeface="Arial"/>
              </a:rPr>
              <a:t>)</a:t>
            </a:r>
          </a:p>
          <a:p>
            <a:pPr marL="571500" indent="-571500" algn="l">
              <a:buFont typeface="Wingdings" pitchFamily="2" charset="2"/>
              <a:buChar char="Ø"/>
            </a:pP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is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in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better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aggrement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with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observation-based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estimates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(pCO</a:t>
            </a:r>
            <a:r>
              <a:rPr lang="de-DE" sz="3600" baseline="-250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2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product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, IPCC 1990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and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others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60278E-F661-8E43-8D26-0CCDC97F1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750" y="31991005"/>
            <a:ext cx="7920000" cy="5260299"/>
          </a:xfrm>
          <a:prstGeom prst="rect">
            <a:avLst/>
          </a:prstGeom>
        </p:spPr>
      </p:pic>
      <p:sp>
        <p:nvSpPr>
          <p:cNvPr id="21" name="Untertitel 2">
            <a:extLst>
              <a:ext uri="{FF2B5EF4-FFF2-40B4-BE49-F238E27FC236}">
                <a16:creationId xmlns:a16="http://schemas.microsoft.com/office/drawing/2014/main" id="{DED53C54-A751-774D-A3E5-2B3FA834736C}"/>
              </a:ext>
            </a:extLst>
          </p:cNvPr>
          <p:cNvSpPr txBox="1">
            <a:spLocks/>
          </p:cNvSpPr>
          <p:nvPr/>
        </p:nvSpPr>
        <p:spPr>
          <a:xfrm>
            <a:off x="14274148" y="15988788"/>
            <a:ext cx="10116478" cy="6062534"/>
          </a:xfrm>
          <a:prstGeom prst="rect">
            <a:avLst/>
          </a:prstGeom>
        </p:spPr>
        <p:txBody>
          <a:bodyPr anchor="t"/>
          <a:lstStyle>
            <a:lvl1pPr marL="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8817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17633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6450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35267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44084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52901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61718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705356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54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Biogeochemical</a:t>
            </a:r>
            <a:endParaRPr lang="de-DE" sz="3200" dirty="0">
              <a:solidFill>
                <a:schemeClr val="tx1"/>
              </a:solidFill>
              <a:latin typeface="Optima" panose="02000503060000020004" pitchFamily="2" charset="0"/>
              <a:cs typeface="Arial"/>
            </a:endParaRPr>
          </a:p>
          <a:p>
            <a:pPr marL="742950" indent="-742950" algn="l">
              <a:buFont typeface="Wingdings" pitchFamily="2" charset="2"/>
              <a:buChar char="Ø"/>
            </a:pP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water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column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biogeochemistry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and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ecosystem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model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</a:p>
          <a:p>
            <a:pPr marL="742950" indent="-742950" algn="l">
              <a:buFont typeface="Wingdings" pitchFamily="2" charset="2"/>
              <a:buChar char="Ø"/>
            </a:pP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incorporates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cycles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of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carbon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and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nutrients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(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nitrogen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,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iron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,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and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silicon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) </a:t>
            </a:r>
          </a:p>
          <a:p>
            <a:pPr marL="742950" indent="-742950" algn="l">
              <a:buFont typeface="Wingdings" pitchFamily="2" charset="2"/>
              <a:buChar char="Ø"/>
            </a:pP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varying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intracellular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stoichiometry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in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phytoplankton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and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zooplankton</a:t>
            </a:r>
            <a:endParaRPr lang="de-DE" sz="3600" dirty="0">
              <a:solidFill>
                <a:schemeClr val="tx1"/>
              </a:solidFill>
              <a:latin typeface="Optima" panose="02000503060000020004" pitchFamily="2" charset="0"/>
              <a:cs typeface="Arial"/>
            </a:endParaRPr>
          </a:p>
          <a:p>
            <a:pPr algn="l"/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    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slow-sinking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/fast-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sinking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detritus</a:t>
            </a:r>
            <a:endParaRPr lang="de-DE" sz="3600" dirty="0">
              <a:solidFill>
                <a:schemeClr val="tx1"/>
              </a:solidFill>
              <a:latin typeface="Optima" panose="02000503060000020004" pitchFamily="2" charset="0"/>
              <a:cs typeface="Arial"/>
            </a:endParaRPr>
          </a:p>
          <a:p>
            <a:pPr algn="l"/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     polar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macrozooplankton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(Karakus et al., 2021) </a:t>
            </a:r>
          </a:p>
          <a:p>
            <a:pPr marL="742950" indent="-742950" algn="l">
              <a:buFont typeface="Wingdings" pitchFamily="2" charset="2"/>
              <a:buChar char="Ø"/>
            </a:pPr>
            <a:endParaRPr lang="de-DE" sz="3600" dirty="0">
              <a:solidFill>
                <a:schemeClr val="tx1"/>
              </a:solidFill>
              <a:latin typeface="Optima" panose="02000503060000020004" pitchFamily="2" charset="0"/>
              <a:cs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EE1FB9-A2CE-AC4B-A29F-C308AFE97371}"/>
              </a:ext>
            </a:extLst>
          </p:cNvPr>
          <p:cNvSpPr/>
          <p:nvPr/>
        </p:nvSpPr>
        <p:spPr>
          <a:xfrm>
            <a:off x="614750" y="37583290"/>
            <a:ext cx="103647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i="1" dirty="0" err="1">
                <a:latin typeface="Optima" panose="02000503060000020004" pitchFamily="2" charset="0"/>
              </a:rPr>
              <a:t>Globally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integrated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annual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air-sea</a:t>
            </a:r>
            <a:r>
              <a:rPr lang="de-DE" sz="2800" i="1" dirty="0">
                <a:latin typeface="Optima" panose="02000503060000020004" pitchFamily="2" charset="0"/>
              </a:rPr>
              <a:t> CO</a:t>
            </a:r>
            <a:r>
              <a:rPr lang="de-DE" sz="2800" i="1" baseline="-25000" dirty="0">
                <a:latin typeface="Optima" panose="02000503060000020004" pitchFamily="2" charset="0"/>
              </a:rPr>
              <a:t>2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flux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from</a:t>
            </a:r>
            <a:r>
              <a:rPr lang="de-DE" sz="2800" i="1" dirty="0">
                <a:latin typeface="Optima" panose="02000503060000020004" pitchFamily="2" charset="0"/>
              </a:rPr>
              <a:t> Global </a:t>
            </a:r>
            <a:r>
              <a:rPr lang="de-DE" sz="2800" i="1" dirty="0" err="1">
                <a:latin typeface="Optima" panose="02000503060000020004" pitchFamily="2" charset="0"/>
              </a:rPr>
              <a:t>Ocean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Biogeochemistry</a:t>
            </a:r>
            <a:r>
              <a:rPr lang="de-DE" sz="2800" i="1" dirty="0">
                <a:latin typeface="Optima" panose="02000503060000020004" pitchFamily="2" charset="0"/>
              </a:rPr>
              <a:t> Models </a:t>
            </a:r>
            <a:r>
              <a:rPr lang="de-DE" sz="2800" i="1" dirty="0" err="1">
                <a:latin typeface="Optima" panose="02000503060000020004" pitchFamily="2" charset="0"/>
              </a:rPr>
              <a:t>and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data-products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used</a:t>
            </a:r>
            <a:r>
              <a:rPr lang="de-DE" sz="2800" i="1" dirty="0">
                <a:latin typeface="Optima" panose="02000503060000020004" pitchFamily="2" charset="0"/>
              </a:rPr>
              <a:t> in </a:t>
            </a:r>
            <a:r>
              <a:rPr lang="de-DE" sz="2800" i="1" dirty="0" err="1">
                <a:latin typeface="Optima" panose="02000503060000020004" pitchFamily="2" charset="0"/>
              </a:rPr>
              <a:t>the</a:t>
            </a:r>
            <a:r>
              <a:rPr lang="de-DE" sz="2800" i="1" dirty="0">
                <a:latin typeface="Optima" panose="02000503060000020004" pitchFamily="2" charset="0"/>
              </a:rPr>
              <a:t> Global Carbon Budget 2020, after </a:t>
            </a:r>
            <a:r>
              <a:rPr lang="de-DE" sz="2800" i="1" dirty="0" err="1">
                <a:latin typeface="Optima" panose="02000503060000020004" pitchFamily="2" charset="0"/>
              </a:rPr>
              <a:t>applying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bias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correction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to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the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models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and</a:t>
            </a:r>
            <a:r>
              <a:rPr lang="de-DE" sz="2800" i="1" dirty="0">
                <a:latin typeface="Optima" panose="02000503060000020004" pitchFamily="2" charset="0"/>
              </a:rPr>
              <a:t> area-</a:t>
            </a:r>
            <a:r>
              <a:rPr lang="de-DE" sz="2800" i="1" dirty="0" err="1">
                <a:latin typeface="Optima" panose="02000503060000020004" pitchFamily="2" charset="0"/>
              </a:rPr>
              <a:t>corrections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and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river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flux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adjustment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of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of</a:t>
            </a:r>
            <a:r>
              <a:rPr lang="de-DE" sz="2800" i="1" dirty="0">
                <a:latin typeface="Optima" panose="02000503060000020004" pitchFamily="2" charset="0"/>
              </a:rPr>
              <a:t> 0.65 </a:t>
            </a:r>
            <a:r>
              <a:rPr lang="de-DE" sz="2800" i="1" dirty="0" err="1">
                <a:latin typeface="Optima" panose="02000503060000020004" pitchFamily="2" charset="0"/>
              </a:rPr>
              <a:t>PgC</a:t>
            </a:r>
            <a:r>
              <a:rPr lang="de-DE" sz="2800" i="1" dirty="0">
                <a:latin typeface="Optima" panose="02000503060000020004" pitchFamily="2" charset="0"/>
              </a:rPr>
              <a:t> yr−1 (</a:t>
            </a:r>
            <a:r>
              <a:rPr lang="de-DE" sz="2800" i="1" dirty="0" err="1">
                <a:latin typeface="Optima" panose="02000503060000020004" pitchFamily="2" charset="0"/>
              </a:rPr>
              <a:t>Regnier</a:t>
            </a:r>
            <a:r>
              <a:rPr lang="de-DE" sz="2800" i="1" dirty="0">
                <a:latin typeface="Optima" panose="02000503060000020004" pitchFamily="2" charset="0"/>
              </a:rPr>
              <a:t> et al., 2022) </a:t>
            </a:r>
            <a:r>
              <a:rPr lang="de-DE" sz="2800" i="1" dirty="0" err="1">
                <a:latin typeface="Optima" panose="02000503060000020004" pitchFamily="2" charset="0"/>
              </a:rPr>
              <a:t>to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the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data-products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CD1565-7076-B34C-8AB5-0E90666F50EF}"/>
              </a:ext>
            </a:extLst>
          </p:cNvPr>
          <p:cNvSpPr txBox="1"/>
          <p:nvPr/>
        </p:nvSpPr>
        <p:spPr>
          <a:xfrm>
            <a:off x="-6781800" y="20726400"/>
            <a:ext cx="18473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028" name="Picture 4" descr="page1image8176240">
            <a:extLst>
              <a:ext uri="{FF2B5EF4-FFF2-40B4-BE49-F238E27FC236}">
                <a16:creationId xmlns:a16="http://schemas.microsoft.com/office/drawing/2014/main" id="{17472939-3667-A046-9208-0103D858E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r="5616"/>
          <a:stretch/>
        </p:blipFill>
        <p:spPr bwMode="auto">
          <a:xfrm>
            <a:off x="759824" y="16625317"/>
            <a:ext cx="508153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DF45B11-CF70-6446-A07E-045998E38144}"/>
              </a:ext>
            </a:extLst>
          </p:cNvPr>
          <p:cNvSpPr/>
          <p:nvPr/>
        </p:nvSpPr>
        <p:spPr>
          <a:xfrm>
            <a:off x="765891" y="20251438"/>
            <a:ext cx="5075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i="1" dirty="0">
                <a:latin typeface="Optima" panose="02000503060000020004" pitchFamily="2" charset="0"/>
              </a:rPr>
              <a:t>Horizontal </a:t>
            </a:r>
            <a:r>
              <a:rPr lang="de-DE" sz="2800" i="1" dirty="0" err="1">
                <a:latin typeface="Optima" panose="02000503060000020004" pitchFamily="2" charset="0"/>
              </a:rPr>
              <a:t>resolution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of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the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mesh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used</a:t>
            </a:r>
            <a:r>
              <a:rPr lang="de-DE" sz="2800" i="1" dirty="0">
                <a:latin typeface="Optima" panose="02000503060000020004" pitchFamily="2" charset="0"/>
              </a:rPr>
              <a:t> in </a:t>
            </a:r>
            <a:r>
              <a:rPr lang="de-DE" sz="2800" i="1" dirty="0" err="1">
                <a:latin typeface="Optima" panose="02000503060000020004" pitchFamily="2" charset="0"/>
              </a:rPr>
              <a:t>this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study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210DE0-0E24-6549-B9FF-C3A704B32A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601262"/>
            <a:ext cx="6220049" cy="41555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7330888-0821-624E-A3C8-28BA874B23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044" t="32619" r="20015" b="30221"/>
          <a:stretch/>
        </p:blipFill>
        <p:spPr>
          <a:xfrm>
            <a:off x="19468281" y="40849853"/>
            <a:ext cx="1398986" cy="360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6267B9A-0414-234A-9667-7156A8E96CED}"/>
              </a:ext>
            </a:extLst>
          </p:cNvPr>
          <p:cNvSpPr/>
          <p:nvPr/>
        </p:nvSpPr>
        <p:spPr>
          <a:xfrm>
            <a:off x="21270191" y="40689756"/>
            <a:ext cx="3610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i="1" dirty="0" err="1">
                <a:latin typeface="Optima" panose="02000503060000020004" pitchFamily="2" charset="0"/>
              </a:rPr>
              <a:t>Acknowledgements</a:t>
            </a:r>
            <a:r>
              <a:rPr lang="de-DE" sz="1200" b="1" i="1" dirty="0">
                <a:latin typeface="Optima" panose="02000503060000020004" pitchFamily="2" charset="0"/>
              </a:rPr>
              <a:t>: </a:t>
            </a:r>
            <a:r>
              <a:rPr lang="de-DE" sz="1200" dirty="0">
                <a:latin typeface="Optima" panose="02000503060000020004" pitchFamily="2" charset="0"/>
              </a:rPr>
              <a:t>This </a:t>
            </a:r>
            <a:r>
              <a:rPr lang="de-DE" sz="1200" dirty="0" err="1">
                <a:latin typeface="Optima" panose="02000503060000020004" pitchFamily="2" charset="0"/>
              </a:rPr>
              <a:t>project</a:t>
            </a:r>
            <a:r>
              <a:rPr lang="de-DE" sz="1200" dirty="0">
                <a:latin typeface="Optima" panose="02000503060000020004" pitchFamily="2" charset="0"/>
              </a:rPr>
              <a:t> </a:t>
            </a:r>
            <a:r>
              <a:rPr lang="de-DE" sz="1200" dirty="0" err="1">
                <a:latin typeface="Optima" panose="02000503060000020004" pitchFamily="2" charset="0"/>
              </a:rPr>
              <a:t>has</a:t>
            </a:r>
            <a:r>
              <a:rPr lang="de-DE" sz="1200" dirty="0">
                <a:latin typeface="Optima" panose="02000503060000020004" pitchFamily="2" charset="0"/>
              </a:rPr>
              <a:t> </a:t>
            </a:r>
            <a:r>
              <a:rPr lang="de-DE" sz="1200" dirty="0" err="1">
                <a:latin typeface="Optima" panose="02000503060000020004" pitchFamily="2" charset="0"/>
              </a:rPr>
              <a:t>received</a:t>
            </a:r>
            <a:r>
              <a:rPr lang="de-DE" sz="1200" dirty="0">
                <a:latin typeface="Optima" panose="02000503060000020004" pitchFamily="2" charset="0"/>
              </a:rPr>
              <a:t> </a:t>
            </a:r>
            <a:r>
              <a:rPr lang="de-DE" sz="1200" dirty="0" err="1">
                <a:latin typeface="Optima" panose="02000503060000020004" pitchFamily="2" charset="0"/>
              </a:rPr>
              <a:t>funding</a:t>
            </a:r>
            <a:r>
              <a:rPr lang="de-DE" sz="1200" dirty="0">
                <a:latin typeface="Optima" panose="02000503060000020004" pitchFamily="2" charset="0"/>
              </a:rPr>
              <a:t> </a:t>
            </a:r>
            <a:r>
              <a:rPr lang="de-DE" sz="1200" dirty="0" err="1">
                <a:latin typeface="Optima" panose="02000503060000020004" pitchFamily="2" charset="0"/>
              </a:rPr>
              <a:t>from</a:t>
            </a:r>
            <a:r>
              <a:rPr lang="de-DE" sz="1200" dirty="0">
                <a:latin typeface="Optima" panose="02000503060000020004" pitchFamily="2" charset="0"/>
              </a:rPr>
              <a:t> </a:t>
            </a:r>
            <a:r>
              <a:rPr lang="de-DE" sz="1200" dirty="0" err="1">
                <a:latin typeface="Optima" panose="02000503060000020004" pitchFamily="2" charset="0"/>
              </a:rPr>
              <a:t>the</a:t>
            </a:r>
            <a:r>
              <a:rPr lang="de-DE" sz="1200" dirty="0">
                <a:latin typeface="Optima" panose="02000503060000020004" pitchFamily="2" charset="0"/>
              </a:rPr>
              <a:t> Helmholtz Junior Research Group, </a:t>
            </a:r>
            <a:r>
              <a:rPr lang="de-DE" sz="1200" dirty="0">
                <a:solidFill>
                  <a:srgbClr val="009CD5"/>
                </a:solidFill>
                <a:latin typeface="Optima" panose="02000503060000020004" pitchFamily="2" charset="0"/>
              </a:rPr>
              <a:t>Marine Carbon </a:t>
            </a:r>
            <a:r>
              <a:rPr lang="de-DE" sz="1200" dirty="0" err="1">
                <a:solidFill>
                  <a:srgbClr val="009CD5"/>
                </a:solidFill>
                <a:latin typeface="Optima" panose="02000503060000020004" pitchFamily="2" charset="0"/>
              </a:rPr>
              <a:t>and</a:t>
            </a:r>
            <a:r>
              <a:rPr lang="de-DE" sz="1200" dirty="0">
                <a:solidFill>
                  <a:srgbClr val="009CD5"/>
                </a:solidFill>
                <a:latin typeface="Optima" panose="02000503060000020004" pitchFamily="2" charset="0"/>
              </a:rPr>
              <a:t> </a:t>
            </a:r>
            <a:r>
              <a:rPr lang="de-DE" sz="1200" dirty="0" err="1">
                <a:solidFill>
                  <a:srgbClr val="009CD5"/>
                </a:solidFill>
                <a:latin typeface="Optima" panose="02000503060000020004" pitchFamily="2" charset="0"/>
              </a:rPr>
              <a:t>Ecosystem</a:t>
            </a:r>
            <a:r>
              <a:rPr lang="de-DE" sz="1200" dirty="0">
                <a:solidFill>
                  <a:srgbClr val="009CD5"/>
                </a:solidFill>
                <a:latin typeface="Optima" panose="02000503060000020004" pitchFamily="2" charset="0"/>
              </a:rPr>
              <a:t> Feedbacks in </a:t>
            </a:r>
            <a:r>
              <a:rPr lang="de-DE" sz="1200" dirty="0" err="1">
                <a:solidFill>
                  <a:srgbClr val="009CD5"/>
                </a:solidFill>
                <a:latin typeface="Optima" panose="02000503060000020004" pitchFamily="2" charset="0"/>
              </a:rPr>
              <a:t>the</a:t>
            </a:r>
            <a:r>
              <a:rPr lang="de-DE" sz="1200" dirty="0">
                <a:solidFill>
                  <a:srgbClr val="009CD5"/>
                </a:solidFill>
                <a:latin typeface="Optima" panose="02000503060000020004" pitchFamily="2" charset="0"/>
              </a:rPr>
              <a:t> Earth System (</a:t>
            </a:r>
            <a:r>
              <a:rPr lang="de-DE" sz="1200" dirty="0" err="1">
                <a:solidFill>
                  <a:srgbClr val="009CD5"/>
                </a:solidFill>
                <a:latin typeface="Optima" panose="02000503060000020004" pitchFamily="2" charset="0"/>
              </a:rPr>
              <a:t>MarESys</a:t>
            </a:r>
            <a:r>
              <a:rPr lang="de-DE" sz="1200" dirty="0">
                <a:solidFill>
                  <a:srgbClr val="009CD5"/>
                </a:solidFill>
                <a:latin typeface="Optima" panose="02000503060000020004" pitchFamily="2" charset="0"/>
              </a:rPr>
              <a:t>) </a:t>
            </a:r>
            <a:endParaRPr lang="de-DE" sz="16600" dirty="0">
              <a:solidFill>
                <a:srgbClr val="009CD5"/>
              </a:solidFill>
              <a:effectLst/>
              <a:latin typeface="Optima" panose="02000503060000020004" pitchFamily="2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A4481C7-D50A-6B4A-AC9F-ADD1F5A422AB}"/>
              </a:ext>
            </a:extLst>
          </p:cNvPr>
          <p:cNvGrpSpPr/>
          <p:nvPr/>
        </p:nvGrpSpPr>
        <p:grpSpPr>
          <a:xfrm>
            <a:off x="759824" y="21937771"/>
            <a:ext cx="10219704" cy="923330"/>
            <a:chOff x="759824" y="21967708"/>
            <a:chExt cx="8410859" cy="923330"/>
          </a:xfrm>
        </p:grpSpPr>
        <p:sp>
          <p:nvSpPr>
            <p:cNvPr id="77" name="Round Same Side Corner Rectangle 76">
              <a:extLst>
                <a:ext uri="{FF2B5EF4-FFF2-40B4-BE49-F238E27FC236}">
                  <a16:creationId xmlns:a16="http://schemas.microsoft.com/office/drawing/2014/main" id="{9CC5D93A-3DB5-AF46-8A44-CC847B18093E}"/>
                </a:ext>
              </a:extLst>
            </p:cNvPr>
            <p:cNvSpPr/>
            <p:nvPr/>
          </p:nvSpPr>
          <p:spPr>
            <a:xfrm>
              <a:off x="759824" y="21967708"/>
              <a:ext cx="8410859" cy="923330"/>
            </a:xfrm>
            <a:prstGeom prst="round2Same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F5047AF-9551-4948-9D53-75EB550C4329}"/>
                </a:ext>
              </a:extLst>
            </p:cNvPr>
            <p:cNvSpPr/>
            <p:nvPr/>
          </p:nvSpPr>
          <p:spPr>
            <a:xfrm>
              <a:off x="759824" y="21967708"/>
              <a:ext cx="84108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de-DE" sz="5400" dirty="0">
                  <a:solidFill>
                    <a:schemeClr val="bg1"/>
                  </a:solidFill>
                  <a:latin typeface="Optima" panose="02000503060000020004" pitchFamily="2" charset="0"/>
                  <a:cs typeface="Arial"/>
                </a:rPr>
                <a:t>Surface </a:t>
              </a:r>
              <a:r>
                <a:rPr lang="de-DE" sz="5400" dirty="0" err="1">
                  <a:solidFill>
                    <a:schemeClr val="bg1"/>
                  </a:solidFill>
                  <a:latin typeface="Optima" panose="02000503060000020004" pitchFamily="2" charset="0"/>
                  <a:cs typeface="Arial"/>
                </a:rPr>
                <a:t>ocean</a:t>
              </a:r>
              <a:r>
                <a:rPr lang="de-DE" sz="5400" dirty="0">
                  <a:solidFill>
                    <a:schemeClr val="bg1"/>
                  </a:solidFill>
                  <a:latin typeface="Optima" panose="02000503060000020004" pitchFamily="2" charset="0"/>
                  <a:cs typeface="Arial"/>
                </a:rPr>
                <a:t> </a:t>
              </a:r>
              <a:r>
                <a:rPr lang="de-DE" sz="5400" dirty="0" err="1">
                  <a:solidFill>
                    <a:schemeClr val="bg1"/>
                  </a:solidFill>
                  <a:latin typeface="Optima" panose="02000503060000020004" pitchFamily="2" charset="0"/>
                  <a:cs typeface="Arial"/>
                </a:rPr>
                <a:t>carbon</a:t>
              </a:r>
              <a:r>
                <a:rPr lang="de-DE" sz="5400" dirty="0">
                  <a:solidFill>
                    <a:schemeClr val="bg1"/>
                  </a:solidFill>
                  <a:latin typeface="Optima" panose="02000503060000020004" pitchFamily="2" charset="0"/>
                  <a:cs typeface="Arial"/>
                </a:rPr>
                <a:t> </a:t>
              </a:r>
              <a:r>
                <a:rPr lang="de-DE" sz="5400" dirty="0" err="1">
                  <a:solidFill>
                    <a:schemeClr val="bg1"/>
                  </a:solidFill>
                  <a:latin typeface="Optima" panose="02000503060000020004" pitchFamily="2" charset="0"/>
                  <a:cs typeface="Arial"/>
                </a:rPr>
                <a:t>flux</a:t>
              </a:r>
              <a:endParaRPr lang="de-DE" sz="5400" dirty="0">
                <a:solidFill>
                  <a:schemeClr val="bg1"/>
                </a:solidFill>
                <a:latin typeface="Optima" panose="02000503060000020004" pitchFamily="2" charset="0"/>
                <a:cs typeface="Arial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871680C2-B635-3C46-A950-19BE4209B691}"/>
              </a:ext>
            </a:extLst>
          </p:cNvPr>
          <p:cNvSpPr/>
          <p:nvPr/>
        </p:nvSpPr>
        <p:spPr>
          <a:xfrm>
            <a:off x="6220048" y="4344032"/>
            <a:ext cx="238391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8800" b="1" dirty="0">
                <a:solidFill>
                  <a:prstClr val="black"/>
                </a:solidFill>
                <a:latin typeface="Optima" panose="02000503060000020004" pitchFamily="2" charset="0"/>
              </a:rPr>
              <a:t>FESOM2.1-REcoM3 – an </a:t>
            </a:r>
            <a:r>
              <a:rPr lang="de-DE" sz="8800" b="1" dirty="0" err="1">
                <a:solidFill>
                  <a:prstClr val="black"/>
                </a:solidFill>
                <a:latin typeface="Optima" panose="02000503060000020004" pitchFamily="2" charset="0"/>
              </a:rPr>
              <a:t>updated</a:t>
            </a:r>
            <a:r>
              <a:rPr lang="de-DE" sz="8800" b="1" dirty="0">
                <a:solidFill>
                  <a:prstClr val="black"/>
                </a:solidFill>
                <a:latin typeface="Optima" panose="02000503060000020004" pitchFamily="2" charset="0"/>
              </a:rPr>
              <a:t> </a:t>
            </a:r>
            <a:r>
              <a:rPr lang="de-DE" sz="8800" b="1" dirty="0" err="1">
                <a:solidFill>
                  <a:prstClr val="black"/>
                </a:solidFill>
                <a:latin typeface="Optima" panose="02000503060000020004" pitchFamily="2" charset="0"/>
              </a:rPr>
              <a:t>ocean</a:t>
            </a:r>
            <a:r>
              <a:rPr lang="de-DE" sz="8800" b="1" dirty="0">
                <a:solidFill>
                  <a:prstClr val="black"/>
                </a:solidFill>
                <a:latin typeface="Optima" panose="02000503060000020004" pitchFamily="2" charset="0"/>
              </a:rPr>
              <a:t> </a:t>
            </a:r>
            <a:r>
              <a:rPr lang="de-DE" sz="8800" b="1" dirty="0" err="1">
                <a:solidFill>
                  <a:prstClr val="black"/>
                </a:solidFill>
                <a:latin typeface="Optima" panose="02000503060000020004" pitchFamily="2" charset="0"/>
              </a:rPr>
              <a:t>biogeochemical</a:t>
            </a:r>
            <a:r>
              <a:rPr lang="de-DE" sz="8800" b="1" dirty="0">
                <a:solidFill>
                  <a:prstClr val="black"/>
                </a:solidFill>
                <a:latin typeface="Optima" panose="02000503060000020004" pitchFamily="2" charset="0"/>
              </a:rPr>
              <a:t> </a:t>
            </a:r>
            <a:r>
              <a:rPr lang="de-DE" sz="8800" b="1" dirty="0" err="1">
                <a:solidFill>
                  <a:prstClr val="black"/>
                </a:solidFill>
                <a:latin typeface="Optima" panose="02000503060000020004" pitchFamily="2" charset="0"/>
              </a:rPr>
              <a:t>model</a:t>
            </a:r>
            <a:endParaRPr lang="de-DE" sz="8800" b="1" dirty="0">
              <a:solidFill>
                <a:prstClr val="black"/>
              </a:solidFill>
              <a:latin typeface="Optima" panose="02000503060000020004" pitchFamily="2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83A6CC-7BF4-4246-915F-16BB26B2069E}"/>
              </a:ext>
            </a:extLst>
          </p:cNvPr>
          <p:cNvSpPr/>
          <p:nvPr/>
        </p:nvSpPr>
        <p:spPr>
          <a:xfrm>
            <a:off x="22323287" y="31687808"/>
            <a:ext cx="7376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i="1" dirty="0">
                <a:latin typeface="Optima" panose="02000503060000020004" pitchFamily="2" charset="0"/>
              </a:rPr>
              <a:t>Global </a:t>
            </a:r>
            <a:r>
              <a:rPr lang="de-DE" sz="2400" i="1" dirty="0" err="1">
                <a:latin typeface="Optima" panose="02000503060000020004" pitchFamily="2" charset="0"/>
              </a:rPr>
              <a:t>net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primary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and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export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production</a:t>
            </a:r>
            <a:r>
              <a:rPr lang="de-DE" sz="2400" i="1" dirty="0">
                <a:latin typeface="Optima" panose="02000503060000020004" pitchFamily="2" charset="0"/>
              </a:rPr>
              <a:t> in </a:t>
            </a:r>
            <a:r>
              <a:rPr lang="de-DE" sz="2400" i="1" dirty="0" err="1">
                <a:latin typeface="Optima" panose="02000503060000020004" pitchFamily="2" charset="0"/>
              </a:rPr>
              <a:t>our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simulations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and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estimates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from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literature</a:t>
            </a:r>
            <a:r>
              <a:rPr lang="de-DE" sz="2400" i="1" dirty="0">
                <a:latin typeface="Optima" panose="02000503060000020004" pitchFamily="2" charset="0"/>
              </a:rPr>
              <a:t>. Southern </a:t>
            </a:r>
            <a:r>
              <a:rPr lang="de-DE" sz="2400" i="1" dirty="0" err="1">
                <a:latin typeface="Optima" panose="02000503060000020004" pitchFamily="2" charset="0"/>
              </a:rPr>
              <a:t>Ocean</a:t>
            </a:r>
            <a:r>
              <a:rPr lang="de-DE" sz="2400" i="1" dirty="0">
                <a:latin typeface="Optima" panose="02000503060000020004" pitchFamily="2" charset="0"/>
              </a:rPr>
              <a:t> (SO) </a:t>
            </a:r>
            <a:r>
              <a:rPr lang="de-DE" sz="2400" i="1" dirty="0" err="1">
                <a:latin typeface="Optima" panose="02000503060000020004" pitchFamily="2" charset="0"/>
              </a:rPr>
              <a:t>is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considered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as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the</a:t>
            </a:r>
            <a:r>
              <a:rPr lang="de-DE" sz="2400" i="1" dirty="0">
                <a:latin typeface="Optima" panose="02000503060000020004" pitchFamily="2" charset="0"/>
              </a:rPr>
              <a:t> </a:t>
            </a:r>
            <a:r>
              <a:rPr lang="de-DE" sz="2400" i="1" dirty="0" err="1">
                <a:latin typeface="Optima" panose="02000503060000020004" pitchFamily="2" charset="0"/>
              </a:rPr>
              <a:t>region</a:t>
            </a:r>
            <a:r>
              <a:rPr lang="de-DE" sz="2400" i="1" dirty="0">
                <a:latin typeface="Optima" panose="02000503060000020004" pitchFamily="2" charset="0"/>
              </a:rPr>
              <a:t> South </a:t>
            </a:r>
            <a:r>
              <a:rPr lang="de-DE" sz="2400" i="1" dirty="0" err="1">
                <a:latin typeface="Optima" panose="02000503060000020004" pitchFamily="2" charset="0"/>
              </a:rPr>
              <a:t>of</a:t>
            </a:r>
            <a:r>
              <a:rPr lang="de-DE" sz="2400" i="1" dirty="0">
                <a:latin typeface="Optima" panose="02000503060000020004" pitchFamily="2" charset="0"/>
              </a:rPr>
              <a:t> 50°S.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4196CCE-85B2-AF45-A5C7-BCE8BBCA19D2}"/>
              </a:ext>
            </a:extLst>
          </p:cNvPr>
          <p:cNvGrpSpPr/>
          <p:nvPr/>
        </p:nvGrpSpPr>
        <p:grpSpPr>
          <a:xfrm>
            <a:off x="23497286" y="21943571"/>
            <a:ext cx="5975520" cy="925891"/>
            <a:chOff x="12334251" y="31032412"/>
            <a:chExt cx="5975520" cy="925891"/>
          </a:xfrm>
        </p:grpSpPr>
        <p:sp>
          <p:nvSpPr>
            <p:cNvPr id="83" name="Round Same Side Corner Rectangle 82">
              <a:extLst>
                <a:ext uri="{FF2B5EF4-FFF2-40B4-BE49-F238E27FC236}">
                  <a16:creationId xmlns:a16="http://schemas.microsoft.com/office/drawing/2014/main" id="{31DBB05C-7BE0-6A4A-80AD-DC60FDB97E22}"/>
                </a:ext>
              </a:extLst>
            </p:cNvPr>
            <p:cNvSpPr/>
            <p:nvPr/>
          </p:nvSpPr>
          <p:spPr>
            <a:xfrm>
              <a:off x="12334251" y="31032412"/>
              <a:ext cx="5975519" cy="923330"/>
            </a:xfrm>
            <a:prstGeom prst="round2Same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880B1FD-F8FB-1547-A538-98E0D981BB16}"/>
                </a:ext>
              </a:extLst>
            </p:cNvPr>
            <p:cNvSpPr/>
            <p:nvPr/>
          </p:nvSpPr>
          <p:spPr>
            <a:xfrm>
              <a:off x="12334252" y="31034973"/>
              <a:ext cx="597551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de-DE" sz="5400" dirty="0" err="1">
                  <a:solidFill>
                    <a:schemeClr val="bg1"/>
                  </a:solidFill>
                  <a:latin typeface="Optima" panose="02000503060000020004" pitchFamily="2" charset="0"/>
                  <a:cs typeface="Arial"/>
                </a:rPr>
                <a:t>Ocean</a:t>
              </a:r>
              <a:r>
                <a:rPr lang="de-DE" sz="5400" dirty="0">
                  <a:solidFill>
                    <a:schemeClr val="bg1"/>
                  </a:solidFill>
                  <a:latin typeface="Optima" panose="02000503060000020004" pitchFamily="2" charset="0"/>
                  <a:cs typeface="Arial"/>
                </a:rPr>
                <a:t> </a:t>
              </a:r>
              <a:r>
                <a:rPr lang="de-DE" sz="5400" dirty="0" err="1">
                  <a:solidFill>
                    <a:schemeClr val="bg1"/>
                  </a:solidFill>
                  <a:latin typeface="Optima" panose="02000503060000020004" pitchFamily="2" charset="0"/>
                  <a:cs typeface="Arial"/>
                </a:rPr>
                <a:t>productivity</a:t>
              </a:r>
              <a:endParaRPr lang="de-DE" sz="5400" dirty="0">
                <a:solidFill>
                  <a:schemeClr val="bg1"/>
                </a:solidFill>
                <a:latin typeface="Optima" panose="02000503060000020004" pitchFamily="2" charset="0"/>
                <a:cs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13902C-7811-0C4D-ACAF-EC054A565B67}"/>
              </a:ext>
            </a:extLst>
          </p:cNvPr>
          <p:cNvGrpSpPr/>
          <p:nvPr/>
        </p:nvGrpSpPr>
        <p:grpSpPr>
          <a:xfrm>
            <a:off x="11965947" y="28501446"/>
            <a:ext cx="9463242" cy="7619161"/>
            <a:chOff x="11965947" y="28171463"/>
            <a:chExt cx="9463242" cy="7619161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7A655EB-85C8-3C4E-99BE-CBD37078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65947" y="28171463"/>
              <a:ext cx="9463242" cy="5355572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1CB60A3-5115-3F47-ABA1-553BFCDB448F}"/>
                </a:ext>
              </a:extLst>
            </p:cNvPr>
            <p:cNvSpPr/>
            <p:nvPr/>
          </p:nvSpPr>
          <p:spPr>
            <a:xfrm>
              <a:off x="11965947" y="33543855"/>
              <a:ext cx="946324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2800" i="1" dirty="0" err="1">
                  <a:latin typeface="Optima" panose="02000503060000020004" pitchFamily="2" charset="0"/>
                </a:rPr>
                <a:t>Simulated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surface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concentration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of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dissolved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inorganic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nitrogen</a:t>
              </a:r>
              <a:r>
                <a:rPr lang="de-DE" sz="2800" i="1" dirty="0">
                  <a:latin typeface="Optima" panose="02000503060000020004" pitchFamily="2" charset="0"/>
                </a:rPr>
                <a:t> (A), </a:t>
              </a:r>
              <a:r>
                <a:rPr lang="de-DE" sz="2800" i="1" dirty="0" err="1">
                  <a:latin typeface="Optima" panose="02000503060000020004" pitchFamily="2" charset="0"/>
                </a:rPr>
                <a:t>dissolved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inorganic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silicon</a:t>
              </a:r>
              <a:r>
                <a:rPr lang="de-DE" sz="2800" i="1" dirty="0">
                  <a:latin typeface="Optima" panose="02000503060000020004" pitchFamily="2" charset="0"/>
                </a:rPr>
                <a:t> (D) </a:t>
              </a:r>
              <a:r>
                <a:rPr lang="de-DE" sz="2800" i="1" dirty="0" err="1">
                  <a:latin typeface="Optima" panose="02000503060000020004" pitchFamily="2" charset="0"/>
                </a:rPr>
                <a:t>and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corresponding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differences</a:t>
              </a:r>
              <a:r>
                <a:rPr lang="de-DE" sz="2800" i="1" dirty="0">
                  <a:latin typeface="Optima" panose="02000503060000020004" pitchFamily="2" charset="0"/>
                </a:rPr>
                <a:t> (C </a:t>
              </a:r>
              <a:r>
                <a:rPr lang="de-DE" sz="2800" i="1" dirty="0" err="1">
                  <a:latin typeface="Optima" panose="02000503060000020004" pitchFamily="2" charset="0"/>
                </a:rPr>
                <a:t>and</a:t>
              </a:r>
              <a:r>
                <a:rPr lang="de-DE" sz="2800" i="1" dirty="0">
                  <a:latin typeface="Optima" panose="02000503060000020004" pitchFamily="2" charset="0"/>
                </a:rPr>
                <a:t> F) </a:t>
              </a:r>
              <a:r>
                <a:rPr lang="de-DE" sz="2800" i="1" dirty="0" err="1">
                  <a:latin typeface="Optima" panose="02000503060000020004" pitchFamily="2" charset="0"/>
                </a:rPr>
                <a:t>between</a:t>
              </a:r>
              <a:r>
                <a:rPr lang="de-DE" sz="2800" i="1" dirty="0">
                  <a:latin typeface="Optima" panose="02000503060000020004" pitchFamily="2" charset="0"/>
                </a:rPr>
                <a:t> FESOM2.1-REcoM3 </a:t>
              </a:r>
              <a:r>
                <a:rPr lang="de-DE" sz="2800" i="1" dirty="0" err="1">
                  <a:latin typeface="Optima" panose="02000503060000020004" pitchFamily="2" charset="0"/>
                </a:rPr>
                <a:t>averaged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over</a:t>
              </a:r>
              <a:r>
                <a:rPr lang="de-DE" sz="2800" i="1" dirty="0">
                  <a:latin typeface="Optima" panose="02000503060000020004" pitchFamily="2" charset="0"/>
                </a:rPr>
                <a:t> </a:t>
              </a:r>
              <a:r>
                <a:rPr lang="de-DE" sz="2800" i="1" dirty="0" err="1">
                  <a:latin typeface="Optima" panose="02000503060000020004" pitchFamily="2" charset="0"/>
                </a:rPr>
                <a:t>the</a:t>
              </a:r>
              <a:r>
                <a:rPr lang="de-DE" sz="2800" i="1" dirty="0">
                  <a:latin typeface="Optima" panose="02000503060000020004" pitchFamily="2" charset="0"/>
                </a:rPr>
                <a:t> time </a:t>
              </a:r>
              <a:r>
                <a:rPr lang="de-DE" sz="2800" i="1" dirty="0" err="1">
                  <a:latin typeface="Optima" panose="02000503060000020004" pitchFamily="2" charset="0"/>
                </a:rPr>
                <a:t>period</a:t>
              </a:r>
              <a:r>
                <a:rPr lang="de-DE" sz="2800" i="1" dirty="0">
                  <a:latin typeface="Optima" panose="02000503060000020004" pitchFamily="2" charset="0"/>
                </a:rPr>
                <a:t> 2012-2021 </a:t>
              </a:r>
              <a:r>
                <a:rPr lang="de-DE" sz="2800" i="1" dirty="0" err="1">
                  <a:latin typeface="Optima" panose="02000503060000020004" pitchFamily="2" charset="0"/>
                </a:rPr>
                <a:t>and</a:t>
              </a:r>
              <a:r>
                <a:rPr lang="de-DE" sz="2800" i="1" dirty="0">
                  <a:latin typeface="Optima" panose="02000503060000020004" pitchFamily="2" charset="0"/>
                </a:rPr>
                <a:t> WOA2018 </a:t>
              </a:r>
              <a:r>
                <a:rPr lang="de-DE" sz="2800" i="1" dirty="0" err="1">
                  <a:latin typeface="Optima" panose="02000503060000020004" pitchFamily="2" charset="0"/>
                </a:rPr>
                <a:t>climatology</a:t>
              </a:r>
              <a:r>
                <a:rPr lang="de-DE" sz="2800" i="1" dirty="0">
                  <a:latin typeface="Optima" panose="02000503060000020004" pitchFamily="2" charset="0"/>
                </a:rPr>
                <a:t> (B </a:t>
              </a:r>
              <a:r>
                <a:rPr lang="de-DE" sz="2800" i="1" dirty="0" err="1">
                  <a:latin typeface="Optima" panose="02000503060000020004" pitchFamily="2" charset="0"/>
                </a:rPr>
                <a:t>and</a:t>
              </a:r>
              <a:r>
                <a:rPr lang="de-DE" sz="2800" i="1" dirty="0">
                  <a:latin typeface="Optima" panose="02000503060000020004" pitchFamily="2" charset="0"/>
                </a:rPr>
                <a:t> E, Garcia et al., 2019b)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B32916E4-88AC-D94B-A36C-26E41B7A06BD}"/>
              </a:ext>
            </a:extLst>
          </p:cNvPr>
          <p:cNvSpPr/>
          <p:nvPr/>
        </p:nvSpPr>
        <p:spPr>
          <a:xfrm>
            <a:off x="19135306" y="15970054"/>
            <a:ext cx="48013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dirty="0">
                <a:latin typeface="Optima" panose="02000503060000020004" pitchFamily="2" charset="0"/>
                <a:cs typeface="Arial"/>
              </a:rPr>
              <a:t>model-REcoM3</a:t>
            </a:r>
            <a:endParaRPr lang="de-DE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DA347C3-A3CA-4640-85C5-9E09C08A3F28}"/>
              </a:ext>
            </a:extLst>
          </p:cNvPr>
          <p:cNvSpPr/>
          <p:nvPr/>
        </p:nvSpPr>
        <p:spPr>
          <a:xfrm>
            <a:off x="24163623" y="21312948"/>
            <a:ext cx="5536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i="1" dirty="0">
                <a:latin typeface="Optima" panose="02000503060000020004" pitchFamily="2" charset="0"/>
              </a:rPr>
              <a:t>Sketch </a:t>
            </a:r>
            <a:r>
              <a:rPr lang="de-DE" sz="2800" i="1" dirty="0" err="1">
                <a:latin typeface="Optima" panose="02000503060000020004" pitchFamily="2" charset="0"/>
              </a:rPr>
              <a:t>of</a:t>
            </a:r>
            <a:r>
              <a:rPr lang="de-DE" sz="2800" i="1" dirty="0">
                <a:latin typeface="Optima" panose="02000503060000020004" pitchFamily="2" charset="0"/>
              </a:rPr>
              <a:t> REcoM3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B4E5746B-1948-7D47-BFDC-C2CC27F6B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750" y="26012519"/>
            <a:ext cx="10080000" cy="3739213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DD0E97C1-EC74-7644-BD5E-F9178E7C589A}"/>
              </a:ext>
            </a:extLst>
          </p:cNvPr>
          <p:cNvSpPr/>
          <p:nvPr/>
        </p:nvSpPr>
        <p:spPr>
          <a:xfrm>
            <a:off x="1019088" y="30087469"/>
            <a:ext cx="98075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i="1" dirty="0" err="1">
                <a:latin typeface="Optima" panose="02000503060000020004" pitchFamily="2" charset="0"/>
              </a:rPr>
              <a:t>Simulated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annual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mean</a:t>
            </a:r>
            <a:r>
              <a:rPr lang="de-DE" sz="2800" i="1" dirty="0">
                <a:latin typeface="Optima" panose="02000503060000020004" pitchFamily="2" charset="0"/>
              </a:rPr>
              <a:t> global </a:t>
            </a:r>
            <a:r>
              <a:rPr lang="de-DE" sz="2800" i="1" dirty="0" err="1">
                <a:latin typeface="Optima" panose="02000503060000020004" pitchFamily="2" charset="0"/>
              </a:rPr>
              <a:t>air-sea</a:t>
            </a:r>
            <a:r>
              <a:rPr lang="de-DE" sz="2800" i="1" dirty="0">
                <a:latin typeface="Optima" panose="02000503060000020004" pitchFamily="2" charset="0"/>
              </a:rPr>
              <a:t> CO</a:t>
            </a:r>
            <a:r>
              <a:rPr lang="de-DE" sz="2800" i="1" baseline="-25000" dirty="0">
                <a:latin typeface="Optima" panose="02000503060000020004" pitchFamily="2" charset="0"/>
              </a:rPr>
              <a:t>2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flux</a:t>
            </a:r>
            <a:r>
              <a:rPr lang="de-DE" sz="2800" i="1" dirty="0">
                <a:latin typeface="Optima" panose="02000503060000020004" pitchFamily="2" charset="0"/>
              </a:rPr>
              <a:t> in </a:t>
            </a:r>
            <a:r>
              <a:rPr lang="de-DE" sz="2800" i="1" dirty="0" err="1">
                <a:latin typeface="Optima" panose="02000503060000020004" pitchFamily="2" charset="0"/>
              </a:rPr>
              <a:t>PgC</a:t>
            </a:r>
            <a:r>
              <a:rPr lang="de-DE" sz="2800" i="1" dirty="0">
                <a:latin typeface="Optima" panose="02000503060000020004" pitchFamily="2" charset="0"/>
              </a:rPr>
              <a:t> yr−1</a:t>
            </a:r>
          </a:p>
          <a:p>
            <a:r>
              <a:rPr lang="de-DE" sz="2800" i="1" dirty="0" err="1">
                <a:latin typeface="Optima" panose="02000503060000020004" pitchFamily="2" charset="0"/>
              </a:rPr>
              <a:t>simA</a:t>
            </a:r>
            <a:r>
              <a:rPr lang="de-DE" sz="2800" i="1" dirty="0">
                <a:latin typeface="Optima" panose="02000503060000020004" pitchFamily="2" charset="0"/>
              </a:rPr>
              <a:t>: </a:t>
            </a:r>
            <a:r>
              <a:rPr lang="de-DE" sz="2800" dirty="0"/>
              <a:t>⬀ </a:t>
            </a:r>
            <a:r>
              <a:rPr lang="de-DE" sz="2800" i="1" dirty="0">
                <a:latin typeface="Optima" panose="02000503060000020004" pitchFamily="2" charset="0"/>
              </a:rPr>
              <a:t>CO</a:t>
            </a:r>
            <a:r>
              <a:rPr lang="de-DE" sz="2800" i="1" baseline="-25000" dirty="0">
                <a:latin typeface="Optima" panose="02000503060000020004" pitchFamily="2" charset="0"/>
              </a:rPr>
              <a:t>2</a:t>
            </a:r>
            <a:r>
              <a:rPr lang="de-DE" sz="2800" i="1" dirty="0">
                <a:latin typeface="Optima" panose="02000503060000020004" pitchFamily="2" charset="0"/>
              </a:rPr>
              <a:t> + </a:t>
            </a:r>
            <a:r>
              <a:rPr lang="de-DE" sz="2800" i="1" dirty="0" err="1">
                <a:latin typeface="Optima" panose="02000503060000020004" pitchFamily="2" charset="0"/>
              </a:rPr>
              <a:t>climatology</a:t>
            </a:r>
            <a:r>
              <a:rPr lang="de-DE" sz="2800" i="1" dirty="0">
                <a:latin typeface="Optima" panose="02000503060000020004" pitchFamily="2" charset="0"/>
              </a:rPr>
              <a:t> (after 1958, JRA55-do-1.5.0)</a:t>
            </a:r>
          </a:p>
          <a:p>
            <a:r>
              <a:rPr lang="de-DE" sz="2800" i="1" dirty="0" err="1">
                <a:latin typeface="Optima" panose="02000503060000020004" pitchFamily="2" charset="0"/>
              </a:rPr>
              <a:t>simB</a:t>
            </a:r>
            <a:r>
              <a:rPr lang="de-DE" sz="2800" i="1" dirty="0">
                <a:latin typeface="Optima" panose="02000503060000020004" pitchFamily="2" charset="0"/>
              </a:rPr>
              <a:t>: </a:t>
            </a:r>
            <a:r>
              <a:rPr lang="de-DE" sz="2800" dirty="0"/>
              <a:t>⇨</a:t>
            </a:r>
            <a:r>
              <a:rPr lang="de-DE" sz="2800" i="1" dirty="0"/>
              <a:t> </a:t>
            </a:r>
            <a:r>
              <a:rPr lang="de-DE" sz="2800" i="1" dirty="0">
                <a:latin typeface="Optima" panose="02000503060000020004" pitchFamily="2" charset="0"/>
              </a:rPr>
              <a:t>CO</a:t>
            </a:r>
            <a:r>
              <a:rPr lang="de-DE" sz="2800" i="1" baseline="-25000" dirty="0">
                <a:latin typeface="Optima" panose="02000503060000020004" pitchFamily="2" charset="0"/>
              </a:rPr>
              <a:t>2</a:t>
            </a:r>
            <a:r>
              <a:rPr lang="de-DE" sz="2800" i="1" dirty="0"/>
              <a:t> </a:t>
            </a:r>
            <a:r>
              <a:rPr lang="de-DE" sz="2800" i="1" dirty="0">
                <a:latin typeface="Optima" panose="02000503060000020004" pitchFamily="2" charset="0"/>
              </a:rPr>
              <a:t>(278 ppm) + </a:t>
            </a:r>
            <a:r>
              <a:rPr lang="de-DE" sz="2800" i="1" dirty="0" err="1">
                <a:latin typeface="Optima" panose="02000503060000020004" pitchFamily="2" charset="0"/>
              </a:rPr>
              <a:t>climatology</a:t>
            </a:r>
            <a:r>
              <a:rPr lang="de-DE" sz="2800" i="1" dirty="0">
                <a:latin typeface="Optima" panose="02000503060000020004" pitchFamily="2" charset="0"/>
              </a:rPr>
              <a:t> (</a:t>
            </a:r>
            <a:r>
              <a:rPr lang="de-DE" sz="2800" i="1" dirty="0" err="1">
                <a:latin typeface="Optima" panose="02000503060000020004" pitchFamily="2" charset="0"/>
              </a:rPr>
              <a:t>control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simulation</a:t>
            </a:r>
            <a:r>
              <a:rPr lang="de-DE" sz="2800" i="1" dirty="0"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99" name="Untertitel 2">
            <a:extLst>
              <a:ext uri="{FF2B5EF4-FFF2-40B4-BE49-F238E27FC236}">
                <a16:creationId xmlns:a16="http://schemas.microsoft.com/office/drawing/2014/main" id="{6AE9B4E1-D44D-FE45-AED5-8E3B9FDE3E89}"/>
              </a:ext>
            </a:extLst>
          </p:cNvPr>
          <p:cNvSpPr txBox="1">
            <a:spLocks/>
          </p:cNvSpPr>
          <p:nvPr/>
        </p:nvSpPr>
        <p:spPr>
          <a:xfrm>
            <a:off x="759824" y="29819963"/>
            <a:ext cx="9789852" cy="1315477"/>
          </a:xfrm>
          <a:prstGeom prst="rect">
            <a:avLst/>
          </a:prstGeom>
        </p:spPr>
        <p:txBody>
          <a:bodyPr anchor="t"/>
          <a:lstStyle>
            <a:lvl1pPr marL="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8817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17633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6450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35267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44084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52901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61718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705356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de-DE" sz="3600" dirty="0">
              <a:solidFill>
                <a:schemeClr val="tx1"/>
              </a:solidFill>
              <a:latin typeface="Optima" panose="02000503060000020004" pitchFamily="2" charset="0"/>
              <a:cs typeface="Arial"/>
            </a:endParaRPr>
          </a:p>
        </p:txBody>
      </p:sp>
      <p:pic>
        <p:nvPicPr>
          <p:cNvPr id="1034" name="Picture 10" descr="page1image21663680">
            <a:extLst>
              <a:ext uri="{FF2B5EF4-FFF2-40B4-BE49-F238E27FC236}">
                <a16:creationId xmlns:a16="http://schemas.microsoft.com/office/drawing/2014/main" id="{E976F1D6-D018-F249-9739-9B55FA03D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71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806BABE-9EC8-CF4B-94D6-C299A1D7DE14}"/>
              </a:ext>
            </a:extLst>
          </p:cNvPr>
          <p:cNvCxnSpPr>
            <a:cxnSpLocks/>
          </p:cNvCxnSpPr>
          <p:nvPr/>
        </p:nvCxnSpPr>
        <p:spPr>
          <a:xfrm>
            <a:off x="11443855" y="22869462"/>
            <a:ext cx="0" cy="17566099"/>
          </a:xfrm>
          <a:prstGeom prst="line">
            <a:avLst/>
          </a:prstGeom>
          <a:ln w="127000">
            <a:solidFill>
              <a:srgbClr val="00B0F0"/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Untertitel 2">
            <a:extLst>
              <a:ext uri="{FF2B5EF4-FFF2-40B4-BE49-F238E27FC236}">
                <a16:creationId xmlns:a16="http://schemas.microsoft.com/office/drawing/2014/main" id="{3AA27D86-3228-184C-AAB3-D0432ACB16DB}"/>
              </a:ext>
            </a:extLst>
          </p:cNvPr>
          <p:cNvSpPr txBox="1">
            <a:spLocks/>
          </p:cNvSpPr>
          <p:nvPr/>
        </p:nvSpPr>
        <p:spPr>
          <a:xfrm>
            <a:off x="11872438" y="23123946"/>
            <a:ext cx="9745384" cy="5237747"/>
          </a:xfrm>
          <a:prstGeom prst="rect">
            <a:avLst/>
          </a:prstGeom>
        </p:spPr>
        <p:txBody>
          <a:bodyPr anchor="t"/>
          <a:lstStyle>
            <a:lvl1pPr marL="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8817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17633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6450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35267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44084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52901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61718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705356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Wingdings" pitchFamily="2" charset="2"/>
              <a:buChar char="Ø"/>
            </a:pP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FESOM2.1- REcoM3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successfully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reproduces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global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patterns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of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simulated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concentrations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compared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to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observed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fields</a:t>
            </a:r>
            <a:endParaRPr lang="de-DE" sz="3600" dirty="0">
              <a:solidFill>
                <a:schemeClr val="tx1"/>
              </a:solidFill>
              <a:latin typeface="Optima" panose="02000503060000020004" pitchFamily="2" charset="0"/>
              <a:cs typeface="Arial"/>
            </a:endParaRPr>
          </a:p>
          <a:p>
            <a:pPr marL="571500" indent="-571500" algn="l">
              <a:buFont typeface="Wingdings" pitchFamily="2" charset="2"/>
              <a:buChar char="Ø"/>
            </a:pP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positive DIN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bias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in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subtropical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Pacific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Ocean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(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can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be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cured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with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third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zooplankton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, Karakus et al., 2022-accepted)</a:t>
            </a:r>
          </a:p>
          <a:p>
            <a:pPr marL="571500" indent="-571500" algn="l">
              <a:buFont typeface="Wingdings" pitchFamily="2" charset="2"/>
              <a:buChar char="Ø"/>
            </a:pP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overestimated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(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underestimated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)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DSi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in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Southern </a:t>
            </a:r>
            <a:r>
              <a:rPr lang="de-DE" sz="36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Ocean</a:t>
            </a:r>
            <a:r>
              <a:rPr lang="de-DE" sz="36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(northern Pacific)</a:t>
            </a:r>
          </a:p>
        </p:txBody>
      </p:sp>
      <p:sp>
        <p:nvSpPr>
          <p:cNvPr id="92" name="Untertitel 2">
            <a:extLst>
              <a:ext uri="{FF2B5EF4-FFF2-40B4-BE49-F238E27FC236}">
                <a16:creationId xmlns:a16="http://schemas.microsoft.com/office/drawing/2014/main" id="{4DA242A9-44D1-0D4C-AA9D-DC2C8AE6553E}"/>
              </a:ext>
            </a:extLst>
          </p:cNvPr>
          <p:cNvSpPr txBox="1">
            <a:spLocks/>
          </p:cNvSpPr>
          <p:nvPr/>
        </p:nvSpPr>
        <p:spPr>
          <a:xfrm>
            <a:off x="22523946" y="23009216"/>
            <a:ext cx="7225741" cy="3066574"/>
          </a:xfrm>
          <a:prstGeom prst="rect">
            <a:avLst/>
          </a:prstGeom>
        </p:spPr>
        <p:txBody>
          <a:bodyPr anchor="t"/>
          <a:lstStyle>
            <a:lvl1pPr marL="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88170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17633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1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64509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35267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440848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52901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617187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705356" indent="0" algn="ctr" defTabSz="2088170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Wingdings" pitchFamily="2" charset="2"/>
              <a:buChar char="Ø"/>
            </a:pP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simulated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global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net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primary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production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(NPP)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is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at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lower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end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of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satellite-based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estimate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range</a:t>
            </a:r>
            <a:endParaRPr lang="de-DE" sz="3200" dirty="0">
              <a:solidFill>
                <a:schemeClr val="tx1"/>
              </a:solidFill>
              <a:latin typeface="Optima" panose="02000503060000020004" pitchFamily="2" charset="0"/>
              <a:cs typeface="Arial"/>
            </a:endParaRPr>
          </a:p>
          <a:p>
            <a:pPr marL="571500" indent="-571500" algn="l">
              <a:buFont typeface="Wingdings" pitchFamily="2" charset="2"/>
              <a:buChar char="Ø"/>
            </a:pP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modeled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export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production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(EP)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and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opal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export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is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within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range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of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the</a:t>
            </a:r>
            <a: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  <a:t>observations</a:t>
            </a:r>
            <a:br>
              <a:rPr lang="de-DE" sz="3200" dirty="0">
                <a:solidFill>
                  <a:schemeClr val="tx1"/>
                </a:solidFill>
                <a:latin typeface="Optima" panose="02000503060000020004" pitchFamily="2" charset="0"/>
                <a:cs typeface="Arial"/>
              </a:rPr>
            </a:br>
            <a:endParaRPr lang="de-DE" sz="3200" dirty="0">
              <a:solidFill>
                <a:schemeClr val="tx1"/>
              </a:solidFill>
              <a:latin typeface="Optima" panose="02000503060000020004" pitchFamily="2" charset="0"/>
              <a:cs typeface="Arial"/>
            </a:endParaRPr>
          </a:p>
          <a:p>
            <a:pPr algn="l"/>
            <a:endParaRPr lang="de-DE" sz="3200" dirty="0">
              <a:solidFill>
                <a:schemeClr val="tx1"/>
              </a:solidFill>
              <a:latin typeface="Optima" panose="02000503060000020004" pitchFamily="2" charset="0"/>
              <a:cs typeface="Arial"/>
            </a:endParaRPr>
          </a:p>
          <a:p>
            <a:pPr algn="l"/>
            <a:endParaRPr lang="de-DE" sz="3200" dirty="0">
              <a:solidFill>
                <a:schemeClr val="tx1"/>
              </a:solidFill>
              <a:latin typeface="Optima" panose="02000503060000020004" pitchFamily="2" charset="0"/>
              <a:cs typeface="Arial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188333C-FBB5-BF44-A71B-4497B9A4D303}"/>
              </a:ext>
            </a:extLst>
          </p:cNvPr>
          <p:cNvCxnSpPr>
            <a:cxnSpLocks/>
          </p:cNvCxnSpPr>
          <p:nvPr/>
        </p:nvCxnSpPr>
        <p:spPr>
          <a:xfrm>
            <a:off x="-1" y="22861101"/>
            <a:ext cx="30275214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7EF5E0C-D8F8-0E47-ADC1-15AA3D4B98DC}"/>
              </a:ext>
            </a:extLst>
          </p:cNvPr>
          <p:cNvSpPr/>
          <p:nvPr/>
        </p:nvSpPr>
        <p:spPr>
          <a:xfrm>
            <a:off x="11443854" y="22869462"/>
            <a:ext cx="10602551" cy="13565442"/>
          </a:xfrm>
          <a:prstGeom prst="rect">
            <a:avLst/>
          </a:prstGeom>
          <a:noFill/>
          <a:ln w="127000" cap="flat">
            <a:solidFill>
              <a:srgbClr val="00B0F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C704314-700F-9344-8F65-B585FD477EA1}"/>
              </a:ext>
            </a:extLst>
          </p:cNvPr>
          <p:cNvSpPr/>
          <p:nvPr/>
        </p:nvSpPr>
        <p:spPr>
          <a:xfrm>
            <a:off x="23113187" y="32948319"/>
            <a:ext cx="71620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600" dirty="0" err="1">
                <a:solidFill>
                  <a:srgbClr val="009CD5"/>
                </a:solidFill>
                <a:latin typeface="Optima" panose="02000503060000020004" pitchFamily="2" charset="0"/>
                <a:cs typeface="Arial"/>
              </a:rPr>
              <a:t>Where</a:t>
            </a:r>
            <a:r>
              <a:rPr lang="de-DE" sz="6600" dirty="0">
                <a:solidFill>
                  <a:srgbClr val="009CD5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6600" dirty="0" err="1">
                <a:solidFill>
                  <a:srgbClr val="009CD5"/>
                </a:solidFill>
                <a:latin typeface="Optima" panose="02000503060000020004" pitchFamily="2" charset="0"/>
                <a:cs typeface="Arial"/>
              </a:rPr>
              <a:t>to</a:t>
            </a:r>
            <a:r>
              <a:rPr lang="de-DE" sz="6600" dirty="0">
                <a:solidFill>
                  <a:srgbClr val="009CD5"/>
                </a:solidFill>
                <a:latin typeface="Optima" panose="02000503060000020004" pitchFamily="2" charset="0"/>
                <a:cs typeface="Arial"/>
              </a:rPr>
              <a:t> </a:t>
            </a:r>
            <a:r>
              <a:rPr lang="de-DE" sz="6600" dirty="0" err="1">
                <a:solidFill>
                  <a:srgbClr val="009CD5"/>
                </a:solidFill>
                <a:latin typeface="Optima" panose="02000503060000020004" pitchFamily="2" charset="0"/>
                <a:cs typeface="Arial"/>
              </a:rPr>
              <a:t>next</a:t>
            </a:r>
            <a:r>
              <a:rPr lang="de-DE" sz="6600" dirty="0">
                <a:solidFill>
                  <a:srgbClr val="009CD5"/>
                </a:solidFill>
                <a:latin typeface="Optima" panose="02000503060000020004" pitchFamily="2" charset="0"/>
                <a:cs typeface="Arial"/>
              </a:rPr>
              <a:t>?</a:t>
            </a:r>
            <a:endParaRPr lang="de-DE" sz="6600" dirty="0">
              <a:solidFill>
                <a:srgbClr val="009CD5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0A1ED51-4935-2C4F-96A4-DE8A8E18A917}"/>
              </a:ext>
            </a:extLst>
          </p:cNvPr>
          <p:cNvSpPr/>
          <p:nvPr/>
        </p:nvSpPr>
        <p:spPr>
          <a:xfrm>
            <a:off x="22474990" y="33865273"/>
            <a:ext cx="679222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err="1">
                <a:latin typeface="Optima" panose="02000503060000020004" pitchFamily="2" charset="0"/>
              </a:rPr>
              <a:t>Coupling</a:t>
            </a:r>
            <a:r>
              <a:rPr lang="de-DE" sz="3200" dirty="0">
                <a:latin typeface="Optima" panose="02000503060000020004" pitchFamily="2" charset="0"/>
              </a:rPr>
              <a:t> FESOM2.1-REcoM3 </a:t>
            </a:r>
            <a:r>
              <a:rPr lang="de-DE" sz="3200" dirty="0" err="1">
                <a:latin typeface="Optima" panose="02000503060000020004" pitchFamily="2" charset="0"/>
              </a:rPr>
              <a:t>to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atmosphere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model</a:t>
            </a:r>
            <a:r>
              <a:rPr lang="de-DE" sz="3200" dirty="0">
                <a:latin typeface="Optima" panose="02000503060000020004" pitchFamily="2" charset="0"/>
              </a:rPr>
              <a:t> (</a:t>
            </a:r>
            <a:r>
              <a:rPr lang="de-DE" sz="3200" dirty="0" err="1">
                <a:latin typeface="Optima" panose="02000503060000020004" pitchFamily="2" charset="0"/>
              </a:rPr>
              <a:t>or</a:t>
            </a:r>
            <a:r>
              <a:rPr lang="de-DE" sz="3200" dirty="0">
                <a:latin typeface="Optima" panose="02000503060000020004" pitchFamily="2" charset="0"/>
              </a:rPr>
              <a:t> CMIP* </a:t>
            </a:r>
            <a:r>
              <a:rPr lang="de-DE" sz="3200" dirty="0" err="1">
                <a:latin typeface="Optima" panose="02000503060000020004" pitchFamily="2" charset="0"/>
              </a:rPr>
              <a:t>forcing</a:t>
            </a:r>
            <a:r>
              <a:rPr lang="de-DE" sz="3200" dirty="0">
                <a:latin typeface="Optima" panose="02000503060000020004" pitchFamily="2" charset="0"/>
              </a:rPr>
              <a:t>) </a:t>
            </a:r>
            <a:r>
              <a:rPr lang="de-DE" sz="3200" dirty="0" err="1">
                <a:latin typeface="Optima" panose="02000503060000020004" pitchFamily="2" charset="0"/>
              </a:rPr>
              <a:t>we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can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investigate</a:t>
            </a:r>
            <a:r>
              <a:rPr lang="de-DE" sz="3200" dirty="0">
                <a:latin typeface="Optima" panose="02000503060000020004" pitchFamily="2" charset="0"/>
              </a:rPr>
              <a:t>: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de-DE" sz="3200" dirty="0" err="1">
                <a:latin typeface="Optima" panose="02000503060000020004" pitchFamily="2" charset="0"/>
              </a:rPr>
              <a:t>changes</a:t>
            </a:r>
            <a:r>
              <a:rPr lang="de-DE" sz="3200" dirty="0">
                <a:latin typeface="Optima" panose="02000503060000020004" pitchFamily="2" charset="0"/>
              </a:rPr>
              <a:t> in </a:t>
            </a:r>
            <a:r>
              <a:rPr lang="de-DE" sz="3200" dirty="0" err="1">
                <a:latin typeface="Optima" panose="02000503060000020004" pitchFamily="2" charset="0"/>
              </a:rPr>
              <a:t>biogeochemical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cycles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and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ecosystems</a:t>
            </a:r>
            <a:r>
              <a:rPr lang="de-DE" sz="3200" dirty="0">
                <a:latin typeface="Optima" panose="02000503060000020004" pitchFamily="2" charset="0"/>
              </a:rPr>
              <a:t> in </a:t>
            </a:r>
            <a:r>
              <a:rPr lang="de-DE" sz="3200" dirty="0" err="1">
                <a:latin typeface="Optima" panose="02000503060000020004" pitchFamily="2" charset="0"/>
              </a:rPr>
              <a:t>response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to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modification</a:t>
            </a:r>
            <a:r>
              <a:rPr lang="de-DE" sz="3200" dirty="0">
                <a:latin typeface="Optima" panose="02000503060000020004" pitchFamily="2" charset="0"/>
              </a:rPr>
              <a:t> in </a:t>
            </a:r>
            <a:r>
              <a:rPr lang="de-DE" sz="3200" dirty="0" err="1">
                <a:latin typeface="Optima" panose="02000503060000020004" pitchFamily="2" charset="0"/>
              </a:rPr>
              <a:t>ocean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circulation</a:t>
            </a:r>
            <a:endParaRPr lang="de-DE" sz="3200" dirty="0">
              <a:latin typeface="Optima" panose="02000503060000020004" pitchFamily="2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de-DE" sz="3200" dirty="0" err="1">
                <a:latin typeface="Optima" panose="02000503060000020004" pitchFamily="2" charset="0"/>
              </a:rPr>
              <a:t>the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impact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of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mesh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resolution</a:t>
            </a:r>
            <a:r>
              <a:rPr lang="de-DE" sz="3200" dirty="0">
                <a:latin typeface="Optima" panose="02000503060000020004" pitchFamily="2" charset="0"/>
              </a:rPr>
              <a:t> on </a:t>
            </a:r>
            <a:r>
              <a:rPr lang="de-DE" sz="3200" dirty="0" err="1">
                <a:latin typeface="Optima" panose="02000503060000020004" pitchFamily="2" charset="0"/>
              </a:rPr>
              <a:t>nutrients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through</a:t>
            </a:r>
            <a:r>
              <a:rPr lang="de-DE" sz="3200" dirty="0">
                <a:latin typeface="Optima" panose="02000503060000020004" pitchFamily="2" charset="0"/>
              </a:rPr>
              <a:t> turbulent </a:t>
            </a:r>
            <a:r>
              <a:rPr lang="de-DE" sz="3200" dirty="0" err="1">
                <a:latin typeface="Optima" panose="02000503060000020004" pitchFamily="2" charset="0"/>
              </a:rPr>
              <a:t>mixing</a:t>
            </a:r>
            <a:r>
              <a:rPr lang="de-DE" sz="3200" dirty="0">
                <a:latin typeface="Optima" panose="02000503060000020004" pitchFamily="2" charset="0"/>
              </a:rPr>
              <a:t>, </a:t>
            </a:r>
            <a:r>
              <a:rPr lang="de-DE" sz="3200" dirty="0" err="1">
                <a:latin typeface="Optima" panose="02000503060000020004" pitchFamily="2" charset="0"/>
              </a:rPr>
              <a:t>advection</a:t>
            </a:r>
            <a:r>
              <a:rPr lang="de-DE" sz="3200" dirty="0">
                <a:latin typeface="Optima" panose="02000503060000020004" pitchFamily="2" charset="0"/>
              </a:rPr>
              <a:t>, etc.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de-DE" sz="3200" dirty="0" err="1">
                <a:latin typeface="Optima" panose="02000503060000020004" pitchFamily="2" charset="0"/>
              </a:rPr>
              <a:t>micro</a:t>
            </a:r>
            <a:r>
              <a:rPr lang="de-DE" sz="3200" dirty="0">
                <a:latin typeface="Optima" panose="02000503060000020004" pitchFamily="2" charset="0"/>
              </a:rPr>
              <a:t>/</a:t>
            </a:r>
            <a:r>
              <a:rPr lang="de-DE" sz="3200" dirty="0" err="1">
                <a:latin typeface="Optima" panose="02000503060000020004" pitchFamily="2" charset="0"/>
              </a:rPr>
              <a:t>meso</a:t>
            </a:r>
            <a:r>
              <a:rPr lang="de-DE" sz="3200" dirty="0">
                <a:latin typeface="Optima" panose="02000503060000020004" pitchFamily="2" charset="0"/>
              </a:rPr>
              <a:t>/</a:t>
            </a:r>
            <a:r>
              <a:rPr lang="de-DE" sz="3200" dirty="0" err="1">
                <a:latin typeface="Optima" panose="02000503060000020004" pitchFamily="2" charset="0"/>
              </a:rPr>
              <a:t>macrozooplankton</a:t>
            </a:r>
            <a:endParaRPr lang="de-DE" sz="3200" dirty="0">
              <a:latin typeface="Optima" panose="02000503060000020004" pitchFamily="2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de-DE" sz="3200" dirty="0">
                <a:latin typeface="Optima" panose="02000503060000020004" pitchFamily="2" charset="0"/>
              </a:rPr>
              <a:t>CO</a:t>
            </a:r>
            <a:r>
              <a:rPr lang="de-DE" sz="3200" baseline="-25000" dirty="0">
                <a:latin typeface="Optima" panose="02000503060000020004" pitchFamily="2" charset="0"/>
              </a:rPr>
              <a:t>2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sensitivity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and</a:t>
            </a:r>
            <a:r>
              <a:rPr lang="de-DE" sz="3200" dirty="0">
                <a:latin typeface="Optima" panose="02000503060000020004" pitchFamily="2" charset="0"/>
              </a:rPr>
              <a:t> multiple </a:t>
            </a:r>
            <a:r>
              <a:rPr lang="de-DE" sz="3200" dirty="0" err="1">
                <a:latin typeface="Optima" panose="02000503060000020004" pitchFamily="2" charset="0"/>
              </a:rPr>
              <a:t>driver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effects</a:t>
            </a:r>
            <a:r>
              <a:rPr lang="de-DE" sz="3200" dirty="0">
                <a:latin typeface="Optima" panose="02000503060000020004" pitchFamily="2" charset="0"/>
              </a:rPr>
              <a:t> (CO</a:t>
            </a:r>
            <a:r>
              <a:rPr lang="de-DE" sz="3200" baseline="-25000" dirty="0">
                <a:latin typeface="Optima" panose="02000503060000020004" pitchFamily="2" charset="0"/>
              </a:rPr>
              <a:t>2</a:t>
            </a:r>
            <a:r>
              <a:rPr lang="de-DE" sz="3200" dirty="0">
                <a:latin typeface="Optima" panose="02000503060000020004" pitchFamily="2" charset="0"/>
              </a:rPr>
              <a:t>, T, light, </a:t>
            </a:r>
            <a:r>
              <a:rPr lang="de-DE" sz="3200" dirty="0" err="1">
                <a:latin typeface="Optima" panose="02000503060000020004" pitchFamily="2" charset="0"/>
              </a:rPr>
              <a:t>nutrients</a:t>
            </a:r>
            <a:r>
              <a:rPr lang="de-DE" sz="3200" dirty="0">
                <a:latin typeface="Optima" panose="02000503060000020004" pitchFamily="2" charset="0"/>
              </a:rPr>
              <a:t>) on </a:t>
            </a:r>
            <a:r>
              <a:rPr lang="de-DE" sz="3200" dirty="0" err="1">
                <a:latin typeface="Optima" panose="02000503060000020004" pitchFamily="2" charset="0"/>
              </a:rPr>
              <a:t>phytoplankton</a:t>
            </a:r>
            <a:r>
              <a:rPr lang="de-DE" sz="3200" dirty="0">
                <a:latin typeface="Optima" panose="02000503060000020004" pitchFamily="2" charset="0"/>
              </a:rPr>
              <a:t> </a:t>
            </a:r>
            <a:r>
              <a:rPr lang="de-DE" sz="3200" dirty="0" err="1">
                <a:latin typeface="Optima" panose="02000503060000020004" pitchFamily="2" charset="0"/>
              </a:rPr>
              <a:t>growth</a:t>
            </a:r>
            <a:endParaRPr lang="de-DE" sz="3200" dirty="0">
              <a:latin typeface="Optima" panose="02000503060000020004" pitchFamily="2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407AA7D-9151-8740-9391-FC295F7D1B85}"/>
              </a:ext>
            </a:extLst>
          </p:cNvPr>
          <p:cNvSpPr/>
          <p:nvPr/>
        </p:nvSpPr>
        <p:spPr>
          <a:xfrm>
            <a:off x="22323288" y="33038696"/>
            <a:ext cx="7376521" cy="72984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0CA05-3709-6A43-96EE-45D4D741D9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59214" y="40806626"/>
            <a:ext cx="1705089" cy="36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E259D2-05D2-C449-8D0A-6A87AE3796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74146" y="20654990"/>
            <a:ext cx="524059" cy="5211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A7E7935-B4B5-7645-9EAC-910A30BB6E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74147" y="21309447"/>
            <a:ext cx="524059" cy="52118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FD0FEE-6245-114F-AF47-8573A6170862}"/>
              </a:ext>
            </a:extLst>
          </p:cNvPr>
          <p:cNvCxnSpPr>
            <a:cxnSpLocks/>
          </p:cNvCxnSpPr>
          <p:nvPr/>
        </p:nvCxnSpPr>
        <p:spPr>
          <a:xfrm>
            <a:off x="5117566" y="33973454"/>
            <a:ext cx="2059321" cy="0"/>
          </a:xfrm>
          <a:prstGeom prst="line">
            <a:avLst/>
          </a:prstGeom>
          <a:ln w="50800" cmpd="sng">
            <a:solidFill>
              <a:srgbClr val="00BC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A34847A-C4F1-9345-BAF3-B6B25F140AF9}"/>
              </a:ext>
            </a:extLst>
          </p:cNvPr>
          <p:cNvSpPr txBox="1"/>
          <p:nvPr/>
        </p:nvSpPr>
        <p:spPr>
          <a:xfrm>
            <a:off x="3792003" y="33773399"/>
            <a:ext cx="132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BC00"/>
                </a:solidFill>
              </a:rPr>
              <a:t>IPCC 1990 *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B8B5DE5-EF90-2748-9C8D-847E27EB9CFB}"/>
              </a:ext>
            </a:extLst>
          </p:cNvPr>
          <p:cNvCxnSpPr>
            <a:cxnSpLocks/>
          </p:cNvCxnSpPr>
          <p:nvPr/>
        </p:nvCxnSpPr>
        <p:spPr>
          <a:xfrm>
            <a:off x="2489627" y="33973454"/>
            <a:ext cx="1302376" cy="0"/>
          </a:xfrm>
          <a:prstGeom prst="line">
            <a:avLst/>
          </a:prstGeom>
          <a:ln w="50800" cmpd="sng">
            <a:solidFill>
              <a:srgbClr val="00BC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3885168-E797-7443-B988-726F42F2752D}"/>
              </a:ext>
            </a:extLst>
          </p:cNvPr>
          <p:cNvSpPr txBox="1"/>
          <p:nvPr/>
        </p:nvSpPr>
        <p:spPr>
          <a:xfrm>
            <a:off x="1931956" y="33773399"/>
            <a:ext cx="55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BC00"/>
                </a:solidFill>
              </a:rPr>
              <a:t>2.2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93521D2-472D-B04C-9109-66529962FF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84105" y="40806311"/>
            <a:ext cx="1363336" cy="36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B3206AC-7034-F949-A81D-40E4846E92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63118" y="8136895"/>
            <a:ext cx="10800000" cy="5412707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2E1D3BB2-D054-5840-AB63-7FEC13472817}"/>
              </a:ext>
            </a:extLst>
          </p:cNvPr>
          <p:cNvSpPr/>
          <p:nvPr/>
        </p:nvSpPr>
        <p:spPr>
          <a:xfrm>
            <a:off x="17263118" y="13561045"/>
            <a:ext cx="116577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i="1" dirty="0">
                <a:latin typeface="Optima" panose="02000503060000020004" pitchFamily="2" charset="0"/>
              </a:rPr>
              <a:t>CMIP6-type </a:t>
            </a:r>
            <a:r>
              <a:rPr lang="de-DE" sz="2800" i="1" dirty="0" err="1">
                <a:latin typeface="Optima" panose="02000503060000020004" pitchFamily="2" charset="0"/>
              </a:rPr>
              <a:t>simulations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with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fully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coupled</a:t>
            </a:r>
            <a:r>
              <a:rPr lang="de-DE" sz="2800" i="1" dirty="0">
                <a:latin typeface="Optima" panose="02000503060000020004" pitchFamily="2" charset="0"/>
              </a:rPr>
              <a:t> Earth System Model AWI-ESM1 </a:t>
            </a:r>
          </a:p>
          <a:p>
            <a:pPr algn="ctr"/>
            <a:r>
              <a:rPr lang="de-DE" sz="2800" i="1" dirty="0">
                <a:latin typeface="Optima" panose="02000503060000020004" pitchFamily="2" charset="0"/>
              </a:rPr>
              <a:t>On-</a:t>
            </a:r>
            <a:r>
              <a:rPr lang="de-DE" sz="2800" i="1" dirty="0" err="1">
                <a:latin typeface="Optima" panose="02000503060000020004" pitchFamily="2" charset="0"/>
              </a:rPr>
              <a:t>going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analyses</a:t>
            </a:r>
            <a:r>
              <a:rPr lang="de-DE" sz="2800" i="1" dirty="0">
                <a:latin typeface="Optima" panose="02000503060000020004" pitchFamily="2" charset="0"/>
              </a:rPr>
              <a:t>: </a:t>
            </a:r>
            <a:r>
              <a:rPr lang="de-DE" sz="2800" i="1" dirty="0" err="1">
                <a:latin typeface="Optima" panose="02000503060000020004" pitchFamily="2" charset="0"/>
              </a:rPr>
              <a:t>variability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of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air-sea</a:t>
            </a:r>
            <a:r>
              <a:rPr lang="de-DE" sz="2800" i="1" dirty="0">
                <a:latin typeface="Optima" panose="02000503060000020004" pitchFamily="2" charset="0"/>
              </a:rPr>
              <a:t> CO2 </a:t>
            </a:r>
            <a:r>
              <a:rPr lang="de-DE" sz="2800" i="1" dirty="0" err="1">
                <a:latin typeface="Optima" panose="02000503060000020004" pitchFamily="2" charset="0"/>
              </a:rPr>
              <a:t>fluxes</a:t>
            </a:r>
            <a:r>
              <a:rPr lang="de-DE" sz="2800" i="1" dirty="0">
                <a:latin typeface="Optima" panose="02000503060000020004" pitchFamily="2" charset="0"/>
              </a:rPr>
              <a:t>, </a:t>
            </a:r>
            <a:r>
              <a:rPr lang="de-DE" sz="2800" i="1" dirty="0" err="1">
                <a:latin typeface="Optima" panose="02000503060000020004" pitchFamily="2" charset="0"/>
              </a:rPr>
              <a:t>ocean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carbon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uptake</a:t>
            </a:r>
            <a:r>
              <a:rPr lang="de-DE" sz="2800" i="1" dirty="0">
                <a:latin typeface="Optima" panose="02000503060000020004" pitchFamily="2" charset="0"/>
              </a:rPr>
              <a:t> in </a:t>
            </a:r>
            <a:r>
              <a:rPr lang="de-DE" sz="2800" i="1" dirty="0" err="1">
                <a:latin typeface="Optima" panose="02000503060000020004" pitchFamily="2" charset="0"/>
              </a:rPr>
              <a:t>future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scenarios</a:t>
            </a:r>
            <a:r>
              <a:rPr lang="de-DE" sz="2800" i="1" dirty="0">
                <a:latin typeface="Optima" panose="02000503060000020004" pitchFamily="2" charset="0"/>
              </a:rPr>
              <a:t>, extreme </a:t>
            </a:r>
            <a:r>
              <a:rPr lang="de-DE" sz="2800" i="1" dirty="0" err="1">
                <a:latin typeface="Optima" panose="02000503060000020004" pitchFamily="2" charset="0"/>
              </a:rPr>
              <a:t>events</a:t>
            </a:r>
            <a:r>
              <a:rPr lang="de-DE" sz="2800" i="1" dirty="0">
                <a:latin typeface="Optima" panose="02000503060000020004" pitchFamily="2" charset="0"/>
              </a:rPr>
              <a:t> (</a:t>
            </a:r>
            <a:r>
              <a:rPr lang="de-DE" sz="2800" i="1" dirty="0" err="1">
                <a:latin typeface="Optima" panose="02000503060000020004" pitchFamily="2" charset="0"/>
              </a:rPr>
              <a:t>daily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model</a:t>
            </a:r>
            <a:r>
              <a:rPr lang="de-DE" sz="2800" i="1" dirty="0">
                <a:latin typeface="Optima" panose="02000503060000020004" pitchFamily="2" charset="0"/>
              </a:rPr>
              <a:t> </a:t>
            </a:r>
            <a:r>
              <a:rPr lang="de-DE" sz="2800" i="1" dirty="0" err="1">
                <a:latin typeface="Optima" panose="02000503060000020004" pitchFamily="2" charset="0"/>
              </a:rPr>
              <a:t>output</a:t>
            </a:r>
            <a:r>
              <a:rPr lang="de-DE" sz="2800" i="1" dirty="0">
                <a:latin typeface="Optima" panose="02000503060000020004" pitchFamily="2" charset="0"/>
              </a:rPr>
              <a:t>, </a:t>
            </a:r>
            <a:r>
              <a:rPr lang="de-DE" sz="2800" i="1" dirty="0" err="1">
                <a:latin typeface="Optima" panose="02000503060000020004" pitchFamily="2" charset="0"/>
              </a:rPr>
              <a:t>from</a:t>
            </a:r>
            <a:r>
              <a:rPr lang="de-DE" sz="2800" i="1" dirty="0">
                <a:latin typeface="Optima" panose="02000503060000020004" pitchFamily="2" charset="0"/>
              </a:rPr>
              <a:t> C. </a:t>
            </a:r>
            <a:r>
              <a:rPr lang="de-DE" sz="2800" i="1" dirty="0" err="1">
                <a:latin typeface="Optima" panose="02000503060000020004" pitchFamily="2" charset="0"/>
              </a:rPr>
              <a:t>Danek</a:t>
            </a:r>
            <a:r>
              <a:rPr lang="de-DE" sz="2800" i="1" dirty="0">
                <a:latin typeface="Optima" panose="02000503060000020004" pitchFamily="2" charset="0"/>
              </a:rPr>
              <a:t>) 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58BB508-0E8D-4442-95E6-6218CE50E416}"/>
              </a:ext>
            </a:extLst>
          </p:cNvPr>
          <p:cNvCxnSpPr/>
          <p:nvPr/>
        </p:nvCxnSpPr>
        <p:spPr>
          <a:xfrm>
            <a:off x="-2" y="15676153"/>
            <a:ext cx="30275214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1C7D853C-424B-1A46-A67C-2D86F5AE3FD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3897"/>
          <a:stretch/>
        </p:blipFill>
        <p:spPr>
          <a:xfrm>
            <a:off x="24600913" y="16176623"/>
            <a:ext cx="4666300" cy="5028922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EBA3614D-F4A2-D941-83CD-CE52B4A2C67C}"/>
              </a:ext>
            </a:extLst>
          </p:cNvPr>
          <p:cNvSpPr txBox="1"/>
          <p:nvPr/>
        </p:nvSpPr>
        <p:spPr>
          <a:xfrm>
            <a:off x="3055071" y="36025792"/>
            <a:ext cx="225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BC00"/>
                </a:solidFill>
              </a:rPr>
              <a:t>* </a:t>
            </a:r>
            <a:r>
              <a:rPr lang="de-DE" sz="1800" dirty="0" err="1">
                <a:solidFill>
                  <a:srgbClr val="00BC00"/>
                </a:solidFill>
              </a:rPr>
              <a:t>Denman</a:t>
            </a:r>
            <a:r>
              <a:rPr lang="de-DE" sz="1800" dirty="0">
                <a:solidFill>
                  <a:srgbClr val="00BC00"/>
                </a:solidFill>
              </a:rPr>
              <a:t> et al., 2007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7C6A020E-1030-DD4E-81C7-46FFE575E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879"/>
              </p:ext>
            </p:extLst>
          </p:nvPr>
        </p:nvGraphicFramePr>
        <p:xfrm>
          <a:off x="22323287" y="26426026"/>
          <a:ext cx="7333583" cy="5160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795">
                  <a:extLst>
                    <a:ext uri="{9D8B030D-6E8A-4147-A177-3AD203B41FA5}">
                      <a16:colId xmlns:a16="http://schemas.microsoft.com/office/drawing/2014/main" val="194946124"/>
                    </a:ext>
                  </a:extLst>
                </a:gridCol>
                <a:gridCol w="1075789">
                  <a:extLst>
                    <a:ext uri="{9D8B030D-6E8A-4147-A177-3AD203B41FA5}">
                      <a16:colId xmlns:a16="http://schemas.microsoft.com/office/drawing/2014/main" val="878440989"/>
                    </a:ext>
                  </a:extLst>
                </a:gridCol>
                <a:gridCol w="885943">
                  <a:extLst>
                    <a:ext uri="{9D8B030D-6E8A-4147-A177-3AD203B41FA5}">
                      <a16:colId xmlns:a16="http://schemas.microsoft.com/office/drawing/2014/main" val="2856731951"/>
                    </a:ext>
                  </a:extLst>
                </a:gridCol>
                <a:gridCol w="3607056">
                  <a:extLst>
                    <a:ext uri="{9D8B030D-6E8A-4147-A177-3AD203B41FA5}">
                      <a16:colId xmlns:a16="http://schemas.microsoft.com/office/drawing/2014/main" val="2364569799"/>
                    </a:ext>
                  </a:extLst>
                </a:gridCol>
              </a:tblGrid>
              <a:tr h="403938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FESOM1.4</a:t>
                      </a:r>
                    </a:p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(Sim. A)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FESOM2.1</a:t>
                      </a:r>
                    </a:p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(Sim. A)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Range 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Literature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)</a:t>
                      </a:r>
                    </a:p>
                  </a:txBody>
                  <a:tcPr marL="25941" marR="25941" marT="12971" marB="129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766469"/>
                  </a:ext>
                </a:extLst>
              </a:tr>
              <a:tr h="213544">
                <a:tc rowSpan="6"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NPP global 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PgC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yr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baseline="300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-1</a:t>
                      </a:r>
                      <a:r>
                        <a:rPr lang="de-DE" sz="1400" baseline="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)</a:t>
                      </a:r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32.5</a:t>
                      </a:r>
                      <a:endParaRPr lang="de-DE" sz="12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35.8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50.5 (VGPM,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this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study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198827"/>
                  </a:ext>
                </a:extLst>
              </a:tr>
              <a:tr h="213544"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68.9 (CBPM,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this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study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97167"/>
                  </a:ext>
                </a:extLst>
              </a:tr>
              <a:tr h="213544"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47.3 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Behrenfeld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and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Falkowski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, 1997)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454525"/>
                  </a:ext>
                </a:extLst>
              </a:tr>
              <a:tr h="213544"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52 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Westberry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et al., 2008)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79566"/>
                  </a:ext>
                </a:extLst>
              </a:tr>
              <a:tr h="213544"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23.7-30.7 (Schneider et al., 2008)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009062"/>
                  </a:ext>
                </a:extLst>
              </a:tr>
              <a:tr h="213544"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48.7-52.7 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Kulk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et al., 2020)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6823"/>
                  </a:ext>
                </a:extLst>
              </a:tr>
              <a:tr h="213544">
                <a:tc rowSpan="4"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EP global 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PgC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yr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baseline="300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-1</a:t>
                      </a:r>
                      <a:r>
                        <a:rPr lang="de-DE" sz="1400" baseline="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)</a:t>
                      </a:r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6.1</a:t>
                      </a:r>
                      <a:endParaRPr lang="de-DE" sz="16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5.9</a:t>
                      </a:r>
                      <a:endParaRPr lang="de-DE" sz="16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9.6 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Schlitzer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, 2004)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186767"/>
                  </a:ext>
                </a:extLst>
              </a:tr>
              <a:tr h="213544"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5.8-13 (Dunne et al., 2007)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883973"/>
                  </a:ext>
                </a:extLst>
              </a:tr>
              <a:tr h="213544"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5 (Henson et al., 2011)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240012"/>
                  </a:ext>
                </a:extLst>
              </a:tr>
              <a:tr h="213544"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6 (Siegel et al., 2014)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07175"/>
                  </a:ext>
                </a:extLst>
              </a:tr>
              <a:tr h="403938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Opal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export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global </a:t>
                      </a:r>
                    </a:p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Tmol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Si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yr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baseline="300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-1</a:t>
                      </a:r>
                      <a:r>
                        <a:rPr lang="de-DE" sz="1400" baseline="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)</a:t>
                      </a:r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74.5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115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69-185 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review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in Dunne et al., 2007)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343513"/>
                  </a:ext>
                </a:extLst>
              </a:tr>
              <a:tr h="213544">
                <a:tc rowSpan="4"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NPP  SO </a:t>
                      </a:r>
                    </a:p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PgC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yr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baseline="300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-1</a:t>
                      </a:r>
                      <a:r>
                        <a:rPr lang="de-DE" sz="1400" baseline="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)</a:t>
                      </a:r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3.1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3.24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3.48 (VGPM,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this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study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494989"/>
                  </a:ext>
                </a:extLst>
              </a:tr>
              <a:tr h="213544">
                <a:tc vMerge="1"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3.92 (CBPM,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this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study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338879"/>
                  </a:ext>
                </a:extLst>
              </a:tr>
              <a:tr h="213544">
                <a:tc vMerge="1"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1.1-4.9 (Carr et al., 2006)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376321"/>
                  </a:ext>
                </a:extLst>
              </a:tr>
              <a:tr h="213544">
                <a:tc vMerge="1"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32619" marR="32619" marT="16310" marB="163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5.7 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Behrenfeld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and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Falkowski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, 1997)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828765"/>
                  </a:ext>
                </a:extLst>
              </a:tr>
              <a:tr h="403938">
                <a:tc>
                  <a:txBody>
                    <a:bodyPr/>
                    <a:lstStyle/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EP SO </a:t>
                      </a:r>
                    </a:p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PgC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yr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baseline="300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-1</a:t>
                      </a:r>
                      <a:r>
                        <a:rPr lang="de-DE" sz="1400" baseline="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)</a:t>
                      </a:r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1.1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1.1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1.0 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Schlitzer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2002;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Nevinson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et al., 2012)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261005"/>
                  </a:ext>
                </a:extLst>
              </a:tr>
              <a:tr h="403938">
                <a:tc>
                  <a:txBody>
                    <a:bodyPr/>
                    <a:lstStyle/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Opal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export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SO </a:t>
                      </a:r>
                    </a:p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(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Tmol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Si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yr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</a:t>
                      </a:r>
                      <a:r>
                        <a:rPr lang="de-DE" sz="1400" baseline="300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-1</a:t>
                      </a:r>
                      <a:r>
                        <a:rPr lang="de-DE" sz="1400" baseline="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)</a:t>
                      </a:r>
                      <a:endParaRPr lang="de-DE" sz="1400" dirty="0">
                        <a:solidFill>
                          <a:schemeClr val="tx1"/>
                        </a:solidFill>
                        <a:latin typeface="Optima" panose="02000503060000020004" pitchFamily="2" charset="0"/>
                      </a:endParaRP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21.5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38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88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Optima" panose="02000503060000020004" pitchFamily="2" charset="0"/>
                        </a:rPr>
                        <a:t>  21-54 (Dunne et al., 2007)</a:t>
                      </a:r>
                    </a:p>
                  </a:txBody>
                  <a:tcPr marL="25941" marR="25941" marT="12971" marB="1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675548"/>
                  </a:ext>
                </a:extLst>
              </a:tr>
            </a:tbl>
          </a:graphicData>
        </a:graphic>
      </p:graphicFrame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DF00AB-73D3-D446-87C0-D4714E8F122B}"/>
              </a:ext>
            </a:extLst>
          </p:cNvPr>
          <p:cNvCxnSpPr>
            <a:cxnSpLocks/>
          </p:cNvCxnSpPr>
          <p:nvPr/>
        </p:nvCxnSpPr>
        <p:spPr>
          <a:xfrm flipH="1">
            <a:off x="4" y="40435561"/>
            <a:ext cx="3027520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429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8674</TotalTime>
  <Words>1809</Words>
  <Application>Microsoft Macintosh PowerPoint</Application>
  <PresentationFormat>Custom</PresentationFormat>
  <Paragraphs>111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Optima</vt:lpstr>
      <vt:lpstr>Wingdings</vt:lpstr>
      <vt:lpstr>Office-Design</vt:lpstr>
      <vt:lpstr>PowerPoint Presentation</vt:lpstr>
    </vt:vector>
  </TitlesOfParts>
  <Company>AWI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Yves Nowak</dc:creator>
  <cp:lastModifiedBy>Ozgur Gurses</cp:lastModifiedBy>
  <cp:revision>180</cp:revision>
  <cp:lastPrinted>2022-10-11T10:59:07Z</cp:lastPrinted>
  <dcterms:created xsi:type="dcterms:W3CDTF">2013-03-25T07:18:26Z</dcterms:created>
  <dcterms:modified xsi:type="dcterms:W3CDTF">2022-10-15T19:25:13Z</dcterms:modified>
</cp:coreProperties>
</file>