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
  </p:notesMasterIdLst>
  <p:sldIdLst>
    <p:sldId id="266" r:id="rId2"/>
  </p:sldIdLst>
  <p:sldSz cx="30275213" cy="42803763"/>
  <p:notesSz cx="6858000" cy="9144000"/>
  <p:defaultTextStyle>
    <a:defPPr>
      <a:defRPr lang="en-US"/>
    </a:defPPr>
    <a:lvl1pPr marL="0" algn="l" defTabSz="3492145" rtl="0" eaLnBrk="1" latinLnBrk="0" hangingPunct="1">
      <a:defRPr sz="6874" kern="1200">
        <a:solidFill>
          <a:schemeClr val="tx1"/>
        </a:solidFill>
        <a:latin typeface="+mn-lt"/>
        <a:ea typeface="+mn-ea"/>
        <a:cs typeface="+mn-cs"/>
      </a:defRPr>
    </a:lvl1pPr>
    <a:lvl2pPr marL="1746073" algn="l" defTabSz="3492145" rtl="0" eaLnBrk="1" latinLnBrk="0" hangingPunct="1">
      <a:defRPr sz="6874" kern="1200">
        <a:solidFill>
          <a:schemeClr val="tx1"/>
        </a:solidFill>
        <a:latin typeface="+mn-lt"/>
        <a:ea typeface="+mn-ea"/>
        <a:cs typeface="+mn-cs"/>
      </a:defRPr>
    </a:lvl2pPr>
    <a:lvl3pPr marL="3492145" algn="l" defTabSz="3492145" rtl="0" eaLnBrk="1" latinLnBrk="0" hangingPunct="1">
      <a:defRPr sz="6874" kern="1200">
        <a:solidFill>
          <a:schemeClr val="tx1"/>
        </a:solidFill>
        <a:latin typeface="+mn-lt"/>
        <a:ea typeface="+mn-ea"/>
        <a:cs typeface="+mn-cs"/>
      </a:defRPr>
    </a:lvl3pPr>
    <a:lvl4pPr marL="5238218" algn="l" defTabSz="3492145" rtl="0" eaLnBrk="1" latinLnBrk="0" hangingPunct="1">
      <a:defRPr sz="6874" kern="1200">
        <a:solidFill>
          <a:schemeClr val="tx1"/>
        </a:solidFill>
        <a:latin typeface="+mn-lt"/>
        <a:ea typeface="+mn-ea"/>
        <a:cs typeface="+mn-cs"/>
      </a:defRPr>
    </a:lvl4pPr>
    <a:lvl5pPr marL="6984291" algn="l" defTabSz="3492145" rtl="0" eaLnBrk="1" latinLnBrk="0" hangingPunct="1">
      <a:defRPr sz="6874" kern="1200">
        <a:solidFill>
          <a:schemeClr val="tx1"/>
        </a:solidFill>
        <a:latin typeface="+mn-lt"/>
        <a:ea typeface="+mn-ea"/>
        <a:cs typeface="+mn-cs"/>
      </a:defRPr>
    </a:lvl5pPr>
    <a:lvl6pPr marL="8730363" algn="l" defTabSz="3492145" rtl="0" eaLnBrk="1" latinLnBrk="0" hangingPunct="1">
      <a:defRPr sz="6874" kern="1200">
        <a:solidFill>
          <a:schemeClr val="tx1"/>
        </a:solidFill>
        <a:latin typeface="+mn-lt"/>
        <a:ea typeface="+mn-ea"/>
        <a:cs typeface="+mn-cs"/>
      </a:defRPr>
    </a:lvl6pPr>
    <a:lvl7pPr marL="10476436" algn="l" defTabSz="3492145" rtl="0" eaLnBrk="1" latinLnBrk="0" hangingPunct="1">
      <a:defRPr sz="6874" kern="1200">
        <a:solidFill>
          <a:schemeClr val="tx1"/>
        </a:solidFill>
        <a:latin typeface="+mn-lt"/>
        <a:ea typeface="+mn-ea"/>
        <a:cs typeface="+mn-cs"/>
      </a:defRPr>
    </a:lvl7pPr>
    <a:lvl8pPr marL="12222509" algn="l" defTabSz="3492145" rtl="0" eaLnBrk="1" latinLnBrk="0" hangingPunct="1">
      <a:defRPr sz="6874" kern="1200">
        <a:solidFill>
          <a:schemeClr val="tx1"/>
        </a:solidFill>
        <a:latin typeface="+mn-lt"/>
        <a:ea typeface="+mn-ea"/>
        <a:cs typeface="+mn-cs"/>
      </a:defRPr>
    </a:lvl8pPr>
    <a:lvl9pPr marL="13968581" algn="l" defTabSz="3492145" rtl="0" eaLnBrk="1" latinLnBrk="0" hangingPunct="1">
      <a:defRPr sz="687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2" userDrawn="1">
          <p15:clr>
            <a:srgbClr val="A4A3A4"/>
          </p15:clr>
        </p15:guide>
        <p15:guide id="2" pos="18562" userDrawn="1">
          <p15:clr>
            <a:srgbClr val="A4A3A4"/>
          </p15:clr>
        </p15:guide>
        <p15:guide id="3" orient="horz" pos="559" userDrawn="1">
          <p15:clr>
            <a:srgbClr val="A4A3A4"/>
          </p15:clr>
        </p15:guide>
        <p15:guide id="4" orient="horz" pos="3423" userDrawn="1">
          <p15:clr>
            <a:srgbClr val="A4A3A4"/>
          </p15:clr>
        </p15:guide>
        <p15:guide id="5" orient="horz" pos="832" userDrawn="1">
          <p15:clr>
            <a:srgbClr val="A4A3A4"/>
          </p15:clr>
        </p15:guide>
        <p15:guide id="6" pos="9536" userDrawn="1">
          <p15:clr>
            <a:srgbClr val="A4A3A4"/>
          </p15:clr>
        </p15:guide>
        <p15:guide id="7" pos="486" userDrawn="1">
          <p15:clr>
            <a:srgbClr val="A4A3A4"/>
          </p15:clr>
        </p15:guide>
        <p15:guide id="8" orient="horz" pos="4069" userDrawn="1">
          <p15:clr>
            <a:srgbClr val="A4A3A4"/>
          </p15:clr>
        </p15:guide>
        <p15:guide id="9" orient="horz" pos="2210" userDrawn="1">
          <p15:clr>
            <a:srgbClr val="A4A3A4"/>
          </p15:clr>
        </p15:guide>
        <p15:guide id="10" orient="horz" pos="4841" userDrawn="1">
          <p15:clr>
            <a:srgbClr val="A4A3A4"/>
          </p15:clr>
        </p15:guide>
        <p15:guide id="11" orient="horz" pos="5181" userDrawn="1">
          <p15:clr>
            <a:srgbClr val="A4A3A4"/>
          </p15:clr>
        </p15:guide>
        <p15:guide id="12" orient="horz" pos="25910" userDrawn="1">
          <p15:clr>
            <a:srgbClr val="A4A3A4"/>
          </p15:clr>
        </p15:guide>
        <p15:guide id="13" orient="horz" pos="2541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6799"/>
    <a:srgbClr val="3098CC"/>
    <a:srgbClr val="675A9C"/>
    <a:srgbClr val="C35D26"/>
    <a:srgbClr val="C42C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14"/>
    <p:restoredTop sz="91693"/>
  </p:normalViewPr>
  <p:slideViewPr>
    <p:cSldViewPr snapToGrid="0" snapToObjects="1" showGuides="1">
      <p:cViewPr>
        <p:scale>
          <a:sx n="50" d="100"/>
          <a:sy n="50" d="100"/>
        </p:scale>
        <p:origin x="-152" y="-8040"/>
      </p:cViewPr>
      <p:guideLst>
        <p:guide orient="horz" pos="13482"/>
        <p:guide pos="18562"/>
        <p:guide orient="horz" pos="559"/>
        <p:guide orient="horz" pos="3423"/>
        <p:guide orient="horz" pos="832"/>
        <p:guide pos="9536"/>
        <p:guide pos="486"/>
        <p:guide orient="horz" pos="4069"/>
        <p:guide orient="horz" pos="2210"/>
        <p:guide orient="horz" pos="4841"/>
        <p:guide orient="horz" pos="5181"/>
        <p:guide orient="horz" pos="25910"/>
        <p:guide orient="horz" pos="25411"/>
      </p:guideLst>
    </p:cSldViewPr>
  </p:slideViewPr>
  <p:notesTextViewPr>
    <p:cViewPr>
      <p:scale>
        <a:sx n="110" d="100"/>
        <a:sy n="11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011009-C8C0-0843-B359-0C86360D7E3D}" type="datetimeFigureOut">
              <a:rPr lang="en-US" smtClean="0"/>
              <a:t>6/11/24</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E76E30-1FE4-294B-B1A4-42268AE6091C}" type="slidenum">
              <a:rPr lang="en-US" smtClean="0"/>
              <a:t>‹#›</a:t>
            </a:fld>
            <a:endParaRPr lang="en-US"/>
          </a:p>
        </p:txBody>
      </p:sp>
    </p:spTree>
    <p:extLst>
      <p:ext uri="{BB962C8B-B14F-4D97-AF65-F5344CB8AC3E}">
        <p14:creationId xmlns:p14="http://schemas.microsoft.com/office/powerpoint/2010/main" val="1984191524"/>
      </p:ext>
    </p:extLst>
  </p:cSld>
  <p:clrMap bg1="lt1" tx1="dk1" bg2="lt2" tx2="dk2" accent1="accent1" accent2="accent2" accent3="accent3" accent4="accent4" accent5="accent5" accent6="accent6" hlink="hlink" folHlink="folHlink"/>
  <p:notesStyle>
    <a:lvl1pPr marL="0" algn="l" defTabSz="3492145" rtl="0" eaLnBrk="1" latinLnBrk="0" hangingPunct="1">
      <a:defRPr sz="4583" kern="1200">
        <a:solidFill>
          <a:schemeClr val="tx1"/>
        </a:solidFill>
        <a:latin typeface="+mn-lt"/>
        <a:ea typeface="+mn-ea"/>
        <a:cs typeface="+mn-cs"/>
      </a:defRPr>
    </a:lvl1pPr>
    <a:lvl2pPr marL="1746073" algn="l" defTabSz="3492145" rtl="0" eaLnBrk="1" latinLnBrk="0" hangingPunct="1">
      <a:defRPr sz="4583" kern="1200">
        <a:solidFill>
          <a:schemeClr val="tx1"/>
        </a:solidFill>
        <a:latin typeface="+mn-lt"/>
        <a:ea typeface="+mn-ea"/>
        <a:cs typeface="+mn-cs"/>
      </a:defRPr>
    </a:lvl2pPr>
    <a:lvl3pPr marL="3492145" algn="l" defTabSz="3492145" rtl="0" eaLnBrk="1" latinLnBrk="0" hangingPunct="1">
      <a:defRPr sz="4583" kern="1200">
        <a:solidFill>
          <a:schemeClr val="tx1"/>
        </a:solidFill>
        <a:latin typeface="+mn-lt"/>
        <a:ea typeface="+mn-ea"/>
        <a:cs typeface="+mn-cs"/>
      </a:defRPr>
    </a:lvl3pPr>
    <a:lvl4pPr marL="5238218" algn="l" defTabSz="3492145" rtl="0" eaLnBrk="1" latinLnBrk="0" hangingPunct="1">
      <a:defRPr sz="4583" kern="1200">
        <a:solidFill>
          <a:schemeClr val="tx1"/>
        </a:solidFill>
        <a:latin typeface="+mn-lt"/>
        <a:ea typeface="+mn-ea"/>
        <a:cs typeface="+mn-cs"/>
      </a:defRPr>
    </a:lvl4pPr>
    <a:lvl5pPr marL="6984291" algn="l" defTabSz="3492145" rtl="0" eaLnBrk="1" latinLnBrk="0" hangingPunct="1">
      <a:defRPr sz="4583" kern="1200">
        <a:solidFill>
          <a:schemeClr val="tx1"/>
        </a:solidFill>
        <a:latin typeface="+mn-lt"/>
        <a:ea typeface="+mn-ea"/>
        <a:cs typeface="+mn-cs"/>
      </a:defRPr>
    </a:lvl5pPr>
    <a:lvl6pPr marL="8730363" algn="l" defTabSz="3492145" rtl="0" eaLnBrk="1" latinLnBrk="0" hangingPunct="1">
      <a:defRPr sz="4583" kern="1200">
        <a:solidFill>
          <a:schemeClr val="tx1"/>
        </a:solidFill>
        <a:latin typeface="+mn-lt"/>
        <a:ea typeface="+mn-ea"/>
        <a:cs typeface="+mn-cs"/>
      </a:defRPr>
    </a:lvl6pPr>
    <a:lvl7pPr marL="10476436" algn="l" defTabSz="3492145" rtl="0" eaLnBrk="1" latinLnBrk="0" hangingPunct="1">
      <a:defRPr sz="4583" kern="1200">
        <a:solidFill>
          <a:schemeClr val="tx1"/>
        </a:solidFill>
        <a:latin typeface="+mn-lt"/>
        <a:ea typeface="+mn-ea"/>
        <a:cs typeface="+mn-cs"/>
      </a:defRPr>
    </a:lvl7pPr>
    <a:lvl8pPr marL="12222509" algn="l" defTabSz="3492145" rtl="0" eaLnBrk="1" latinLnBrk="0" hangingPunct="1">
      <a:defRPr sz="4583" kern="1200">
        <a:solidFill>
          <a:schemeClr val="tx1"/>
        </a:solidFill>
        <a:latin typeface="+mn-lt"/>
        <a:ea typeface="+mn-ea"/>
        <a:cs typeface="+mn-cs"/>
      </a:defRPr>
    </a:lvl8pPr>
    <a:lvl9pPr marL="13968581" algn="l" defTabSz="3492145" rtl="0" eaLnBrk="1" latinLnBrk="0" hangingPunct="1">
      <a:defRPr sz="458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E76E30-1FE4-294B-B1A4-42268AE6091C}" type="slidenum">
              <a:rPr lang="en-US" smtClean="0"/>
              <a:t>1</a:t>
            </a:fld>
            <a:endParaRPr lang="en-US"/>
          </a:p>
        </p:txBody>
      </p:sp>
    </p:spTree>
    <p:extLst>
      <p:ext uri="{BB962C8B-B14F-4D97-AF65-F5344CB8AC3E}">
        <p14:creationId xmlns:p14="http://schemas.microsoft.com/office/powerpoint/2010/main" val="285832652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g"/><Relationship Id="rId18" Type="http://schemas.openxmlformats.org/officeDocument/2006/relationships/image" Target="../media/image17.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png"/><Relationship Id="rId16" Type="http://schemas.openxmlformats.org/officeDocument/2006/relationships/image" Target="../media/image15.jpg"/><Relationship Id="rId1" Type="http://schemas.openxmlformats.org/officeDocument/2006/relationships/slideMaster" Target="../slideMasters/slideMaster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gif"/><Relationship Id="rId14" Type="http://schemas.openxmlformats.org/officeDocument/2006/relationships/image" Target="../media/image1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Logo_BMBF_en.png">
            <a:extLst>
              <a:ext uri="{FF2B5EF4-FFF2-40B4-BE49-F238E27FC236}">
                <a16:creationId xmlns:a16="http://schemas.microsoft.com/office/drawing/2014/main" id="{B5BB9CFE-072C-4299-E575-3ACDE2983324}"/>
              </a:ext>
            </a:extLst>
          </p:cNvPr>
          <p:cNvPicPr>
            <a:picLocks noChangeAspect="1"/>
          </p:cNvPicPr>
          <p:nvPr userDrawn="1"/>
        </p:nvPicPr>
        <p:blipFill>
          <a:blip r:embed="rId2"/>
          <a:stretch>
            <a:fillRect/>
          </a:stretch>
        </p:blipFill>
        <p:spPr>
          <a:xfrm>
            <a:off x="365052" y="41524622"/>
            <a:ext cx="1591569" cy="1005365"/>
          </a:xfrm>
          <a:prstGeom prst="rect">
            <a:avLst/>
          </a:prstGeom>
          <a:ln w="12700">
            <a:miter lim="400000"/>
          </a:ln>
        </p:spPr>
      </p:pic>
      <p:pic>
        <p:nvPicPr>
          <p:cNvPr id="10" name="Picture 9">
            <a:extLst>
              <a:ext uri="{FF2B5EF4-FFF2-40B4-BE49-F238E27FC236}">
                <a16:creationId xmlns:a16="http://schemas.microsoft.com/office/drawing/2014/main" id="{37222282-252C-F3A7-CE2B-59A9BAE758E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311590" y="41598200"/>
            <a:ext cx="1673491" cy="818529"/>
          </a:xfrm>
          <a:prstGeom prst="rect">
            <a:avLst/>
          </a:prstGeom>
        </p:spPr>
      </p:pic>
      <p:pic>
        <p:nvPicPr>
          <p:cNvPr id="17" name="Picture 16">
            <a:extLst>
              <a:ext uri="{FF2B5EF4-FFF2-40B4-BE49-F238E27FC236}">
                <a16:creationId xmlns:a16="http://schemas.microsoft.com/office/drawing/2014/main" id="{031C74A3-5FD1-F9A2-C94D-6BEF0D79D497}"/>
              </a:ext>
            </a:extLst>
          </p:cNvPr>
          <p:cNvPicPr>
            <a:picLocks noChangeAspect="1"/>
          </p:cNvPicPr>
          <p:nvPr userDrawn="1"/>
        </p:nvPicPr>
        <p:blipFill>
          <a:blip r:embed="rId4"/>
          <a:stretch>
            <a:fillRect/>
          </a:stretch>
        </p:blipFill>
        <p:spPr>
          <a:xfrm>
            <a:off x="22180110" y="41570913"/>
            <a:ext cx="832527" cy="895190"/>
          </a:xfrm>
          <a:prstGeom prst="rect">
            <a:avLst/>
          </a:prstGeom>
        </p:spPr>
      </p:pic>
      <p:pic>
        <p:nvPicPr>
          <p:cNvPr id="31" name="Picture 30">
            <a:extLst>
              <a:ext uri="{FF2B5EF4-FFF2-40B4-BE49-F238E27FC236}">
                <a16:creationId xmlns:a16="http://schemas.microsoft.com/office/drawing/2014/main" id="{5E48E38A-22F3-E992-1E63-7FF8E73A5469}"/>
              </a:ext>
            </a:extLst>
          </p:cNvPr>
          <p:cNvPicPr>
            <a:picLocks noChangeAspect="1"/>
          </p:cNvPicPr>
          <p:nvPr userDrawn="1"/>
        </p:nvPicPr>
        <p:blipFill>
          <a:blip r:embed="rId5"/>
          <a:stretch>
            <a:fillRect/>
          </a:stretch>
        </p:blipFill>
        <p:spPr>
          <a:xfrm>
            <a:off x="26137442" y="41383729"/>
            <a:ext cx="2216375" cy="1119270"/>
          </a:xfrm>
          <a:prstGeom prst="rect">
            <a:avLst/>
          </a:prstGeom>
        </p:spPr>
      </p:pic>
      <p:pic>
        <p:nvPicPr>
          <p:cNvPr id="36" name="Picture 35">
            <a:extLst>
              <a:ext uri="{FF2B5EF4-FFF2-40B4-BE49-F238E27FC236}">
                <a16:creationId xmlns:a16="http://schemas.microsoft.com/office/drawing/2014/main" id="{475F16FC-DFF4-7ADA-EADE-7EE9770B0971}"/>
              </a:ext>
            </a:extLst>
          </p:cNvPr>
          <p:cNvPicPr>
            <a:picLocks noChangeAspect="1"/>
          </p:cNvPicPr>
          <p:nvPr userDrawn="1"/>
        </p:nvPicPr>
        <p:blipFill>
          <a:blip r:embed="rId6"/>
          <a:stretch>
            <a:fillRect/>
          </a:stretch>
        </p:blipFill>
        <p:spPr>
          <a:xfrm>
            <a:off x="2080890" y="41612034"/>
            <a:ext cx="1591569" cy="641762"/>
          </a:xfrm>
          <a:prstGeom prst="rect">
            <a:avLst/>
          </a:prstGeom>
        </p:spPr>
      </p:pic>
      <p:pic>
        <p:nvPicPr>
          <p:cNvPr id="37" name="Picture 36">
            <a:extLst>
              <a:ext uri="{FF2B5EF4-FFF2-40B4-BE49-F238E27FC236}">
                <a16:creationId xmlns:a16="http://schemas.microsoft.com/office/drawing/2014/main" id="{78919385-E886-89D2-3962-B4E4C50863A3}"/>
              </a:ext>
            </a:extLst>
          </p:cNvPr>
          <p:cNvPicPr>
            <a:picLocks noChangeAspect="1"/>
          </p:cNvPicPr>
          <p:nvPr userDrawn="1"/>
        </p:nvPicPr>
        <p:blipFill>
          <a:blip r:embed="rId7"/>
          <a:stretch>
            <a:fillRect/>
          </a:stretch>
        </p:blipFill>
        <p:spPr>
          <a:xfrm>
            <a:off x="16009515" y="41612985"/>
            <a:ext cx="1573553" cy="824242"/>
          </a:xfrm>
          <a:prstGeom prst="rect">
            <a:avLst/>
          </a:prstGeom>
        </p:spPr>
      </p:pic>
      <p:pic>
        <p:nvPicPr>
          <p:cNvPr id="38" name="Picture 37">
            <a:extLst>
              <a:ext uri="{FF2B5EF4-FFF2-40B4-BE49-F238E27FC236}">
                <a16:creationId xmlns:a16="http://schemas.microsoft.com/office/drawing/2014/main" id="{C7BE61F5-AD51-68EC-D7B2-042B2FCCFD4C}"/>
              </a:ext>
            </a:extLst>
          </p:cNvPr>
          <p:cNvPicPr>
            <a:picLocks noChangeAspect="1"/>
          </p:cNvPicPr>
          <p:nvPr userDrawn="1"/>
        </p:nvPicPr>
        <p:blipFill>
          <a:blip r:embed="rId8"/>
          <a:stretch>
            <a:fillRect/>
          </a:stretch>
        </p:blipFill>
        <p:spPr>
          <a:xfrm>
            <a:off x="14228194" y="41690283"/>
            <a:ext cx="1677909" cy="724552"/>
          </a:xfrm>
          <a:prstGeom prst="rect">
            <a:avLst/>
          </a:prstGeom>
        </p:spPr>
      </p:pic>
      <p:pic>
        <p:nvPicPr>
          <p:cNvPr id="39" name="Picture 38">
            <a:extLst>
              <a:ext uri="{FF2B5EF4-FFF2-40B4-BE49-F238E27FC236}">
                <a16:creationId xmlns:a16="http://schemas.microsoft.com/office/drawing/2014/main" id="{D16DAD1A-A1B0-98A1-E2F0-969E857E4120}"/>
              </a:ext>
            </a:extLst>
          </p:cNvPr>
          <p:cNvPicPr>
            <a:picLocks noChangeAspect="1"/>
          </p:cNvPicPr>
          <p:nvPr userDrawn="1"/>
        </p:nvPicPr>
        <p:blipFill>
          <a:blip r:embed="rId9"/>
          <a:stretch>
            <a:fillRect/>
          </a:stretch>
        </p:blipFill>
        <p:spPr>
          <a:xfrm>
            <a:off x="17781574" y="41740227"/>
            <a:ext cx="1703089" cy="546274"/>
          </a:xfrm>
          <a:prstGeom prst="rect">
            <a:avLst/>
          </a:prstGeom>
        </p:spPr>
      </p:pic>
      <p:pic>
        <p:nvPicPr>
          <p:cNvPr id="40" name="Picture 39">
            <a:extLst>
              <a:ext uri="{FF2B5EF4-FFF2-40B4-BE49-F238E27FC236}">
                <a16:creationId xmlns:a16="http://schemas.microsoft.com/office/drawing/2014/main" id="{6547E43B-8C2E-9599-6B17-25A2A4D94F17}"/>
              </a:ext>
            </a:extLst>
          </p:cNvPr>
          <p:cNvPicPr>
            <a:picLocks noChangeAspect="1"/>
          </p:cNvPicPr>
          <p:nvPr userDrawn="1"/>
        </p:nvPicPr>
        <p:blipFill>
          <a:blip r:embed="rId10"/>
          <a:stretch>
            <a:fillRect/>
          </a:stretch>
        </p:blipFill>
        <p:spPr>
          <a:xfrm>
            <a:off x="24693127" y="41660739"/>
            <a:ext cx="1530908" cy="671451"/>
          </a:xfrm>
          <a:prstGeom prst="rect">
            <a:avLst/>
          </a:prstGeom>
        </p:spPr>
      </p:pic>
      <p:pic>
        <p:nvPicPr>
          <p:cNvPr id="43" name="Picture 42">
            <a:extLst>
              <a:ext uri="{FF2B5EF4-FFF2-40B4-BE49-F238E27FC236}">
                <a16:creationId xmlns:a16="http://schemas.microsoft.com/office/drawing/2014/main" id="{86223B08-5ADE-280D-3C46-03AFFB5A1B78}"/>
              </a:ext>
            </a:extLst>
          </p:cNvPr>
          <p:cNvPicPr>
            <a:picLocks noChangeAspect="1"/>
          </p:cNvPicPr>
          <p:nvPr userDrawn="1"/>
        </p:nvPicPr>
        <p:blipFill>
          <a:blip r:embed="rId11"/>
          <a:stretch>
            <a:fillRect/>
          </a:stretch>
        </p:blipFill>
        <p:spPr>
          <a:xfrm>
            <a:off x="19627451" y="41648207"/>
            <a:ext cx="2469570" cy="671450"/>
          </a:xfrm>
          <a:prstGeom prst="rect">
            <a:avLst/>
          </a:prstGeom>
        </p:spPr>
      </p:pic>
      <p:pic>
        <p:nvPicPr>
          <p:cNvPr id="45" name="Picture 44">
            <a:extLst>
              <a:ext uri="{FF2B5EF4-FFF2-40B4-BE49-F238E27FC236}">
                <a16:creationId xmlns:a16="http://schemas.microsoft.com/office/drawing/2014/main" id="{7443DA31-4756-5674-CF4F-46DA89CDE08B}"/>
              </a:ext>
            </a:extLst>
          </p:cNvPr>
          <p:cNvPicPr>
            <a:picLocks noChangeAspect="1"/>
          </p:cNvPicPr>
          <p:nvPr userDrawn="1"/>
        </p:nvPicPr>
        <p:blipFill>
          <a:blip r:embed="rId12"/>
          <a:stretch>
            <a:fillRect/>
          </a:stretch>
        </p:blipFill>
        <p:spPr>
          <a:xfrm>
            <a:off x="9749653" y="41504261"/>
            <a:ext cx="1329946" cy="1059249"/>
          </a:xfrm>
          <a:prstGeom prst="rect">
            <a:avLst/>
          </a:prstGeom>
        </p:spPr>
      </p:pic>
      <p:pic>
        <p:nvPicPr>
          <p:cNvPr id="46" name="Picture 45">
            <a:extLst>
              <a:ext uri="{FF2B5EF4-FFF2-40B4-BE49-F238E27FC236}">
                <a16:creationId xmlns:a16="http://schemas.microsoft.com/office/drawing/2014/main" id="{1FF0DEE6-38EC-B099-C1B5-A4F407BCE212}"/>
              </a:ext>
            </a:extLst>
          </p:cNvPr>
          <p:cNvPicPr>
            <a:picLocks noChangeAspect="1"/>
          </p:cNvPicPr>
          <p:nvPr userDrawn="1"/>
        </p:nvPicPr>
        <p:blipFill>
          <a:blip r:embed="rId13"/>
          <a:stretch>
            <a:fillRect/>
          </a:stretch>
        </p:blipFill>
        <p:spPr>
          <a:xfrm>
            <a:off x="11323670" y="41624112"/>
            <a:ext cx="1353486" cy="878887"/>
          </a:xfrm>
          <a:prstGeom prst="rect">
            <a:avLst/>
          </a:prstGeom>
        </p:spPr>
      </p:pic>
      <p:pic>
        <p:nvPicPr>
          <p:cNvPr id="47" name="Picture 46">
            <a:extLst>
              <a:ext uri="{FF2B5EF4-FFF2-40B4-BE49-F238E27FC236}">
                <a16:creationId xmlns:a16="http://schemas.microsoft.com/office/drawing/2014/main" id="{9DB46AD2-5D6F-6E7B-1A2E-527E2859A256}"/>
              </a:ext>
            </a:extLst>
          </p:cNvPr>
          <p:cNvPicPr>
            <a:picLocks noChangeAspect="1"/>
          </p:cNvPicPr>
          <p:nvPr userDrawn="1"/>
        </p:nvPicPr>
        <p:blipFill>
          <a:blip r:embed="rId14"/>
          <a:stretch>
            <a:fillRect/>
          </a:stretch>
        </p:blipFill>
        <p:spPr>
          <a:xfrm>
            <a:off x="7479724" y="41595421"/>
            <a:ext cx="2233906" cy="778365"/>
          </a:xfrm>
          <a:prstGeom prst="rect">
            <a:avLst/>
          </a:prstGeom>
        </p:spPr>
      </p:pic>
      <p:pic>
        <p:nvPicPr>
          <p:cNvPr id="49" name="Picture 48">
            <a:extLst>
              <a:ext uri="{FF2B5EF4-FFF2-40B4-BE49-F238E27FC236}">
                <a16:creationId xmlns:a16="http://schemas.microsoft.com/office/drawing/2014/main" id="{D65920C1-FF78-E4A1-2A5E-ACCCC0EEC99B}"/>
              </a:ext>
            </a:extLst>
          </p:cNvPr>
          <p:cNvPicPr>
            <a:picLocks noChangeAspect="1"/>
          </p:cNvPicPr>
          <p:nvPr userDrawn="1"/>
        </p:nvPicPr>
        <p:blipFill>
          <a:blip r:embed="rId15"/>
          <a:stretch>
            <a:fillRect/>
          </a:stretch>
        </p:blipFill>
        <p:spPr>
          <a:xfrm>
            <a:off x="5545169" y="41733670"/>
            <a:ext cx="1699226" cy="600433"/>
          </a:xfrm>
          <a:prstGeom prst="rect">
            <a:avLst/>
          </a:prstGeom>
        </p:spPr>
      </p:pic>
      <p:pic>
        <p:nvPicPr>
          <p:cNvPr id="50" name="Picture 49">
            <a:extLst>
              <a:ext uri="{FF2B5EF4-FFF2-40B4-BE49-F238E27FC236}">
                <a16:creationId xmlns:a16="http://schemas.microsoft.com/office/drawing/2014/main" id="{4CAFA543-B68C-C79E-D173-B769F176EA47}"/>
              </a:ext>
            </a:extLst>
          </p:cNvPr>
          <p:cNvPicPr>
            <a:picLocks noChangeAspect="1"/>
          </p:cNvPicPr>
          <p:nvPr userDrawn="1"/>
        </p:nvPicPr>
        <p:blipFill>
          <a:blip r:embed="rId16"/>
          <a:stretch>
            <a:fillRect/>
          </a:stretch>
        </p:blipFill>
        <p:spPr>
          <a:xfrm>
            <a:off x="3902262" y="41669816"/>
            <a:ext cx="1474211" cy="682506"/>
          </a:xfrm>
          <a:prstGeom prst="rect">
            <a:avLst/>
          </a:prstGeom>
        </p:spPr>
      </p:pic>
      <p:pic>
        <p:nvPicPr>
          <p:cNvPr id="51" name="Picture 50">
            <a:extLst>
              <a:ext uri="{FF2B5EF4-FFF2-40B4-BE49-F238E27FC236}">
                <a16:creationId xmlns:a16="http://schemas.microsoft.com/office/drawing/2014/main" id="{2C8AE993-7B1F-CDD9-DCC0-E987A0CD821D}"/>
              </a:ext>
            </a:extLst>
          </p:cNvPr>
          <p:cNvPicPr>
            <a:picLocks noChangeAspect="1"/>
          </p:cNvPicPr>
          <p:nvPr userDrawn="1"/>
        </p:nvPicPr>
        <p:blipFill>
          <a:blip r:embed="rId17"/>
          <a:stretch>
            <a:fillRect/>
          </a:stretch>
        </p:blipFill>
        <p:spPr>
          <a:xfrm>
            <a:off x="12831256" y="41723225"/>
            <a:ext cx="1470839" cy="724551"/>
          </a:xfrm>
          <a:prstGeom prst="rect">
            <a:avLst/>
          </a:prstGeom>
        </p:spPr>
      </p:pic>
      <p:pic>
        <p:nvPicPr>
          <p:cNvPr id="53" name="Picture 52">
            <a:extLst>
              <a:ext uri="{FF2B5EF4-FFF2-40B4-BE49-F238E27FC236}">
                <a16:creationId xmlns:a16="http://schemas.microsoft.com/office/drawing/2014/main" id="{16380203-596B-2E07-C97D-DD0A89B974AF}"/>
              </a:ext>
            </a:extLst>
          </p:cNvPr>
          <p:cNvPicPr>
            <a:picLocks noChangeAspect="1"/>
          </p:cNvPicPr>
          <p:nvPr userDrawn="1"/>
        </p:nvPicPr>
        <p:blipFill>
          <a:blip r:embed="rId18"/>
          <a:stretch>
            <a:fillRect/>
          </a:stretch>
        </p:blipFill>
        <p:spPr>
          <a:xfrm>
            <a:off x="23358934" y="41691117"/>
            <a:ext cx="1115522" cy="66797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67B700-823C-6542-92C9-9407EFB7C0CF}" type="datetimeFigureOut">
              <a:rPr lang="en-US" smtClean="0"/>
              <a:t>6/11/24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1C4FB-58F1-444D-B584-7E2CDFA029C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67B700-823C-6542-92C9-9407EFB7C0CF}" type="datetimeFigureOut">
              <a:rPr lang="en-US" smtClean="0"/>
              <a:t>6/11/24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1C4FB-58F1-444D-B584-7E2CDFA029C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67B700-823C-6542-92C9-9407EFB7C0CF}" type="datetimeFigureOut">
              <a:rPr lang="en-US" smtClean="0"/>
              <a:t>6/11/24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1C4FB-58F1-444D-B584-7E2CDFA029C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67B700-823C-6542-92C9-9407EFB7C0CF}" type="datetimeFigureOut">
              <a:rPr lang="en-US" smtClean="0"/>
              <a:t>6/11/24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1C4FB-58F1-444D-B584-7E2CDFA029C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67B700-823C-6542-92C9-9407EFB7C0CF}" type="datetimeFigureOut">
              <a:rPr lang="en-US" smtClean="0"/>
              <a:t>6/11/24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1C4FB-58F1-444D-B584-7E2CDFA029C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67B700-823C-6542-92C9-9407EFB7C0CF}" type="datetimeFigureOut">
              <a:rPr lang="en-US" smtClean="0"/>
              <a:t>6/11/24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71C4FB-58F1-444D-B584-7E2CDFA029C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67B700-823C-6542-92C9-9407EFB7C0CF}" type="datetimeFigureOut">
              <a:rPr lang="en-US" smtClean="0"/>
              <a:t>6/11/24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71C4FB-58F1-444D-B584-7E2CDFA029C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7B700-823C-6542-92C9-9407EFB7C0CF}" type="datetimeFigureOut">
              <a:rPr lang="en-US" smtClean="0"/>
              <a:t>6/11/24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71C4FB-58F1-444D-B584-7E2CDFA029C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3567B700-823C-6542-92C9-9407EFB7C0CF}" type="datetimeFigureOut">
              <a:rPr lang="en-US" smtClean="0"/>
              <a:t>6/11/24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1C4FB-58F1-444D-B584-7E2CDFA029C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Drag picture to placeholder or click icon to add</a:t>
            </a:r>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3567B700-823C-6542-92C9-9407EFB7C0CF}" type="datetimeFigureOut">
              <a:rPr lang="en-US" smtClean="0"/>
              <a:t>6/11/24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1C4FB-58F1-444D-B584-7E2CDFA029C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3567B700-823C-6542-92C9-9407EFB7C0CF}" type="datetimeFigureOut">
              <a:rPr lang="en-US" smtClean="0"/>
              <a:t>6/11/24</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8671C4FB-58F1-444D-B584-7E2CDFA029C4}" type="slidenum">
              <a:rPr lang="en-US" smtClean="0"/>
              <a:t>‹#›</a:t>
            </a:fld>
            <a:endParaRPr lang="en-US"/>
          </a:p>
        </p:txBody>
      </p:sp>
    </p:spTree>
    <p:extLst>
      <p:ext uri="{BB962C8B-B14F-4D97-AF65-F5344CB8AC3E}">
        <p14:creationId xmlns:p14="http://schemas.microsoft.com/office/powerpoint/2010/main" val="9810493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jpg"/><Relationship Id="rId18" Type="http://schemas.openxmlformats.org/officeDocument/2006/relationships/image" Target="../media/image33.png"/><Relationship Id="rId3" Type="http://schemas.openxmlformats.org/officeDocument/2006/relationships/image" Target="../media/image18.png"/><Relationship Id="rId7" Type="http://schemas.openxmlformats.org/officeDocument/2006/relationships/image" Target="../media/image22.jpg"/><Relationship Id="rId12" Type="http://schemas.openxmlformats.org/officeDocument/2006/relationships/image" Target="../media/image27.jpg"/><Relationship Id="rId17" Type="http://schemas.openxmlformats.org/officeDocument/2006/relationships/image" Target="../media/image32.jpg"/><Relationship Id="rId2" Type="http://schemas.openxmlformats.org/officeDocument/2006/relationships/notesSlide" Target="../notesSlides/notesSlide1.xml"/><Relationship Id="rId16"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jpg"/><Relationship Id="rId5" Type="http://schemas.openxmlformats.org/officeDocument/2006/relationships/image" Target="../media/image20.jpg"/><Relationship Id="rId15" Type="http://schemas.openxmlformats.org/officeDocument/2006/relationships/image" Target="../media/image30.jpg"/><Relationship Id="rId10" Type="http://schemas.openxmlformats.org/officeDocument/2006/relationships/image" Target="../media/image25.png"/><Relationship Id="rId4" Type="http://schemas.openxmlformats.org/officeDocument/2006/relationships/image" Target="../media/image19.emf"/><Relationship Id="rId9" Type="http://schemas.openxmlformats.org/officeDocument/2006/relationships/image" Target="../media/image24.jpg"/><Relationship Id="rId14"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BCE3EA4-3E0C-0D0F-63AF-F76F6533C4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33600" y="79639"/>
            <a:ext cx="10847339" cy="3448769"/>
          </a:xfrm>
          <a:prstGeom prst="rect">
            <a:avLst/>
          </a:prstGeom>
        </p:spPr>
      </p:pic>
      <p:pic>
        <p:nvPicPr>
          <p:cNvPr id="16" name="Picture 15">
            <a:extLst>
              <a:ext uri="{FF2B5EF4-FFF2-40B4-BE49-F238E27FC236}">
                <a16:creationId xmlns:a16="http://schemas.microsoft.com/office/drawing/2014/main" id="{5AE726FE-2A9F-3A54-B2EB-893791391B49}"/>
              </a:ext>
            </a:extLst>
          </p:cNvPr>
          <p:cNvPicPr>
            <a:picLocks noChangeAspect="1"/>
          </p:cNvPicPr>
          <p:nvPr/>
        </p:nvPicPr>
        <p:blipFill>
          <a:blip r:embed="rId4"/>
          <a:stretch>
            <a:fillRect/>
          </a:stretch>
        </p:blipFill>
        <p:spPr>
          <a:xfrm>
            <a:off x="25374600" y="820060"/>
            <a:ext cx="4115367" cy="2289174"/>
          </a:xfrm>
          <a:prstGeom prst="rect">
            <a:avLst/>
          </a:prstGeom>
        </p:spPr>
      </p:pic>
      <p:grpSp>
        <p:nvGrpSpPr>
          <p:cNvPr id="17" name="Group 16">
            <a:extLst>
              <a:ext uri="{FF2B5EF4-FFF2-40B4-BE49-F238E27FC236}">
                <a16:creationId xmlns:a16="http://schemas.microsoft.com/office/drawing/2014/main" id="{6EFECC85-878A-E5B2-6DC9-39711D9DA138}"/>
              </a:ext>
            </a:extLst>
          </p:cNvPr>
          <p:cNvGrpSpPr/>
          <p:nvPr/>
        </p:nvGrpSpPr>
        <p:grpSpPr>
          <a:xfrm>
            <a:off x="-846" y="5447664"/>
            <a:ext cx="30276846" cy="359220"/>
            <a:chOff x="-846" y="4932405"/>
            <a:chExt cx="30276846" cy="359220"/>
          </a:xfrm>
        </p:grpSpPr>
        <p:sp>
          <p:nvSpPr>
            <p:cNvPr id="18" name="Rechteck 10">
              <a:extLst>
                <a:ext uri="{FF2B5EF4-FFF2-40B4-BE49-F238E27FC236}">
                  <a16:creationId xmlns:a16="http://schemas.microsoft.com/office/drawing/2014/main" id="{81286EEB-2533-7836-35A9-E4D9702F05FE}"/>
                </a:ext>
              </a:extLst>
            </p:cNvPr>
            <p:cNvSpPr/>
            <p:nvPr/>
          </p:nvSpPr>
          <p:spPr>
            <a:xfrm flipV="1">
              <a:off x="1" y="5037271"/>
              <a:ext cx="30275999" cy="360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echteck 13">
              <a:extLst>
                <a:ext uri="{FF2B5EF4-FFF2-40B4-BE49-F238E27FC236}">
                  <a16:creationId xmlns:a16="http://schemas.microsoft.com/office/drawing/2014/main" id="{BA96594C-1A20-E618-D87C-A423B4E9F6D9}"/>
                </a:ext>
              </a:extLst>
            </p:cNvPr>
            <p:cNvSpPr/>
            <p:nvPr/>
          </p:nvSpPr>
          <p:spPr>
            <a:xfrm flipV="1">
              <a:off x="1" y="5073217"/>
              <a:ext cx="30275999" cy="72000"/>
            </a:xfrm>
            <a:prstGeom prst="rect">
              <a:avLst/>
            </a:prstGeom>
            <a:solidFill>
              <a:srgbClr val="326799">
                <a:alpha val="23137"/>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echteck 11">
              <a:extLst>
                <a:ext uri="{FF2B5EF4-FFF2-40B4-BE49-F238E27FC236}">
                  <a16:creationId xmlns:a16="http://schemas.microsoft.com/office/drawing/2014/main" id="{341CBA11-107B-6573-0A66-C51084781A7A}"/>
                </a:ext>
              </a:extLst>
            </p:cNvPr>
            <p:cNvSpPr/>
            <p:nvPr/>
          </p:nvSpPr>
          <p:spPr>
            <a:xfrm flipV="1">
              <a:off x="1" y="4932405"/>
              <a:ext cx="30275999" cy="10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Rechteck 12">
              <a:extLst>
                <a:ext uri="{FF2B5EF4-FFF2-40B4-BE49-F238E27FC236}">
                  <a16:creationId xmlns:a16="http://schemas.microsoft.com/office/drawing/2014/main" id="{76D1F9D2-038F-D336-6D6D-2822990E9380}"/>
                </a:ext>
              </a:extLst>
            </p:cNvPr>
            <p:cNvSpPr/>
            <p:nvPr/>
          </p:nvSpPr>
          <p:spPr>
            <a:xfrm flipV="1">
              <a:off x="1" y="5144086"/>
              <a:ext cx="30275999" cy="108000"/>
            </a:xfrm>
            <a:prstGeom prst="rect">
              <a:avLst/>
            </a:prstGeom>
            <a:solidFill>
              <a:srgbClr val="3267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Rechteck 13">
              <a:extLst>
                <a:ext uri="{FF2B5EF4-FFF2-40B4-BE49-F238E27FC236}">
                  <a16:creationId xmlns:a16="http://schemas.microsoft.com/office/drawing/2014/main" id="{B96ADFB8-08F4-6C6D-ECB0-6C590256544B}"/>
                </a:ext>
              </a:extLst>
            </p:cNvPr>
            <p:cNvSpPr/>
            <p:nvPr/>
          </p:nvSpPr>
          <p:spPr>
            <a:xfrm flipV="1">
              <a:off x="-846" y="5255625"/>
              <a:ext cx="30275999" cy="36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pic>
        <p:nvPicPr>
          <p:cNvPr id="23" name="Picture 22">
            <a:extLst>
              <a:ext uri="{FF2B5EF4-FFF2-40B4-BE49-F238E27FC236}">
                <a16:creationId xmlns:a16="http://schemas.microsoft.com/office/drawing/2014/main" id="{692AAE01-79F3-45E5-4007-83679306864F}"/>
              </a:ext>
            </a:extLst>
          </p:cNvPr>
          <p:cNvPicPr>
            <a:picLocks noChangeAspect="1"/>
          </p:cNvPicPr>
          <p:nvPr/>
        </p:nvPicPr>
        <p:blipFill>
          <a:blip r:embed="rId5"/>
          <a:stretch>
            <a:fillRect/>
          </a:stretch>
        </p:blipFill>
        <p:spPr>
          <a:xfrm>
            <a:off x="759828" y="3483115"/>
            <a:ext cx="10084479" cy="1496963"/>
          </a:xfrm>
          <a:prstGeom prst="rect">
            <a:avLst/>
          </a:prstGeom>
        </p:spPr>
      </p:pic>
      <p:sp>
        <p:nvSpPr>
          <p:cNvPr id="24" name="Rectangle 2">
            <a:extLst>
              <a:ext uri="{FF2B5EF4-FFF2-40B4-BE49-F238E27FC236}">
                <a16:creationId xmlns:a16="http://schemas.microsoft.com/office/drawing/2014/main" id="{3328DDB6-D132-CDC9-F62D-2D0A66E3D994}"/>
              </a:ext>
            </a:extLst>
          </p:cNvPr>
          <p:cNvSpPr txBox="1">
            <a:spLocks noChangeArrowheads="1"/>
          </p:cNvSpPr>
          <p:nvPr/>
        </p:nvSpPr>
        <p:spPr>
          <a:xfrm>
            <a:off x="11114893" y="3393250"/>
            <a:ext cx="18857365" cy="2158414"/>
          </a:xfrm>
          <a:prstGeom prst="rect">
            <a:avLst/>
          </a:prstGeom>
          <a:solidFill>
            <a:schemeClr val="bg1"/>
          </a:solidFill>
        </p:spPr>
        <p:txBody>
          <a:bodyPr/>
          <a:lstStyle>
            <a:lvl1pPr algn="l" defTabSz="4168775" rtl="0" eaLnBrk="0" fontAlgn="base" hangingPunct="0">
              <a:lnSpc>
                <a:spcPct val="120000"/>
              </a:lnSpc>
              <a:spcBef>
                <a:spcPct val="0"/>
              </a:spcBef>
              <a:spcAft>
                <a:spcPct val="0"/>
              </a:spcAft>
              <a:defRPr sz="8700">
                <a:solidFill>
                  <a:srgbClr val="991324"/>
                </a:solidFill>
                <a:latin typeface="+mj-lt"/>
                <a:ea typeface="+mj-ea"/>
                <a:cs typeface="ＭＳ Ｐゴシック" charset="0"/>
              </a:defRPr>
            </a:lvl1pPr>
            <a:lvl2pPr algn="l" defTabSz="4168775" rtl="0" eaLnBrk="0" fontAlgn="base" hangingPunct="0">
              <a:lnSpc>
                <a:spcPct val="120000"/>
              </a:lnSpc>
              <a:spcBef>
                <a:spcPct val="0"/>
              </a:spcBef>
              <a:spcAft>
                <a:spcPct val="0"/>
              </a:spcAft>
              <a:defRPr sz="8700">
                <a:solidFill>
                  <a:srgbClr val="991324"/>
                </a:solidFill>
                <a:latin typeface="Arial" charset="0"/>
                <a:ea typeface="ＭＳ Ｐゴシック" pitchFamily="124" charset="-128"/>
                <a:cs typeface="ＭＳ Ｐゴシック" charset="0"/>
              </a:defRPr>
            </a:lvl2pPr>
            <a:lvl3pPr algn="l" defTabSz="4168775" rtl="0" eaLnBrk="0" fontAlgn="base" hangingPunct="0">
              <a:lnSpc>
                <a:spcPct val="120000"/>
              </a:lnSpc>
              <a:spcBef>
                <a:spcPct val="0"/>
              </a:spcBef>
              <a:spcAft>
                <a:spcPct val="0"/>
              </a:spcAft>
              <a:defRPr sz="8700">
                <a:solidFill>
                  <a:srgbClr val="991324"/>
                </a:solidFill>
                <a:latin typeface="Arial" charset="0"/>
                <a:ea typeface="ＭＳ Ｐゴシック" pitchFamily="124" charset="-128"/>
                <a:cs typeface="ＭＳ Ｐゴシック" charset="0"/>
              </a:defRPr>
            </a:lvl3pPr>
            <a:lvl4pPr algn="l" defTabSz="4168775" rtl="0" eaLnBrk="0" fontAlgn="base" hangingPunct="0">
              <a:lnSpc>
                <a:spcPct val="120000"/>
              </a:lnSpc>
              <a:spcBef>
                <a:spcPct val="0"/>
              </a:spcBef>
              <a:spcAft>
                <a:spcPct val="0"/>
              </a:spcAft>
              <a:defRPr sz="8700">
                <a:solidFill>
                  <a:srgbClr val="991324"/>
                </a:solidFill>
                <a:latin typeface="Arial" charset="0"/>
                <a:ea typeface="ＭＳ Ｐゴシック" pitchFamily="124" charset="-128"/>
                <a:cs typeface="ＭＳ Ｐゴシック" charset="0"/>
              </a:defRPr>
            </a:lvl4pPr>
            <a:lvl5pPr algn="l" defTabSz="4168775" rtl="0" eaLnBrk="0" fontAlgn="base" hangingPunct="0">
              <a:lnSpc>
                <a:spcPct val="120000"/>
              </a:lnSpc>
              <a:spcBef>
                <a:spcPct val="0"/>
              </a:spcBef>
              <a:spcAft>
                <a:spcPct val="0"/>
              </a:spcAft>
              <a:defRPr sz="8700">
                <a:solidFill>
                  <a:srgbClr val="991324"/>
                </a:solidFill>
                <a:latin typeface="Arial" charset="0"/>
                <a:ea typeface="ＭＳ Ｐゴシック" pitchFamily="124" charset="-128"/>
                <a:cs typeface="ＭＳ Ｐゴシック" charset="0"/>
              </a:defRPr>
            </a:lvl5pPr>
            <a:lvl6pPr marL="456853" algn="l" defTabSz="4168795" rtl="0" eaLnBrk="0" fontAlgn="base" hangingPunct="0">
              <a:lnSpc>
                <a:spcPct val="120000"/>
              </a:lnSpc>
              <a:spcBef>
                <a:spcPct val="0"/>
              </a:spcBef>
              <a:spcAft>
                <a:spcPct val="0"/>
              </a:spcAft>
              <a:defRPr sz="8700" b="1">
                <a:solidFill>
                  <a:schemeClr val="bg1"/>
                </a:solidFill>
                <a:latin typeface="Arial" charset="0"/>
                <a:ea typeface="ＭＳ Ｐゴシック" pitchFamily="124" charset="-128"/>
              </a:defRPr>
            </a:lvl6pPr>
            <a:lvl7pPr marL="913710" algn="l" defTabSz="4168795" rtl="0" eaLnBrk="0" fontAlgn="base" hangingPunct="0">
              <a:lnSpc>
                <a:spcPct val="120000"/>
              </a:lnSpc>
              <a:spcBef>
                <a:spcPct val="0"/>
              </a:spcBef>
              <a:spcAft>
                <a:spcPct val="0"/>
              </a:spcAft>
              <a:defRPr sz="8700" b="1">
                <a:solidFill>
                  <a:schemeClr val="bg1"/>
                </a:solidFill>
                <a:latin typeface="Arial" charset="0"/>
                <a:ea typeface="ＭＳ Ｐゴシック" pitchFamily="124" charset="-128"/>
              </a:defRPr>
            </a:lvl7pPr>
            <a:lvl8pPr marL="1370563" algn="l" defTabSz="4168795" rtl="0" eaLnBrk="0" fontAlgn="base" hangingPunct="0">
              <a:lnSpc>
                <a:spcPct val="120000"/>
              </a:lnSpc>
              <a:spcBef>
                <a:spcPct val="0"/>
              </a:spcBef>
              <a:spcAft>
                <a:spcPct val="0"/>
              </a:spcAft>
              <a:defRPr sz="8700" b="1">
                <a:solidFill>
                  <a:schemeClr val="bg1"/>
                </a:solidFill>
                <a:latin typeface="Arial" charset="0"/>
                <a:ea typeface="ＭＳ Ｐゴシック" pitchFamily="124" charset="-128"/>
              </a:defRPr>
            </a:lvl8pPr>
            <a:lvl9pPr marL="1827416" algn="l" defTabSz="4168795" rtl="0" eaLnBrk="0" fontAlgn="base" hangingPunct="0">
              <a:lnSpc>
                <a:spcPct val="120000"/>
              </a:lnSpc>
              <a:spcBef>
                <a:spcPct val="0"/>
              </a:spcBef>
              <a:spcAft>
                <a:spcPct val="0"/>
              </a:spcAft>
              <a:defRPr sz="8700" b="1">
                <a:solidFill>
                  <a:schemeClr val="bg1"/>
                </a:solidFill>
                <a:latin typeface="Arial" charset="0"/>
                <a:ea typeface="ＭＳ Ｐゴシック" pitchFamily="124" charset="-128"/>
              </a:defRPr>
            </a:lvl9pPr>
          </a:lstStyle>
          <a:p>
            <a:pPr>
              <a:lnSpc>
                <a:spcPct val="100000"/>
              </a:lnSpc>
            </a:pPr>
            <a:r>
              <a:rPr lang="de-DE" sz="4000" dirty="0">
                <a:solidFill>
                  <a:schemeClr val="tx1"/>
                </a:solidFill>
                <a:latin typeface="Avenir Next Demi Bold" charset="0"/>
                <a:ea typeface="Avenir Next Demi Bold" charset="0"/>
                <a:cs typeface="Avenir Next Demi Bold" charset="0"/>
              </a:rPr>
              <a:t>Ying Ye</a:t>
            </a:r>
            <a:r>
              <a:rPr lang="de-DE" sz="4000" baseline="30000" dirty="0">
                <a:solidFill>
                  <a:schemeClr val="tx1"/>
                </a:solidFill>
                <a:latin typeface="Avenir Next Demi Bold" charset="0"/>
                <a:ea typeface="Avenir Next Demi Bold" charset="0"/>
                <a:cs typeface="Avenir Next Demi Bold" charset="0"/>
              </a:rPr>
              <a:t>1</a:t>
            </a:r>
            <a:r>
              <a:rPr lang="de-DE" sz="4000" dirty="0">
                <a:solidFill>
                  <a:schemeClr val="tx1"/>
                </a:solidFill>
                <a:latin typeface="Avenir Next Demi Bold" charset="0"/>
                <a:ea typeface="Avenir Next Demi Bold" charset="0"/>
                <a:cs typeface="Avenir Next Demi Bold" charset="0"/>
              </a:rPr>
              <a:t>,  Peter Köhler</a:t>
            </a:r>
            <a:r>
              <a:rPr lang="de-DE" sz="4000" baseline="30000" dirty="0">
                <a:solidFill>
                  <a:schemeClr val="tx1"/>
                </a:solidFill>
                <a:latin typeface="Avenir Next Demi Bold" charset="0"/>
                <a:ea typeface="Avenir Next Demi Bold" charset="0"/>
                <a:cs typeface="Avenir Next Demi Bold" charset="0"/>
              </a:rPr>
              <a:t>1</a:t>
            </a:r>
            <a:r>
              <a:rPr lang="de-DE" sz="4000" dirty="0">
                <a:solidFill>
                  <a:schemeClr val="tx1"/>
                </a:solidFill>
                <a:latin typeface="Avenir Next Demi Bold" charset="0"/>
                <a:ea typeface="Avenir Next Demi Bold" charset="0"/>
                <a:cs typeface="Avenir Next Demi Bold" charset="0"/>
              </a:rPr>
              <a:t>, Guy Munhoven</a:t>
            </a:r>
            <a:r>
              <a:rPr lang="de-DE" sz="4000" baseline="30000" dirty="0">
                <a:solidFill>
                  <a:schemeClr val="tx1"/>
                </a:solidFill>
                <a:latin typeface="Avenir Next Demi Bold" charset="0"/>
                <a:ea typeface="Avenir Next Demi Bold" charset="0"/>
                <a:cs typeface="Avenir Next Demi Bold" charset="0"/>
              </a:rPr>
              <a:t>2</a:t>
            </a:r>
            <a:r>
              <a:rPr lang="de-DE" sz="4000" dirty="0">
                <a:solidFill>
                  <a:schemeClr val="tx1"/>
                </a:solidFill>
                <a:latin typeface="Avenir Next Demi Bold" charset="0"/>
                <a:ea typeface="Avenir Next Demi Bold" charset="0"/>
                <a:cs typeface="Avenir Next Demi Bold" charset="0"/>
              </a:rPr>
              <a:t>, Martin Butzin</a:t>
            </a:r>
            <a:r>
              <a:rPr lang="de-DE" sz="4000" baseline="30000" dirty="0">
                <a:solidFill>
                  <a:schemeClr val="tx1"/>
                </a:solidFill>
                <a:latin typeface="Avenir Next Demi Bold" charset="0"/>
                <a:ea typeface="Avenir Next Demi Bold" charset="0"/>
                <a:cs typeface="Avenir Next Demi Bold" charset="0"/>
              </a:rPr>
              <a:t>1,3</a:t>
            </a:r>
            <a:r>
              <a:rPr lang="de-DE" sz="4000" dirty="0">
                <a:solidFill>
                  <a:schemeClr val="tx1"/>
                </a:solidFill>
                <a:latin typeface="Avenir Next Demi Bold" charset="0"/>
                <a:ea typeface="Avenir Next Demi Bold" charset="0"/>
                <a:cs typeface="Avenir Next Demi Bold" charset="0"/>
              </a:rPr>
              <a:t> and Christoph Völker</a:t>
            </a:r>
            <a:r>
              <a:rPr lang="de-DE" sz="4000" baseline="30000" dirty="0">
                <a:solidFill>
                  <a:schemeClr val="tx1"/>
                </a:solidFill>
                <a:latin typeface="Avenir Next Demi Bold" charset="0"/>
                <a:ea typeface="Avenir Next Demi Bold" charset="0"/>
                <a:cs typeface="Avenir Next Demi Bold" charset="0"/>
              </a:rPr>
              <a:t>1</a:t>
            </a:r>
            <a:br>
              <a:rPr lang="de-DE" sz="2800" dirty="0">
                <a:solidFill>
                  <a:schemeClr val="tx1"/>
                </a:solidFill>
                <a:latin typeface="Avenir Next Demi Bold" charset="0"/>
                <a:ea typeface="Avenir Next Demi Bold" charset="0"/>
                <a:cs typeface="Avenir Next Demi Bold" charset="0"/>
              </a:rPr>
            </a:br>
            <a:r>
              <a:rPr lang="de-DE" sz="2800" dirty="0">
                <a:solidFill>
                  <a:schemeClr val="tx1"/>
                </a:solidFill>
                <a:latin typeface="Avenir Next Demi Bold" charset="0"/>
                <a:ea typeface="Avenir Next Demi Bold" charset="0"/>
                <a:cs typeface="Avenir Next Demi Bold" charset="0"/>
              </a:rPr>
              <a:t>1Alfred Wegener Institute Helmholtz </a:t>
            </a:r>
            <a:r>
              <a:rPr lang="de-DE" sz="2800" dirty="0" err="1">
                <a:solidFill>
                  <a:schemeClr val="tx1"/>
                </a:solidFill>
                <a:latin typeface="Avenir Next Demi Bold" charset="0"/>
                <a:ea typeface="Avenir Next Demi Bold" charset="0"/>
                <a:cs typeface="Avenir Next Demi Bold" charset="0"/>
              </a:rPr>
              <a:t>Centre</a:t>
            </a:r>
            <a:r>
              <a:rPr lang="de-DE" sz="2800" dirty="0">
                <a:solidFill>
                  <a:schemeClr val="tx1"/>
                </a:solidFill>
                <a:latin typeface="Avenir Next Demi Bold" charset="0"/>
                <a:ea typeface="Avenir Next Demi Bold" charset="0"/>
                <a:cs typeface="Avenir Next Demi Bold" charset="0"/>
              </a:rPr>
              <a:t> </a:t>
            </a:r>
            <a:r>
              <a:rPr lang="de-DE" sz="2800" dirty="0" err="1">
                <a:solidFill>
                  <a:schemeClr val="tx1"/>
                </a:solidFill>
                <a:latin typeface="Avenir Next Demi Bold" charset="0"/>
                <a:ea typeface="Avenir Next Demi Bold" charset="0"/>
                <a:cs typeface="Avenir Next Demi Bold" charset="0"/>
              </a:rPr>
              <a:t>for</a:t>
            </a:r>
            <a:r>
              <a:rPr lang="de-DE" sz="2800" dirty="0">
                <a:solidFill>
                  <a:schemeClr val="tx1"/>
                </a:solidFill>
                <a:latin typeface="Avenir Next Demi Bold" charset="0"/>
                <a:ea typeface="Avenir Next Demi Bold" charset="0"/>
                <a:cs typeface="Avenir Next Demi Bold" charset="0"/>
              </a:rPr>
              <a:t> Polar and Marine Research, Bremerhaven, Germany</a:t>
            </a:r>
          </a:p>
          <a:p>
            <a:pPr>
              <a:lnSpc>
                <a:spcPct val="100000"/>
              </a:lnSpc>
            </a:pPr>
            <a:r>
              <a:rPr lang="de-DE" sz="2800" dirty="0">
                <a:solidFill>
                  <a:schemeClr val="tx1"/>
                </a:solidFill>
                <a:latin typeface="Avenir Next Demi Bold" charset="0"/>
                <a:ea typeface="Avenir Next Demi Bold" charset="0"/>
                <a:cs typeface="Avenir Next Demi Bold" charset="0"/>
              </a:rPr>
              <a:t>2 </a:t>
            </a:r>
            <a:r>
              <a:rPr lang="de-DE" sz="2800" dirty="0" err="1">
                <a:solidFill>
                  <a:schemeClr val="tx1"/>
                </a:solidFill>
                <a:latin typeface="Avenir Next Demi Bold" charset="0"/>
                <a:ea typeface="Avenir Next Demi Bold" charset="0"/>
                <a:cs typeface="Avenir Next Demi Bold" charset="0"/>
              </a:rPr>
              <a:t>Laboratoire</a:t>
            </a:r>
            <a:r>
              <a:rPr lang="de-DE" sz="2800" dirty="0">
                <a:solidFill>
                  <a:schemeClr val="tx1"/>
                </a:solidFill>
                <a:latin typeface="Avenir Next Demi Bold" charset="0"/>
                <a:ea typeface="Avenir Next Demi Bold" charset="0"/>
                <a:cs typeface="Avenir Next Demi Bold" charset="0"/>
              </a:rPr>
              <a:t> de </a:t>
            </a:r>
            <a:r>
              <a:rPr lang="de-DE" sz="2800" dirty="0" err="1">
                <a:solidFill>
                  <a:schemeClr val="tx1"/>
                </a:solidFill>
                <a:latin typeface="Avenir Next Demi Bold" charset="0"/>
                <a:ea typeface="Avenir Next Demi Bold" charset="0"/>
                <a:cs typeface="Avenir Next Demi Bold" charset="0"/>
              </a:rPr>
              <a:t>Physique</a:t>
            </a:r>
            <a:r>
              <a:rPr lang="de-DE" sz="2800" dirty="0">
                <a:solidFill>
                  <a:schemeClr val="tx1"/>
                </a:solidFill>
                <a:latin typeface="Avenir Next Demi Bold" charset="0"/>
                <a:ea typeface="Avenir Next Demi Bold" charset="0"/>
                <a:cs typeface="Avenir Next Demi Bold" charset="0"/>
              </a:rPr>
              <a:t> </a:t>
            </a:r>
            <a:r>
              <a:rPr lang="de-DE" sz="2800" dirty="0" err="1">
                <a:solidFill>
                  <a:schemeClr val="tx1"/>
                </a:solidFill>
                <a:latin typeface="Avenir Next Demi Bold" charset="0"/>
                <a:ea typeface="Avenir Next Demi Bold" charset="0"/>
                <a:cs typeface="Avenir Next Demi Bold" charset="0"/>
              </a:rPr>
              <a:t>Atmosphérique</a:t>
            </a:r>
            <a:r>
              <a:rPr lang="de-DE" sz="2800" dirty="0">
                <a:solidFill>
                  <a:schemeClr val="tx1"/>
                </a:solidFill>
                <a:latin typeface="Avenir Next Demi Bold" charset="0"/>
                <a:ea typeface="Avenir Next Demi Bold" charset="0"/>
                <a:cs typeface="Avenir Next Demi Bold" charset="0"/>
              </a:rPr>
              <a:t> et </a:t>
            </a:r>
            <a:r>
              <a:rPr lang="de-DE" sz="2800" dirty="0" err="1">
                <a:solidFill>
                  <a:schemeClr val="tx1"/>
                </a:solidFill>
                <a:latin typeface="Avenir Next Demi Bold" charset="0"/>
                <a:ea typeface="Avenir Next Demi Bold" charset="0"/>
                <a:cs typeface="Avenir Next Demi Bold" charset="0"/>
              </a:rPr>
              <a:t>Planétaire</a:t>
            </a:r>
            <a:r>
              <a:rPr lang="de-DE" sz="2800" dirty="0">
                <a:solidFill>
                  <a:schemeClr val="tx1"/>
                </a:solidFill>
                <a:latin typeface="Avenir Next Demi Bold" charset="0"/>
                <a:ea typeface="Avenir Next Demi Bold" charset="0"/>
                <a:cs typeface="Avenir Next Demi Bold" charset="0"/>
              </a:rPr>
              <a:t>, </a:t>
            </a:r>
            <a:r>
              <a:rPr lang="de-DE" sz="2800" dirty="0" err="1">
                <a:solidFill>
                  <a:schemeClr val="tx1"/>
                </a:solidFill>
                <a:latin typeface="Avenir Next Demi Bold" charset="0"/>
                <a:ea typeface="Avenir Next Demi Bold" charset="0"/>
                <a:cs typeface="Avenir Next Demi Bold" charset="0"/>
              </a:rPr>
              <a:t>Universite</a:t>
            </a:r>
            <a:r>
              <a:rPr lang="de-DE" sz="2800" dirty="0">
                <a:solidFill>
                  <a:schemeClr val="tx1"/>
                </a:solidFill>
                <a:latin typeface="Avenir Next Demi Bold" charset="0"/>
                <a:ea typeface="Avenir Next Demi Bold" charset="0"/>
                <a:cs typeface="Avenir Next Demi Bold" charset="0"/>
              </a:rPr>
              <a:t>́ de </a:t>
            </a:r>
            <a:r>
              <a:rPr lang="de-DE" sz="2800" dirty="0" err="1">
                <a:solidFill>
                  <a:schemeClr val="tx1"/>
                </a:solidFill>
                <a:latin typeface="Avenir Next Demi Bold" charset="0"/>
                <a:ea typeface="Avenir Next Demi Bold" charset="0"/>
                <a:cs typeface="Avenir Next Demi Bold" charset="0"/>
              </a:rPr>
              <a:t>Liège</a:t>
            </a:r>
            <a:r>
              <a:rPr lang="de-DE" sz="2800" dirty="0">
                <a:solidFill>
                  <a:schemeClr val="tx1"/>
                </a:solidFill>
                <a:latin typeface="Avenir Next Demi Bold" charset="0"/>
                <a:ea typeface="Avenir Next Demi Bold" charset="0"/>
                <a:cs typeface="Avenir Next Demi Bold" charset="0"/>
              </a:rPr>
              <a:t>, </a:t>
            </a:r>
            <a:r>
              <a:rPr lang="de-DE" sz="2800" dirty="0" err="1">
                <a:solidFill>
                  <a:schemeClr val="tx1"/>
                </a:solidFill>
                <a:latin typeface="Avenir Next Demi Bold" charset="0"/>
                <a:ea typeface="Avenir Next Demi Bold" charset="0"/>
                <a:cs typeface="Avenir Next Demi Bold" charset="0"/>
              </a:rPr>
              <a:t>Liège</a:t>
            </a:r>
            <a:r>
              <a:rPr lang="de-DE" sz="2800" dirty="0">
                <a:solidFill>
                  <a:schemeClr val="tx1"/>
                </a:solidFill>
                <a:latin typeface="Avenir Next Demi Bold" charset="0"/>
                <a:ea typeface="Avenir Next Demi Bold" charset="0"/>
                <a:cs typeface="Avenir Next Demi Bold" charset="0"/>
              </a:rPr>
              <a:t>, </a:t>
            </a:r>
            <a:r>
              <a:rPr lang="de-DE" sz="2800" dirty="0" err="1">
                <a:solidFill>
                  <a:schemeClr val="tx1"/>
                </a:solidFill>
                <a:latin typeface="Avenir Next Demi Bold" charset="0"/>
                <a:ea typeface="Avenir Next Demi Bold" charset="0"/>
                <a:cs typeface="Avenir Next Demi Bold" charset="0"/>
              </a:rPr>
              <a:t>Belgium</a:t>
            </a:r>
            <a:endParaRPr lang="de-DE" sz="2800" dirty="0">
              <a:solidFill>
                <a:schemeClr val="tx1"/>
              </a:solidFill>
              <a:latin typeface="Avenir Next Demi Bold" charset="0"/>
              <a:ea typeface="Avenir Next Demi Bold" charset="0"/>
              <a:cs typeface="Avenir Next Demi Bold" charset="0"/>
            </a:endParaRPr>
          </a:p>
          <a:p>
            <a:pPr>
              <a:lnSpc>
                <a:spcPct val="100000"/>
              </a:lnSpc>
            </a:pPr>
            <a:r>
              <a:rPr lang="de-DE" sz="2800" dirty="0">
                <a:solidFill>
                  <a:schemeClr val="tx1"/>
                </a:solidFill>
                <a:latin typeface="Avenir Next Demi Bold" charset="0"/>
                <a:ea typeface="Avenir Next Demi Bold" charset="0"/>
                <a:cs typeface="Avenir Next Demi Bold" charset="0"/>
              </a:rPr>
              <a:t>3 </a:t>
            </a:r>
            <a:r>
              <a:rPr lang="de-DE" sz="2800" dirty="0" err="1">
                <a:solidFill>
                  <a:schemeClr val="tx1"/>
                </a:solidFill>
                <a:latin typeface="Avenir Next Demi Bold" charset="0"/>
                <a:ea typeface="Avenir Next Demi Bold" charset="0"/>
                <a:cs typeface="Avenir Next Demi Bold" charset="0"/>
              </a:rPr>
              <a:t>Now</a:t>
            </a:r>
            <a:r>
              <a:rPr lang="de-DE" sz="2800" dirty="0">
                <a:solidFill>
                  <a:schemeClr val="tx1"/>
                </a:solidFill>
                <a:latin typeface="Avenir Next Demi Bold" charset="0"/>
                <a:ea typeface="Avenir Next Demi Bold" charset="0"/>
                <a:cs typeface="Avenir Next Demi Bold" charset="0"/>
              </a:rPr>
              <a:t> at MARUM-Center </a:t>
            </a:r>
            <a:r>
              <a:rPr lang="de-DE" sz="2800" dirty="0" err="1">
                <a:solidFill>
                  <a:schemeClr val="tx1"/>
                </a:solidFill>
                <a:latin typeface="Avenir Next Demi Bold" charset="0"/>
                <a:ea typeface="Avenir Next Demi Bold" charset="0"/>
                <a:cs typeface="Avenir Next Demi Bold" charset="0"/>
              </a:rPr>
              <a:t>for</a:t>
            </a:r>
            <a:r>
              <a:rPr lang="de-DE" sz="2800" dirty="0">
                <a:solidFill>
                  <a:schemeClr val="tx1"/>
                </a:solidFill>
                <a:latin typeface="Avenir Next Demi Bold" charset="0"/>
                <a:ea typeface="Avenir Next Demi Bold" charset="0"/>
                <a:cs typeface="Avenir Next Demi Bold" charset="0"/>
              </a:rPr>
              <a:t> Marine Environmental Sciences, University </a:t>
            </a:r>
            <a:r>
              <a:rPr lang="de-DE" sz="2800" dirty="0" err="1">
                <a:solidFill>
                  <a:schemeClr val="tx1"/>
                </a:solidFill>
                <a:latin typeface="Avenir Next Demi Bold" charset="0"/>
                <a:ea typeface="Avenir Next Demi Bold" charset="0"/>
                <a:cs typeface="Avenir Next Demi Bold" charset="0"/>
              </a:rPr>
              <a:t>of</a:t>
            </a:r>
            <a:r>
              <a:rPr lang="de-DE" sz="2800" dirty="0">
                <a:solidFill>
                  <a:schemeClr val="tx1"/>
                </a:solidFill>
                <a:latin typeface="Avenir Next Demi Bold" charset="0"/>
                <a:ea typeface="Avenir Next Demi Bold" charset="0"/>
                <a:cs typeface="Avenir Next Demi Bold" charset="0"/>
              </a:rPr>
              <a:t> Bremen, Germany</a:t>
            </a:r>
          </a:p>
        </p:txBody>
      </p:sp>
      <p:sp>
        <p:nvSpPr>
          <p:cNvPr id="14" name="Rectangle 2">
            <a:extLst>
              <a:ext uri="{FF2B5EF4-FFF2-40B4-BE49-F238E27FC236}">
                <a16:creationId xmlns:a16="http://schemas.microsoft.com/office/drawing/2014/main" id="{66182C17-6B11-D836-4C5F-487A4E5D7744}"/>
              </a:ext>
            </a:extLst>
          </p:cNvPr>
          <p:cNvSpPr txBox="1">
            <a:spLocks noChangeArrowheads="1"/>
          </p:cNvSpPr>
          <p:nvPr/>
        </p:nvSpPr>
        <p:spPr>
          <a:xfrm>
            <a:off x="671487" y="722271"/>
            <a:ext cx="14667300" cy="2086387"/>
          </a:xfrm>
          <a:prstGeom prst="rect">
            <a:avLst/>
          </a:prstGeom>
        </p:spPr>
        <p:txBody>
          <a:bodyPr/>
          <a:lstStyle>
            <a:lvl1pPr algn="l" defTabSz="4168775" rtl="0" eaLnBrk="0" fontAlgn="base" hangingPunct="0">
              <a:lnSpc>
                <a:spcPct val="120000"/>
              </a:lnSpc>
              <a:spcBef>
                <a:spcPct val="0"/>
              </a:spcBef>
              <a:spcAft>
                <a:spcPct val="0"/>
              </a:spcAft>
              <a:defRPr sz="8700">
                <a:solidFill>
                  <a:srgbClr val="991324"/>
                </a:solidFill>
                <a:latin typeface="+mj-lt"/>
                <a:ea typeface="+mj-ea"/>
                <a:cs typeface="ＭＳ Ｐゴシック" charset="0"/>
              </a:defRPr>
            </a:lvl1pPr>
            <a:lvl2pPr algn="l" defTabSz="4168775" rtl="0" eaLnBrk="0" fontAlgn="base" hangingPunct="0">
              <a:lnSpc>
                <a:spcPct val="120000"/>
              </a:lnSpc>
              <a:spcBef>
                <a:spcPct val="0"/>
              </a:spcBef>
              <a:spcAft>
                <a:spcPct val="0"/>
              </a:spcAft>
              <a:defRPr sz="8700">
                <a:solidFill>
                  <a:srgbClr val="991324"/>
                </a:solidFill>
                <a:latin typeface="Arial" charset="0"/>
                <a:ea typeface="ＭＳ Ｐゴシック" pitchFamily="124" charset="-128"/>
                <a:cs typeface="ＭＳ Ｐゴシック" charset="0"/>
              </a:defRPr>
            </a:lvl2pPr>
            <a:lvl3pPr algn="l" defTabSz="4168775" rtl="0" eaLnBrk="0" fontAlgn="base" hangingPunct="0">
              <a:lnSpc>
                <a:spcPct val="120000"/>
              </a:lnSpc>
              <a:spcBef>
                <a:spcPct val="0"/>
              </a:spcBef>
              <a:spcAft>
                <a:spcPct val="0"/>
              </a:spcAft>
              <a:defRPr sz="8700">
                <a:solidFill>
                  <a:srgbClr val="991324"/>
                </a:solidFill>
                <a:latin typeface="Arial" charset="0"/>
                <a:ea typeface="ＭＳ Ｐゴシック" pitchFamily="124" charset="-128"/>
                <a:cs typeface="ＭＳ Ｐゴシック" charset="0"/>
              </a:defRPr>
            </a:lvl3pPr>
            <a:lvl4pPr algn="l" defTabSz="4168775" rtl="0" eaLnBrk="0" fontAlgn="base" hangingPunct="0">
              <a:lnSpc>
                <a:spcPct val="120000"/>
              </a:lnSpc>
              <a:spcBef>
                <a:spcPct val="0"/>
              </a:spcBef>
              <a:spcAft>
                <a:spcPct val="0"/>
              </a:spcAft>
              <a:defRPr sz="8700">
                <a:solidFill>
                  <a:srgbClr val="991324"/>
                </a:solidFill>
                <a:latin typeface="Arial" charset="0"/>
                <a:ea typeface="ＭＳ Ｐゴシック" pitchFamily="124" charset="-128"/>
                <a:cs typeface="ＭＳ Ｐゴシック" charset="0"/>
              </a:defRPr>
            </a:lvl4pPr>
            <a:lvl5pPr algn="l" defTabSz="4168775" rtl="0" eaLnBrk="0" fontAlgn="base" hangingPunct="0">
              <a:lnSpc>
                <a:spcPct val="120000"/>
              </a:lnSpc>
              <a:spcBef>
                <a:spcPct val="0"/>
              </a:spcBef>
              <a:spcAft>
                <a:spcPct val="0"/>
              </a:spcAft>
              <a:defRPr sz="8700">
                <a:solidFill>
                  <a:srgbClr val="991324"/>
                </a:solidFill>
                <a:latin typeface="Arial" charset="0"/>
                <a:ea typeface="ＭＳ Ｐゴシック" pitchFamily="124" charset="-128"/>
                <a:cs typeface="ＭＳ Ｐゴシック" charset="0"/>
              </a:defRPr>
            </a:lvl5pPr>
            <a:lvl6pPr marL="456853" algn="l" defTabSz="4168795" rtl="0" eaLnBrk="0" fontAlgn="base" hangingPunct="0">
              <a:lnSpc>
                <a:spcPct val="120000"/>
              </a:lnSpc>
              <a:spcBef>
                <a:spcPct val="0"/>
              </a:spcBef>
              <a:spcAft>
                <a:spcPct val="0"/>
              </a:spcAft>
              <a:defRPr sz="8700" b="1">
                <a:solidFill>
                  <a:schemeClr val="bg1"/>
                </a:solidFill>
                <a:latin typeface="Arial" charset="0"/>
                <a:ea typeface="ＭＳ Ｐゴシック" pitchFamily="124" charset="-128"/>
              </a:defRPr>
            </a:lvl6pPr>
            <a:lvl7pPr marL="913710" algn="l" defTabSz="4168795" rtl="0" eaLnBrk="0" fontAlgn="base" hangingPunct="0">
              <a:lnSpc>
                <a:spcPct val="120000"/>
              </a:lnSpc>
              <a:spcBef>
                <a:spcPct val="0"/>
              </a:spcBef>
              <a:spcAft>
                <a:spcPct val="0"/>
              </a:spcAft>
              <a:defRPr sz="8700" b="1">
                <a:solidFill>
                  <a:schemeClr val="bg1"/>
                </a:solidFill>
                <a:latin typeface="Arial" charset="0"/>
                <a:ea typeface="ＭＳ Ｐゴシック" pitchFamily="124" charset="-128"/>
              </a:defRPr>
            </a:lvl7pPr>
            <a:lvl8pPr marL="1370563" algn="l" defTabSz="4168795" rtl="0" eaLnBrk="0" fontAlgn="base" hangingPunct="0">
              <a:lnSpc>
                <a:spcPct val="120000"/>
              </a:lnSpc>
              <a:spcBef>
                <a:spcPct val="0"/>
              </a:spcBef>
              <a:spcAft>
                <a:spcPct val="0"/>
              </a:spcAft>
              <a:defRPr sz="8700" b="1">
                <a:solidFill>
                  <a:schemeClr val="bg1"/>
                </a:solidFill>
                <a:latin typeface="Arial" charset="0"/>
                <a:ea typeface="ＭＳ Ｐゴシック" pitchFamily="124" charset="-128"/>
              </a:defRPr>
            </a:lvl8pPr>
            <a:lvl9pPr marL="1827416" algn="l" defTabSz="4168795" rtl="0" eaLnBrk="0" fontAlgn="base" hangingPunct="0">
              <a:lnSpc>
                <a:spcPct val="120000"/>
              </a:lnSpc>
              <a:spcBef>
                <a:spcPct val="0"/>
              </a:spcBef>
              <a:spcAft>
                <a:spcPct val="0"/>
              </a:spcAft>
              <a:defRPr sz="8700" b="1">
                <a:solidFill>
                  <a:schemeClr val="bg1"/>
                </a:solidFill>
                <a:latin typeface="Arial" charset="0"/>
                <a:ea typeface="ＭＳ Ｐゴシック" pitchFamily="124" charset="-128"/>
              </a:defRPr>
            </a:lvl9pPr>
          </a:lstStyle>
          <a:p>
            <a:pPr>
              <a:lnSpc>
                <a:spcPct val="100000"/>
              </a:lnSpc>
            </a:pPr>
            <a:r>
              <a:rPr lang="en-GB" sz="7200" b="1" dirty="0">
                <a:solidFill>
                  <a:srgbClr val="326799"/>
                </a:solidFill>
                <a:latin typeface="Avenir Next Demi Bold" charset="0"/>
                <a:ea typeface="Avenir Next Demi Bold" charset="0"/>
                <a:cs typeface="Avenir Next Demi Bold" charset="0"/>
              </a:rPr>
              <a:t>Drivers of marine carbon cycle </a:t>
            </a:r>
            <a:br>
              <a:rPr lang="en-GB" sz="7200" b="1" dirty="0">
                <a:solidFill>
                  <a:srgbClr val="326799"/>
                </a:solidFill>
                <a:latin typeface="Avenir Next Demi Bold" charset="0"/>
                <a:ea typeface="Avenir Next Demi Bold" charset="0"/>
                <a:cs typeface="Avenir Next Demi Bold" charset="0"/>
              </a:rPr>
            </a:br>
            <a:r>
              <a:rPr lang="en-GB" sz="7200" b="1" dirty="0">
                <a:solidFill>
                  <a:srgbClr val="326799"/>
                </a:solidFill>
                <a:latin typeface="Avenir Next Demi Bold" charset="0"/>
                <a:ea typeface="Avenir Next Demi Bold" charset="0"/>
                <a:cs typeface="Avenir Next Demi Bold" charset="0"/>
              </a:rPr>
              <a:t>in AWI-ESM2</a:t>
            </a:r>
            <a:br>
              <a:rPr lang="en-GB" sz="6600" b="1" dirty="0">
                <a:solidFill>
                  <a:srgbClr val="326799"/>
                </a:solidFill>
                <a:latin typeface="Avenir Next Demi Bold" charset="0"/>
                <a:ea typeface="Avenir Next Demi Bold" charset="0"/>
                <a:cs typeface="Avenir Next Demi Bold" charset="0"/>
              </a:rPr>
            </a:br>
            <a:r>
              <a:rPr lang="en-GB" sz="6600" b="1" dirty="0">
                <a:solidFill>
                  <a:srgbClr val="326799"/>
                </a:solidFill>
                <a:latin typeface="Avenir Next Demi Bold" charset="0"/>
                <a:ea typeface="Avenir Next Demi Bold" charset="0"/>
                <a:cs typeface="Avenir Next Demi Bold" charset="0"/>
              </a:rPr>
              <a:t> </a:t>
            </a:r>
          </a:p>
        </p:txBody>
      </p:sp>
      <p:pic>
        <p:nvPicPr>
          <p:cNvPr id="25" name="Picture 24">
            <a:extLst>
              <a:ext uri="{FF2B5EF4-FFF2-40B4-BE49-F238E27FC236}">
                <a16:creationId xmlns:a16="http://schemas.microsoft.com/office/drawing/2014/main" id="{766E0769-FEB0-E505-15D7-66DD6A7FFA4A}"/>
              </a:ext>
            </a:extLst>
          </p:cNvPr>
          <p:cNvPicPr>
            <a:picLocks/>
          </p:cNvPicPr>
          <p:nvPr/>
        </p:nvPicPr>
        <p:blipFill>
          <a:blip r:embed="rId6"/>
          <a:stretch>
            <a:fillRect/>
          </a:stretch>
        </p:blipFill>
        <p:spPr>
          <a:xfrm flipV="1">
            <a:off x="-18368" y="39644152"/>
            <a:ext cx="30312653" cy="68047"/>
          </a:xfrm>
          <a:prstGeom prst="rect">
            <a:avLst/>
          </a:prstGeom>
          <a:solidFill>
            <a:srgbClr val="326799"/>
          </a:solidFill>
          <a:ln>
            <a:solidFill>
              <a:srgbClr val="326799"/>
            </a:solidFill>
          </a:ln>
        </p:spPr>
      </p:pic>
      <p:sp>
        <p:nvSpPr>
          <p:cNvPr id="33" name="TextBox 32">
            <a:extLst>
              <a:ext uri="{FF2B5EF4-FFF2-40B4-BE49-F238E27FC236}">
                <a16:creationId xmlns:a16="http://schemas.microsoft.com/office/drawing/2014/main" id="{5F07381E-D87C-CB6F-1A53-949E98AC31E5}"/>
              </a:ext>
            </a:extLst>
          </p:cNvPr>
          <p:cNvSpPr txBox="1"/>
          <p:nvPr/>
        </p:nvSpPr>
        <p:spPr>
          <a:xfrm>
            <a:off x="824759" y="17829136"/>
            <a:ext cx="1862754" cy="769441"/>
          </a:xfrm>
          <a:prstGeom prst="rect">
            <a:avLst/>
          </a:prstGeom>
          <a:noFill/>
        </p:spPr>
        <p:txBody>
          <a:bodyPr wrap="none" rtlCol="0">
            <a:spAutoFit/>
          </a:bodyPr>
          <a:lstStyle/>
          <a:p>
            <a:r>
              <a:rPr lang="en-GB" sz="4400" b="1" dirty="0">
                <a:solidFill>
                  <a:schemeClr val="accent1">
                    <a:lumMod val="75000"/>
                  </a:schemeClr>
                </a:solidFill>
              </a:rPr>
              <a:t>Results</a:t>
            </a:r>
          </a:p>
        </p:txBody>
      </p:sp>
      <p:sp>
        <p:nvSpPr>
          <p:cNvPr id="34" name="TextBox 33">
            <a:extLst>
              <a:ext uri="{FF2B5EF4-FFF2-40B4-BE49-F238E27FC236}">
                <a16:creationId xmlns:a16="http://schemas.microsoft.com/office/drawing/2014/main" id="{A376A360-970F-0917-1BC4-EF01FD1B2F39}"/>
              </a:ext>
            </a:extLst>
          </p:cNvPr>
          <p:cNvSpPr txBox="1"/>
          <p:nvPr/>
        </p:nvSpPr>
        <p:spPr>
          <a:xfrm>
            <a:off x="805548" y="6193973"/>
            <a:ext cx="13925660" cy="1323439"/>
          </a:xfrm>
          <a:prstGeom prst="rect">
            <a:avLst/>
          </a:prstGeom>
          <a:noFill/>
        </p:spPr>
        <p:txBody>
          <a:bodyPr wrap="square" rtlCol="0">
            <a:spAutoFit/>
          </a:bodyPr>
          <a:lstStyle/>
          <a:p>
            <a:pPr algn="just"/>
            <a:r>
              <a:rPr lang="en-GB" sz="4400" b="1" dirty="0">
                <a:solidFill>
                  <a:schemeClr val="accent1">
                    <a:lumMod val="75000"/>
                  </a:schemeClr>
                </a:solidFill>
              </a:rPr>
              <a:t>Motivation</a:t>
            </a:r>
          </a:p>
          <a:p>
            <a:pPr algn="just"/>
            <a:endParaRPr lang="en-GB" sz="3600" dirty="0">
              <a:solidFill>
                <a:schemeClr val="accent1">
                  <a:lumMod val="75000"/>
                </a:schemeClr>
              </a:solidFill>
            </a:endParaRPr>
          </a:p>
        </p:txBody>
      </p:sp>
      <p:sp>
        <p:nvSpPr>
          <p:cNvPr id="35" name="TextBox 34">
            <a:extLst>
              <a:ext uri="{FF2B5EF4-FFF2-40B4-BE49-F238E27FC236}">
                <a16:creationId xmlns:a16="http://schemas.microsoft.com/office/drawing/2014/main" id="{CE9F1AA0-FA7C-DCE6-1BCB-B65F1007C4E7}"/>
              </a:ext>
            </a:extLst>
          </p:cNvPr>
          <p:cNvSpPr txBox="1"/>
          <p:nvPr/>
        </p:nvSpPr>
        <p:spPr>
          <a:xfrm>
            <a:off x="10528007" y="6310674"/>
            <a:ext cx="18646488" cy="2031325"/>
          </a:xfrm>
          <a:prstGeom prst="rect">
            <a:avLst/>
          </a:prstGeom>
          <a:noFill/>
        </p:spPr>
        <p:txBody>
          <a:bodyPr wrap="square" rtlCol="0">
            <a:spAutoFit/>
          </a:bodyPr>
          <a:lstStyle/>
          <a:p>
            <a:pPr algn="just"/>
            <a:r>
              <a:rPr lang="en-GB" sz="4400" b="1" dirty="0">
                <a:solidFill>
                  <a:schemeClr val="accent1">
                    <a:lumMod val="75000"/>
                  </a:schemeClr>
                </a:solidFill>
              </a:rPr>
              <a:t>Models and experiments</a:t>
            </a:r>
          </a:p>
          <a:p>
            <a:pPr algn="just"/>
            <a:endParaRPr lang="en-GB" sz="1000" dirty="0"/>
          </a:p>
          <a:p>
            <a:r>
              <a:rPr lang="en-GB" sz="3600" dirty="0"/>
              <a:t>Ocean-only simulations: </a:t>
            </a:r>
            <a:br>
              <a:rPr lang="en-GB" sz="3600" dirty="0"/>
            </a:br>
            <a:r>
              <a:rPr lang="en-GB" sz="3600" dirty="0"/>
              <a:t>FESOM2.1-REcoM3p-MEDUSA2</a:t>
            </a:r>
          </a:p>
        </p:txBody>
      </p:sp>
      <p:sp>
        <p:nvSpPr>
          <p:cNvPr id="36" name="TextBox 35">
            <a:extLst>
              <a:ext uri="{FF2B5EF4-FFF2-40B4-BE49-F238E27FC236}">
                <a16:creationId xmlns:a16="http://schemas.microsoft.com/office/drawing/2014/main" id="{4AD2ED4E-A77E-E174-126E-6A9D5A2188B7}"/>
              </a:ext>
            </a:extLst>
          </p:cNvPr>
          <p:cNvSpPr txBox="1"/>
          <p:nvPr/>
        </p:nvSpPr>
        <p:spPr>
          <a:xfrm>
            <a:off x="950110" y="37706973"/>
            <a:ext cx="28183831" cy="769441"/>
          </a:xfrm>
          <a:prstGeom prst="rect">
            <a:avLst/>
          </a:prstGeom>
          <a:noFill/>
        </p:spPr>
        <p:txBody>
          <a:bodyPr wrap="square" rtlCol="0">
            <a:spAutoFit/>
          </a:bodyPr>
          <a:lstStyle/>
          <a:p>
            <a:r>
              <a:rPr lang="en-GB" sz="4400" b="1" dirty="0">
                <a:solidFill>
                  <a:schemeClr val="accent1">
                    <a:lumMod val="75000"/>
                  </a:schemeClr>
                </a:solidFill>
              </a:rPr>
              <a:t>Next steps</a:t>
            </a:r>
          </a:p>
        </p:txBody>
      </p:sp>
      <p:sp>
        <p:nvSpPr>
          <p:cNvPr id="6" name="TextBox 5">
            <a:extLst>
              <a:ext uri="{FF2B5EF4-FFF2-40B4-BE49-F238E27FC236}">
                <a16:creationId xmlns:a16="http://schemas.microsoft.com/office/drawing/2014/main" id="{D6491771-0A54-25B3-B3B7-454A7CF57454}"/>
              </a:ext>
            </a:extLst>
          </p:cNvPr>
          <p:cNvSpPr txBox="1"/>
          <p:nvPr/>
        </p:nvSpPr>
        <p:spPr>
          <a:xfrm>
            <a:off x="20617542" y="19342005"/>
            <a:ext cx="8888314" cy="6894195"/>
          </a:xfrm>
          <a:prstGeom prst="rect">
            <a:avLst/>
          </a:prstGeom>
          <a:noFill/>
        </p:spPr>
        <p:txBody>
          <a:bodyPr wrap="square" rtlCol="0" anchor="ctr">
            <a:spAutoFit/>
          </a:bodyPr>
          <a:lstStyle/>
          <a:p>
            <a:pPr algn="just"/>
            <a:r>
              <a:rPr lang="en-GB" sz="3600" b="1" dirty="0"/>
              <a:t>2. Biological carbon pump during LGM and PI</a:t>
            </a:r>
          </a:p>
          <a:p>
            <a:pPr algn="just"/>
            <a:endParaRPr lang="en-GB" sz="1000" dirty="0"/>
          </a:p>
          <a:p>
            <a:pPr algn="just"/>
            <a:r>
              <a:rPr lang="en-GB" sz="3600" dirty="0"/>
              <a:t>Processes contributing to the glacial CO</a:t>
            </a:r>
            <a:r>
              <a:rPr lang="en-GB" sz="3600" baseline="-25000" dirty="0"/>
              <a:t>2</a:t>
            </a:r>
            <a:r>
              <a:rPr lang="en-GB" sz="3600" dirty="0"/>
              <a:t> drawdown studied in four ESM simulations: </a:t>
            </a:r>
            <a:r>
              <a:rPr lang="en-GB" sz="3600" b="0" dirty="0"/>
              <a:t>R-PI and R-LGM with</a:t>
            </a:r>
            <a:r>
              <a:rPr lang="en-GB" sz="3600" dirty="0"/>
              <a:t> biological production</a:t>
            </a:r>
            <a:r>
              <a:rPr lang="en-GB" sz="3600" b="0" dirty="0"/>
              <a:t>; R-</a:t>
            </a:r>
            <a:r>
              <a:rPr lang="en-GB" sz="3600" b="0" dirty="0" err="1"/>
              <a:t>PI</a:t>
            </a:r>
            <a:r>
              <a:rPr lang="en-GB" sz="3600" b="0" baseline="-25000" dirty="0" err="1"/>
              <a:t>nobiol</a:t>
            </a:r>
            <a:r>
              <a:rPr lang="en-GB" sz="3600" b="0" dirty="0"/>
              <a:t> and R-</a:t>
            </a:r>
            <a:r>
              <a:rPr lang="en-GB" sz="3600" b="0" dirty="0" err="1"/>
              <a:t>LGM</a:t>
            </a:r>
            <a:r>
              <a:rPr lang="en-GB" sz="3600" b="0" baseline="-25000" dirty="0" err="1"/>
              <a:t>nobiol</a:t>
            </a:r>
            <a:r>
              <a:rPr lang="en-GB" sz="3600" b="0" dirty="0"/>
              <a:t> with no biology, and carbon uptake by the ocean only driven by CO</a:t>
            </a:r>
            <a:r>
              <a:rPr lang="en-GB" sz="3600" b="0" baseline="-25000" dirty="0"/>
              <a:t>2</a:t>
            </a:r>
            <a:r>
              <a:rPr lang="en-GB" sz="3600" b="0" dirty="0"/>
              <a:t> solubility. </a:t>
            </a:r>
          </a:p>
          <a:p>
            <a:pPr algn="just"/>
            <a:r>
              <a:rPr lang="en-GB" sz="3600" b="0" dirty="0"/>
              <a:t>The </a:t>
            </a:r>
            <a:r>
              <a:rPr lang="en-GB" sz="3600" dirty="0"/>
              <a:t>contribution of the biological and solubility pump to the glacial CO</a:t>
            </a:r>
            <a:r>
              <a:rPr lang="en-GB" sz="3600" baseline="-25000" dirty="0"/>
              <a:t>2</a:t>
            </a:r>
            <a:r>
              <a:rPr lang="en-GB" sz="3600" dirty="0"/>
              <a:t> drawdown in our simulations is 37 and 16 ppm, respectively (Fig. 3), demonstrating a much more efficient biological carbon pump during LGM.</a:t>
            </a:r>
          </a:p>
        </p:txBody>
      </p:sp>
      <p:sp>
        <p:nvSpPr>
          <p:cNvPr id="8" name="TextBox 7">
            <a:extLst>
              <a:ext uri="{FF2B5EF4-FFF2-40B4-BE49-F238E27FC236}">
                <a16:creationId xmlns:a16="http://schemas.microsoft.com/office/drawing/2014/main" id="{90DF17FB-D0AD-B4CD-F3ED-031FD8D14894}"/>
              </a:ext>
            </a:extLst>
          </p:cNvPr>
          <p:cNvSpPr txBox="1"/>
          <p:nvPr/>
        </p:nvSpPr>
        <p:spPr>
          <a:xfrm>
            <a:off x="874480" y="28288923"/>
            <a:ext cx="18886719" cy="3016210"/>
          </a:xfrm>
          <a:prstGeom prst="rect">
            <a:avLst/>
          </a:prstGeom>
          <a:noFill/>
        </p:spPr>
        <p:txBody>
          <a:bodyPr wrap="square" rtlCol="0">
            <a:spAutoFit/>
          </a:bodyPr>
          <a:lstStyle/>
          <a:p>
            <a:r>
              <a:rPr lang="en-GB" sz="3600" b="1" dirty="0"/>
              <a:t>3. Nutrient supply and limitation during LGM</a:t>
            </a:r>
          </a:p>
          <a:p>
            <a:endParaRPr lang="en-GB" sz="1000" dirty="0"/>
          </a:p>
          <a:p>
            <a:r>
              <a:rPr lang="en-GB" sz="3600" dirty="0"/>
              <a:t>Effects of changed Fe cycle on Si cycling in AWI-ESM2 runs for LGM have been analysed. Due to the enhanced iron availability diatom </a:t>
            </a:r>
            <a:r>
              <a:rPr lang="en-GB" sz="3600" dirty="0" err="1"/>
              <a:t>Si:N</a:t>
            </a:r>
            <a:r>
              <a:rPr lang="en-GB" sz="3600" dirty="0"/>
              <a:t> ratio is much lower during LGM (Fig. 4). Surface water DSi in the Southern Ocean is lowered as well and more DSi stored in deep ocean (Fig. 5) and hence little increase of diatom production in low latitudes (no silicic acid leakage).</a:t>
            </a:r>
          </a:p>
        </p:txBody>
      </p:sp>
      <p:sp>
        <p:nvSpPr>
          <p:cNvPr id="13" name="TextBox 12">
            <a:extLst>
              <a:ext uri="{FF2B5EF4-FFF2-40B4-BE49-F238E27FC236}">
                <a16:creationId xmlns:a16="http://schemas.microsoft.com/office/drawing/2014/main" id="{7C005C21-BAE5-3E83-ECA9-0498BF84670A}"/>
              </a:ext>
            </a:extLst>
          </p:cNvPr>
          <p:cNvSpPr txBox="1"/>
          <p:nvPr/>
        </p:nvSpPr>
        <p:spPr>
          <a:xfrm>
            <a:off x="653687" y="39701813"/>
            <a:ext cx="28948225" cy="2646878"/>
          </a:xfrm>
          <a:prstGeom prst="rect">
            <a:avLst/>
          </a:prstGeom>
          <a:noFill/>
        </p:spPr>
        <p:txBody>
          <a:bodyPr wrap="square" rtlCol="0">
            <a:spAutoFit/>
          </a:bodyPr>
          <a:lstStyle/>
          <a:p>
            <a:pPr algn="just">
              <a:lnSpc>
                <a:spcPct val="150000"/>
              </a:lnSpc>
            </a:pPr>
            <a:r>
              <a:rPr lang="en-GB" sz="3600" b="1" dirty="0">
                <a:solidFill>
                  <a:schemeClr val="accent1">
                    <a:lumMod val="75000"/>
                  </a:schemeClr>
                </a:solidFill>
              </a:rPr>
              <a:t>References</a:t>
            </a:r>
            <a:endParaRPr lang="en-GB" sz="2800" dirty="0"/>
          </a:p>
          <a:p>
            <a:pPr algn="just"/>
            <a:r>
              <a:rPr lang="en-GB" sz="2800" dirty="0" err="1"/>
              <a:t>Gürses</a:t>
            </a:r>
            <a:r>
              <a:rPr lang="en-GB" sz="2800" dirty="0"/>
              <a:t>, </a:t>
            </a:r>
            <a:r>
              <a:rPr lang="en-GB" sz="2800" dirty="0" err="1"/>
              <a:t>Ö</a:t>
            </a:r>
            <a:r>
              <a:rPr lang="en-GB" sz="2800" dirty="0"/>
              <a:t>., </a:t>
            </a:r>
            <a:r>
              <a:rPr lang="en-GB" sz="2800" dirty="0" err="1"/>
              <a:t>Oziel</a:t>
            </a:r>
            <a:r>
              <a:rPr lang="en-GB" sz="2800" dirty="0"/>
              <a:t>, L., </a:t>
            </a:r>
            <a:r>
              <a:rPr lang="en-GB" sz="2800" dirty="0" err="1"/>
              <a:t>Karakuş</a:t>
            </a:r>
            <a:r>
              <a:rPr lang="en-GB" sz="2800" dirty="0"/>
              <a:t>, O., Sidorenko, D., </a:t>
            </a:r>
            <a:r>
              <a:rPr lang="en-GB" sz="2800" dirty="0" err="1"/>
              <a:t>Völker</a:t>
            </a:r>
            <a:r>
              <a:rPr lang="en-GB" sz="2800" dirty="0"/>
              <a:t>, C., Ye, Y., </a:t>
            </a:r>
            <a:r>
              <a:rPr lang="en-GB" sz="2800" dirty="0" err="1"/>
              <a:t>Zeising</a:t>
            </a:r>
            <a:r>
              <a:rPr lang="en-GB" sz="2800" dirty="0"/>
              <a:t>, M., </a:t>
            </a:r>
            <a:r>
              <a:rPr lang="en-GB" sz="2800" dirty="0" err="1"/>
              <a:t>Butzin</a:t>
            </a:r>
            <a:r>
              <a:rPr lang="en-GB" sz="2800" dirty="0"/>
              <a:t>, M., and Hauck, J.: Ocean biogeochemistry in the coupled ocean–sea ice–biogeochemistry model FESOM2.1–REcoM3, </a:t>
            </a:r>
            <a:r>
              <a:rPr lang="en-GB" sz="2800" dirty="0" err="1"/>
              <a:t>Geosci</a:t>
            </a:r>
            <a:r>
              <a:rPr lang="en-GB" sz="2800" dirty="0"/>
              <a:t>. Model Dev., 16, 4883–4936, 2023.</a:t>
            </a:r>
          </a:p>
          <a:p>
            <a:pPr algn="just"/>
            <a:r>
              <a:rPr lang="en-GB" sz="2800" dirty="0"/>
              <a:t>Ye, Y., </a:t>
            </a:r>
            <a:r>
              <a:rPr lang="en-GB" sz="2800" dirty="0" err="1"/>
              <a:t>Munhoven</a:t>
            </a:r>
            <a:r>
              <a:rPr lang="en-GB" sz="2800" dirty="0"/>
              <a:t>, G., Köhler, P., </a:t>
            </a:r>
            <a:r>
              <a:rPr lang="en-GB" sz="2800" dirty="0" err="1"/>
              <a:t>Butzin</a:t>
            </a:r>
            <a:r>
              <a:rPr lang="en-GB" sz="2800" dirty="0"/>
              <a:t>, M., Hauck, J., </a:t>
            </a:r>
            <a:r>
              <a:rPr lang="en-GB" sz="2800" dirty="0" err="1"/>
              <a:t>Gürses</a:t>
            </a:r>
            <a:r>
              <a:rPr lang="en-GB" sz="2800" dirty="0"/>
              <a:t>, </a:t>
            </a:r>
            <a:r>
              <a:rPr lang="en-GB" sz="2800" dirty="0" err="1"/>
              <a:t>Ö</a:t>
            </a:r>
            <a:r>
              <a:rPr lang="en-GB" sz="2800" dirty="0"/>
              <a:t>., and </a:t>
            </a:r>
            <a:r>
              <a:rPr lang="en-GB" sz="2800" dirty="0" err="1"/>
              <a:t>Völker</a:t>
            </a:r>
            <a:r>
              <a:rPr lang="en-GB" sz="2800" dirty="0"/>
              <a:t>, C.: FESOM2.1-REcoM3-MEDUSA2: an ocean-sea ice-biogeochemistry model coupled to a sediment model, </a:t>
            </a:r>
            <a:r>
              <a:rPr lang="en-GB" sz="2800" dirty="0" err="1"/>
              <a:t>Geosci</a:t>
            </a:r>
            <a:r>
              <a:rPr lang="en-GB" sz="2800" dirty="0"/>
              <a:t>. Model Dev. Discuss., https://</a:t>
            </a:r>
            <a:r>
              <a:rPr lang="en-GB" sz="2800" dirty="0" err="1"/>
              <a:t>doi.org</a:t>
            </a:r>
            <a:r>
              <a:rPr lang="en-GB" sz="2800" dirty="0"/>
              <a:t>/10.5194/gmd-2023-181, in review, 2023. </a:t>
            </a:r>
          </a:p>
        </p:txBody>
      </p:sp>
      <p:grpSp>
        <p:nvGrpSpPr>
          <p:cNvPr id="50" name="Group 49">
            <a:extLst>
              <a:ext uri="{FF2B5EF4-FFF2-40B4-BE49-F238E27FC236}">
                <a16:creationId xmlns:a16="http://schemas.microsoft.com/office/drawing/2014/main" id="{278EC8BE-039F-6CCE-EC95-156AD5145BBE}"/>
              </a:ext>
            </a:extLst>
          </p:cNvPr>
          <p:cNvGrpSpPr>
            <a:grpSpLocks noChangeAspect="1"/>
          </p:cNvGrpSpPr>
          <p:nvPr/>
        </p:nvGrpSpPr>
        <p:grpSpPr>
          <a:xfrm>
            <a:off x="573868" y="23084785"/>
            <a:ext cx="4797262" cy="3600000"/>
            <a:chOff x="11215" y="4516326"/>
            <a:chExt cx="2878354" cy="2160000"/>
          </a:xfrm>
        </p:grpSpPr>
        <p:pic>
          <p:nvPicPr>
            <p:cNvPr id="51" name="Picture 50">
              <a:extLst>
                <a:ext uri="{FF2B5EF4-FFF2-40B4-BE49-F238E27FC236}">
                  <a16:creationId xmlns:a16="http://schemas.microsoft.com/office/drawing/2014/main" id="{FEE0C99C-0EEF-9907-908D-F234F23EC380}"/>
                </a:ext>
              </a:extLst>
            </p:cNvPr>
            <p:cNvPicPr>
              <a:picLocks noChangeAspect="1"/>
            </p:cNvPicPr>
            <p:nvPr/>
          </p:nvPicPr>
          <p:blipFill>
            <a:blip r:embed="rId7"/>
            <a:stretch>
              <a:fillRect/>
            </a:stretch>
          </p:blipFill>
          <p:spPr>
            <a:xfrm>
              <a:off x="11215" y="4516326"/>
              <a:ext cx="2878354" cy="2160000"/>
            </a:xfrm>
            <a:prstGeom prst="rect">
              <a:avLst/>
            </a:prstGeom>
          </p:spPr>
        </p:pic>
        <p:sp>
          <p:nvSpPr>
            <p:cNvPr id="52" name="TextBox 51">
              <a:extLst>
                <a:ext uri="{FF2B5EF4-FFF2-40B4-BE49-F238E27FC236}">
                  <a16:creationId xmlns:a16="http://schemas.microsoft.com/office/drawing/2014/main" id="{19DFE907-19F9-776A-5945-8CC91D1389C5}"/>
                </a:ext>
              </a:extLst>
            </p:cNvPr>
            <p:cNvSpPr txBox="1"/>
            <p:nvPr/>
          </p:nvSpPr>
          <p:spPr>
            <a:xfrm>
              <a:off x="290958" y="4701984"/>
              <a:ext cx="2467792" cy="266740"/>
            </a:xfrm>
            <a:prstGeom prst="rect">
              <a:avLst/>
            </a:prstGeom>
            <a:solidFill>
              <a:schemeClr val="bg1"/>
            </a:solidFill>
          </p:spPr>
          <p:txBody>
            <a:bodyPr wrap="square" rtlCol="0">
              <a:spAutoFit/>
            </a:bodyPr>
            <a:lstStyle/>
            <a:p>
              <a:pPr algn="ctr"/>
              <a:r>
                <a:rPr lang="en-GB" sz="2000" dirty="0"/>
                <a:t>calcite </a:t>
              </a:r>
              <a:r>
                <a:rPr lang="en-GB" sz="2000" dirty="0" err="1"/>
                <a:t>wt</a:t>
              </a:r>
              <a:r>
                <a:rPr lang="en-GB" sz="2000" dirty="0"/>
                <a:t>% before perturbation</a:t>
              </a:r>
            </a:p>
          </p:txBody>
        </p:sp>
      </p:grpSp>
      <p:pic>
        <p:nvPicPr>
          <p:cNvPr id="5" name="Picture 4">
            <a:extLst>
              <a:ext uri="{FF2B5EF4-FFF2-40B4-BE49-F238E27FC236}">
                <a16:creationId xmlns:a16="http://schemas.microsoft.com/office/drawing/2014/main" id="{EFFD5E15-AC41-26E1-1F38-6040A40F9206}"/>
              </a:ext>
            </a:extLst>
          </p:cNvPr>
          <p:cNvPicPr>
            <a:picLocks noChangeAspect="1"/>
          </p:cNvPicPr>
          <p:nvPr/>
        </p:nvPicPr>
        <p:blipFill>
          <a:blip r:embed="rId8"/>
          <a:stretch>
            <a:fillRect/>
          </a:stretch>
        </p:blipFill>
        <p:spPr>
          <a:xfrm>
            <a:off x="10603009" y="8496456"/>
            <a:ext cx="9400105" cy="9880621"/>
          </a:xfrm>
          <a:prstGeom prst="rect">
            <a:avLst/>
          </a:prstGeom>
        </p:spPr>
      </p:pic>
      <p:grpSp>
        <p:nvGrpSpPr>
          <p:cNvPr id="53" name="Group 52">
            <a:extLst>
              <a:ext uri="{FF2B5EF4-FFF2-40B4-BE49-F238E27FC236}">
                <a16:creationId xmlns:a16="http://schemas.microsoft.com/office/drawing/2014/main" id="{737A1E40-F81D-45C5-6319-836E94ADBEBC}"/>
              </a:ext>
            </a:extLst>
          </p:cNvPr>
          <p:cNvGrpSpPr>
            <a:grpSpLocks noChangeAspect="1"/>
          </p:cNvGrpSpPr>
          <p:nvPr/>
        </p:nvGrpSpPr>
        <p:grpSpPr>
          <a:xfrm>
            <a:off x="5263447" y="23087755"/>
            <a:ext cx="4797259" cy="3600000"/>
            <a:chOff x="2778069" y="4611488"/>
            <a:chExt cx="3413137" cy="2561316"/>
          </a:xfrm>
        </p:grpSpPr>
        <p:pic>
          <p:nvPicPr>
            <p:cNvPr id="54" name="Picture 53">
              <a:extLst>
                <a:ext uri="{FF2B5EF4-FFF2-40B4-BE49-F238E27FC236}">
                  <a16:creationId xmlns:a16="http://schemas.microsoft.com/office/drawing/2014/main" id="{105D4271-A43A-94F1-7390-D426B6765FAD}"/>
                </a:ext>
              </a:extLst>
            </p:cNvPr>
            <p:cNvPicPr>
              <a:picLocks noChangeAspect="1"/>
            </p:cNvPicPr>
            <p:nvPr/>
          </p:nvPicPr>
          <p:blipFill>
            <a:blip r:embed="rId9"/>
            <a:stretch>
              <a:fillRect/>
            </a:stretch>
          </p:blipFill>
          <p:spPr>
            <a:xfrm>
              <a:off x="2778069" y="4611488"/>
              <a:ext cx="3413137" cy="2561316"/>
            </a:xfrm>
            <a:prstGeom prst="rect">
              <a:avLst/>
            </a:prstGeom>
          </p:spPr>
        </p:pic>
        <p:sp>
          <p:nvSpPr>
            <p:cNvPr id="55" name="TextBox 54">
              <a:extLst>
                <a:ext uri="{FF2B5EF4-FFF2-40B4-BE49-F238E27FC236}">
                  <a16:creationId xmlns:a16="http://schemas.microsoft.com/office/drawing/2014/main" id="{090A3351-3222-CBDE-A1C2-C0A51609462D}"/>
                </a:ext>
              </a:extLst>
            </p:cNvPr>
            <p:cNvSpPr txBox="1"/>
            <p:nvPr/>
          </p:nvSpPr>
          <p:spPr>
            <a:xfrm>
              <a:off x="3242191" y="4844620"/>
              <a:ext cx="2709503" cy="284669"/>
            </a:xfrm>
            <a:prstGeom prst="rect">
              <a:avLst/>
            </a:prstGeom>
            <a:solidFill>
              <a:schemeClr val="bg1"/>
            </a:solidFill>
          </p:spPr>
          <p:txBody>
            <a:bodyPr wrap="square" rtlCol="0">
              <a:spAutoFit/>
            </a:bodyPr>
            <a:lstStyle/>
            <a:p>
              <a:pPr algn="ctr"/>
              <a:r>
                <a:rPr lang="en-GB" sz="2000" dirty="0"/>
                <a:t>calcite </a:t>
              </a:r>
              <a:r>
                <a:rPr lang="en-GB" sz="2000" dirty="0" err="1"/>
                <a:t>wt</a:t>
              </a:r>
              <a:r>
                <a:rPr lang="en-GB" sz="2000" dirty="0"/>
                <a:t>% after 500 years</a:t>
              </a:r>
            </a:p>
          </p:txBody>
        </p:sp>
      </p:grpSp>
      <p:sp>
        <p:nvSpPr>
          <p:cNvPr id="7" name="TextBox 6">
            <a:extLst>
              <a:ext uri="{FF2B5EF4-FFF2-40B4-BE49-F238E27FC236}">
                <a16:creationId xmlns:a16="http://schemas.microsoft.com/office/drawing/2014/main" id="{05AF5547-7320-71D1-16C4-7D14072B0B57}"/>
              </a:ext>
            </a:extLst>
          </p:cNvPr>
          <p:cNvSpPr txBox="1"/>
          <p:nvPr/>
        </p:nvSpPr>
        <p:spPr>
          <a:xfrm>
            <a:off x="20911777" y="6442533"/>
            <a:ext cx="7110088" cy="646331"/>
          </a:xfrm>
          <a:prstGeom prst="rect">
            <a:avLst/>
          </a:prstGeom>
          <a:noFill/>
        </p:spPr>
        <p:txBody>
          <a:bodyPr wrap="square" rtlCol="0">
            <a:spAutoFit/>
          </a:bodyPr>
          <a:lstStyle/>
          <a:p>
            <a:pPr algn="just"/>
            <a:r>
              <a:rPr lang="en-GB" sz="3600" dirty="0"/>
              <a:t>Coupled simulations: AWI-ESM2</a:t>
            </a:r>
          </a:p>
        </p:txBody>
      </p:sp>
      <p:pic>
        <p:nvPicPr>
          <p:cNvPr id="11" name="Picture 10">
            <a:extLst>
              <a:ext uri="{FF2B5EF4-FFF2-40B4-BE49-F238E27FC236}">
                <a16:creationId xmlns:a16="http://schemas.microsoft.com/office/drawing/2014/main" id="{9CC7076B-9598-BF58-3EFC-3DD1B5A83074}"/>
              </a:ext>
            </a:extLst>
          </p:cNvPr>
          <p:cNvPicPr>
            <a:picLocks noChangeAspect="1"/>
          </p:cNvPicPr>
          <p:nvPr/>
        </p:nvPicPr>
        <p:blipFill>
          <a:blip r:embed="rId10"/>
          <a:srcRect l="38971" t="33369" r="34953" b="21176"/>
          <a:stretch/>
        </p:blipFill>
        <p:spPr bwMode="auto">
          <a:xfrm>
            <a:off x="22265054" y="7057681"/>
            <a:ext cx="5109796" cy="5010383"/>
          </a:xfrm>
          <a:prstGeom prst="rect">
            <a:avLst/>
          </a:prstGeom>
        </p:spPr>
      </p:pic>
      <p:graphicFrame>
        <p:nvGraphicFramePr>
          <p:cNvPr id="31" name="Table 30">
            <a:extLst>
              <a:ext uri="{FF2B5EF4-FFF2-40B4-BE49-F238E27FC236}">
                <a16:creationId xmlns:a16="http://schemas.microsoft.com/office/drawing/2014/main" id="{EE600D93-9910-7475-DF84-3B02112C6CD5}"/>
              </a:ext>
            </a:extLst>
          </p:cNvPr>
          <p:cNvGraphicFramePr>
            <a:graphicFrameLocks noGrp="1"/>
          </p:cNvGraphicFramePr>
          <p:nvPr>
            <p:extLst>
              <p:ext uri="{D42A27DB-BD31-4B8C-83A1-F6EECF244321}">
                <p14:modId xmlns:p14="http://schemas.microsoft.com/office/powerpoint/2010/main" val="1152211407"/>
              </p:ext>
            </p:extLst>
          </p:nvPr>
        </p:nvGraphicFramePr>
        <p:xfrm>
          <a:off x="20817895" y="12136978"/>
          <a:ext cx="8687256" cy="6526688"/>
        </p:xfrm>
        <a:graphic>
          <a:graphicData uri="http://schemas.openxmlformats.org/drawingml/2006/table">
            <a:tbl>
              <a:tblPr firstRow="1" bandRow="1">
                <a:tableStyleId>{93296810-A885-4BE3-A3E7-6D5BEEA58F35}</a:tableStyleId>
              </a:tblPr>
              <a:tblGrid>
                <a:gridCol w="2870397">
                  <a:extLst>
                    <a:ext uri="{9D8B030D-6E8A-4147-A177-3AD203B41FA5}">
                      <a16:colId xmlns:a16="http://schemas.microsoft.com/office/drawing/2014/main" val="3249960767"/>
                    </a:ext>
                  </a:extLst>
                </a:gridCol>
                <a:gridCol w="2506824">
                  <a:extLst>
                    <a:ext uri="{9D8B030D-6E8A-4147-A177-3AD203B41FA5}">
                      <a16:colId xmlns:a16="http://schemas.microsoft.com/office/drawing/2014/main" val="1061566200"/>
                    </a:ext>
                  </a:extLst>
                </a:gridCol>
                <a:gridCol w="3310035">
                  <a:extLst>
                    <a:ext uri="{9D8B030D-6E8A-4147-A177-3AD203B41FA5}">
                      <a16:colId xmlns:a16="http://schemas.microsoft.com/office/drawing/2014/main" val="2750096513"/>
                    </a:ext>
                  </a:extLst>
                </a:gridCol>
              </a:tblGrid>
              <a:tr h="815836">
                <a:tc>
                  <a:txBody>
                    <a:bodyPr/>
                    <a:lstStyle/>
                    <a:p>
                      <a:pPr algn="ctr"/>
                      <a:r>
                        <a:rPr lang="en-GB" sz="3600" b="0" dirty="0"/>
                        <a:t>Exp</a:t>
                      </a:r>
                    </a:p>
                  </a:txBody>
                  <a:tcPr anchor="ctr"/>
                </a:tc>
                <a:tc>
                  <a:txBody>
                    <a:bodyPr/>
                    <a:lstStyle/>
                    <a:p>
                      <a:pPr algn="ctr"/>
                      <a:r>
                        <a:rPr lang="en-GB" sz="3600" b="0" dirty="0"/>
                        <a:t>Climate</a:t>
                      </a:r>
                    </a:p>
                  </a:txBody>
                  <a:tcPr anchor="ctr"/>
                </a:tc>
                <a:tc>
                  <a:txBody>
                    <a:bodyPr/>
                    <a:lstStyle/>
                    <a:p>
                      <a:pPr algn="ctr"/>
                      <a:r>
                        <a:rPr lang="en-GB" sz="3600" b="0" dirty="0"/>
                        <a:t>perturbation</a:t>
                      </a:r>
                    </a:p>
                  </a:txBody>
                  <a:tcPr anchor="ctr"/>
                </a:tc>
                <a:extLst>
                  <a:ext uri="{0D108BD9-81ED-4DB2-BD59-A6C34878D82A}">
                    <a16:rowId xmlns:a16="http://schemas.microsoft.com/office/drawing/2014/main" val="2026355327"/>
                  </a:ext>
                </a:extLst>
              </a:tr>
              <a:tr h="815836">
                <a:tc>
                  <a:txBody>
                    <a:bodyPr/>
                    <a:lstStyle/>
                    <a:p>
                      <a:pPr marL="0" marR="0" lvl="0" indent="0" algn="l" defTabSz="3027487" rtl="0" eaLnBrk="1" fontAlgn="auto" latinLnBrk="0" hangingPunct="1">
                        <a:lnSpc>
                          <a:spcPct val="100000"/>
                        </a:lnSpc>
                        <a:spcBef>
                          <a:spcPts val="0"/>
                        </a:spcBef>
                        <a:spcAft>
                          <a:spcPts val="0"/>
                        </a:spcAft>
                        <a:buClrTx/>
                        <a:buSzTx/>
                        <a:buFontTx/>
                        <a:buNone/>
                        <a:tabLst/>
                        <a:defRPr/>
                      </a:pPr>
                      <a:r>
                        <a:rPr lang="en-GB" sz="3600" b="0" dirty="0"/>
                        <a:t>    R</a:t>
                      </a:r>
                      <a:r>
                        <a:rPr lang="en-GB" sz="3600" b="0" baseline="-25000" dirty="0"/>
                        <a:t>1000TgC</a:t>
                      </a:r>
                    </a:p>
                  </a:txBody>
                  <a:tcPr anchor="ctr"/>
                </a:tc>
                <a:tc>
                  <a:txBody>
                    <a:bodyPr/>
                    <a:lstStyle/>
                    <a:p>
                      <a:pPr algn="ctr"/>
                      <a:r>
                        <a:rPr lang="en-GB" sz="3600" b="0" dirty="0"/>
                        <a:t>PI</a:t>
                      </a:r>
                    </a:p>
                  </a:txBody>
                  <a:tcPr anchor="ctr"/>
                </a:tc>
                <a:tc>
                  <a:txBody>
                    <a:bodyPr/>
                    <a:lstStyle/>
                    <a:p>
                      <a:pPr algn="l"/>
                      <a:r>
                        <a:rPr lang="en-GB" sz="3600" b="0" dirty="0"/>
                        <a:t>+ 1000 </a:t>
                      </a:r>
                      <a:r>
                        <a:rPr lang="en-GB" sz="3600" b="0" dirty="0" err="1"/>
                        <a:t>TgC</a:t>
                      </a:r>
                      <a:r>
                        <a:rPr lang="en-GB" sz="3600" b="0" dirty="0"/>
                        <a:t> (</a:t>
                      </a:r>
                      <a:r>
                        <a:rPr lang="en-GB" sz="3600" b="0" dirty="0" err="1"/>
                        <a:t>atm</a:t>
                      </a:r>
                      <a:r>
                        <a:rPr lang="en-GB" sz="3600" b="0" dirty="0"/>
                        <a:t>)</a:t>
                      </a:r>
                    </a:p>
                  </a:txBody>
                  <a:tcPr anchor="ctr"/>
                </a:tc>
                <a:extLst>
                  <a:ext uri="{0D108BD9-81ED-4DB2-BD59-A6C34878D82A}">
                    <a16:rowId xmlns:a16="http://schemas.microsoft.com/office/drawing/2014/main" val="2053444858"/>
                  </a:ext>
                </a:extLst>
              </a:tr>
              <a:tr h="815836">
                <a:tc>
                  <a:txBody>
                    <a:bodyPr/>
                    <a:lstStyle/>
                    <a:p>
                      <a:pPr marL="0" marR="0" lvl="0" indent="0" algn="l" defTabSz="3027487" rtl="0" eaLnBrk="1" fontAlgn="auto" latinLnBrk="0" hangingPunct="1">
                        <a:lnSpc>
                          <a:spcPct val="100000"/>
                        </a:lnSpc>
                        <a:spcBef>
                          <a:spcPts val="0"/>
                        </a:spcBef>
                        <a:spcAft>
                          <a:spcPts val="0"/>
                        </a:spcAft>
                        <a:buClrTx/>
                        <a:buSzTx/>
                        <a:buFontTx/>
                        <a:buNone/>
                        <a:tabLst/>
                        <a:defRPr/>
                      </a:pPr>
                      <a:r>
                        <a:rPr lang="en-GB" sz="3600" b="0" dirty="0"/>
                        <a:t>    R</a:t>
                      </a:r>
                      <a:r>
                        <a:rPr lang="en-GB" sz="3600" b="0" baseline="-25000" dirty="0"/>
                        <a:t>2000TgC</a:t>
                      </a:r>
                    </a:p>
                  </a:txBody>
                  <a:tcPr anchor="ctr">
                    <a:lnB w="12700" cap="flat" cmpd="sng" algn="ctr">
                      <a:solidFill>
                        <a:schemeClr val="tx1"/>
                      </a:solidFill>
                      <a:prstDash val="solid"/>
                      <a:round/>
                      <a:headEnd type="none" w="med" len="med"/>
                      <a:tailEnd type="none" w="med" len="med"/>
                    </a:lnB>
                  </a:tcPr>
                </a:tc>
                <a:tc>
                  <a:txBody>
                    <a:bodyPr/>
                    <a:lstStyle/>
                    <a:p>
                      <a:pPr algn="ctr"/>
                      <a:r>
                        <a:rPr lang="en-GB" sz="3600" b="0" dirty="0"/>
                        <a:t>PI</a:t>
                      </a:r>
                    </a:p>
                  </a:txBody>
                  <a:tcPr anchor="ctr">
                    <a:lnB w="12700" cap="flat" cmpd="sng" algn="ctr">
                      <a:solidFill>
                        <a:schemeClr val="tx1"/>
                      </a:solidFill>
                      <a:prstDash val="solid"/>
                      <a:round/>
                      <a:headEnd type="none" w="med" len="med"/>
                      <a:tailEnd type="none" w="med" len="med"/>
                    </a:lnB>
                  </a:tcPr>
                </a:tc>
                <a:tc>
                  <a:txBody>
                    <a:bodyPr/>
                    <a:lstStyle/>
                    <a:p>
                      <a:pPr marL="0" marR="0" lvl="0" indent="0" algn="l" defTabSz="3027487" rtl="0" eaLnBrk="1" fontAlgn="auto" latinLnBrk="0" hangingPunct="1">
                        <a:lnSpc>
                          <a:spcPct val="100000"/>
                        </a:lnSpc>
                        <a:spcBef>
                          <a:spcPts val="0"/>
                        </a:spcBef>
                        <a:spcAft>
                          <a:spcPts val="0"/>
                        </a:spcAft>
                        <a:buClrTx/>
                        <a:buSzTx/>
                        <a:buFontTx/>
                        <a:buNone/>
                        <a:tabLst/>
                        <a:defRPr/>
                      </a:pPr>
                      <a:r>
                        <a:rPr lang="en-GB" sz="3600" b="0" dirty="0"/>
                        <a:t>+ 2000 </a:t>
                      </a:r>
                      <a:r>
                        <a:rPr lang="en-GB" sz="3600" b="0" dirty="0" err="1"/>
                        <a:t>TgC</a:t>
                      </a:r>
                      <a:r>
                        <a:rPr lang="en-GB" sz="3600" b="0" dirty="0"/>
                        <a:t> (</a:t>
                      </a:r>
                      <a:r>
                        <a:rPr lang="en-GB" sz="3600" b="0" dirty="0" err="1"/>
                        <a:t>atm</a:t>
                      </a:r>
                      <a:r>
                        <a:rPr lang="en-GB" sz="3600" b="0" dirty="0"/>
                        <a:t>)</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2463076"/>
                  </a:ext>
                </a:extLst>
              </a:tr>
              <a:tr h="815836">
                <a:tc>
                  <a:txBody>
                    <a:bodyPr/>
                    <a:lstStyle/>
                    <a:p>
                      <a:pPr algn="l"/>
                      <a:r>
                        <a:rPr lang="en-GB" sz="3600" b="0" dirty="0"/>
                        <a:t>    R-PI</a:t>
                      </a:r>
                    </a:p>
                  </a:txBody>
                  <a:tcPr anchor="ctr">
                    <a:lnT w="12700" cap="flat" cmpd="sng" algn="ctr">
                      <a:solidFill>
                        <a:schemeClr val="tx1"/>
                      </a:solidFill>
                      <a:prstDash val="solid"/>
                      <a:round/>
                      <a:headEnd type="none" w="med" len="med"/>
                      <a:tailEnd type="none" w="med" len="med"/>
                    </a:lnT>
                  </a:tcPr>
                </a:tc>
                <a:tc>
                  <a:txBody>
                    <a:bodyPr/>
                    <a:lstStyle/>
                    <a:p>
                      <a:pPr algn="ctr"/>
                      <a:r>
                        <a:rPr lang="en-GB" sz="3600" b="0" dirty="0"/>
                        <a:t>PI</a:t>
                      </a:r>
                    </a:p>
                  </a:txBody>
                  <a:tcPr anchor="ctr">
                    <a:lnT w="12700" cap="flat" cmpd="sng" algn="ctr">
                      <a:solidFill>
                        <a:schemeClr val="tx1"/>
                      </a:solidFill>
                      <a:prstDash val="solid"/>
                      <a:round/>
                      <a:headEnd type="none" w="med" len="med"/>
                      <a:tailEnd type="none" w="med" len="med"/>
                    </a:lnT>
                  </a:tcPr>
                </a:tc>
                <a:tc>
                  <a:txBody>
                    <a:bodyPr/>
                    <a:lstStyle/>
                    <a:p>
                      <a:pPr algn="l"/>
                      <a:endParaRPr lang="en-GB" sz="3600" b="0" dirty="0"/>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46110418"/>
                  </a:ext>
                </a:extLst>
              </a:tr>
              <a:tr h="815836">
                <a:tc>
                  <a:txBody>
                    <a:bodyPr/>
                    <a:lstStyle/>
                    <a:p>
                      <a:pPr algn="l"/>
                      <a:r>
                        <a:rPr lang="en-GB" sz="3600" b="0" dirty="0"/>
                        <a:t>    R-</a:t>
                      </a:r>
                      <a:r>
                        <a:rPr lang="en-GB" sz="3600" b="0" dirty="0" err="1"/>
                        <a:t>PI</a:t>
                      </a:r>
                      <a:r>
                        <a:rPr lang="en-GB" sz="3600" b="0" baseline="-25000" dirty="0" err="1"/>
                        <a:t>nobiol</a:t>
                      </a:r>
                      <a:endParaRPr lang="en-GB" sz="3600" b="0" baseline="-25000" dirty="0"/>
                    </a:p>
                  </a:txBody>
                  <a:tcPr anchor="ctr"/>
                </a:tc>
                <a:tc>
                  <a:txBody>
                    <a:bodyPr/>
                    <a:lstStyle/>
                    <a:p>
                      <a:pPr algn="ctr"/>
                      <a:r>
                        <a:rPr lang="en-GB" sz="3600" b="0" dirty="0"/>
                        <a:t>PI</a:t>
                      </a:r>
                    </a:p>
                  </a:txBody>
                  <a:tcPr anchor="ctr"/>
                </a:tc>
                <a:tc>
                  <a:txBody>
                    <a:bodyPr/>
                    <a:lstStyle/>
                    <a:p>
                      <a:pPr algn="l"/>
                      <a:r>
                        <a:rPr lang="en-GB" sz="3600" b="0" dirty="0"/>
                        <a:t>biology off</a:t>
                      </a:r>
                    </a:p>
                  </a:txBody>
                  <a:tcPr anchor="ctr"/>
                </a:tc>
                <a:extLst>
                  <a:ext uri="{0D108BD9-81ED-4DB2-BD59-A6C34878D82A}">
                    <a16:rowId xmlns:a16="http://schemas.microsoft.com/office/drawing/2014/main" val="2649114055"/>
                  </a:ext>
                </a:extLst>
              </a:tr>
              <a:tr h="815836">
                <a:tc>
                  <a:txBody>
                    <a:bodyPr/>
                    <a:lstStyle/>
                    <a:p>
                      <a:pPr algn="l"/>
                      <a:r>
                        <a:rPr lang="en-GB" sz="3600" b="0" dirty="0"/>
                        <a:t>    R-LGM</a:t>
                      </a:r>
                    </a:p>
                  </a:txBody>
                  <a:tcPr anchor="ctr"/>
                </a:tc>
                <a:tc>
                  <a:txBody>
                    <a:bodyPr/>
                    <a:lstStyle/>
                    <a:p>
                      <a:pPr algn="ctr"/>
                      <a:r>
                        <a:rPr lang="en-GB" sz="3600" b="0" dirty="0"/>
                        <a:t>LGM</a:t>
                      </a:r>
                    </a:p>
                  </a:txBody>
                  <a:tcPr anchor="ctr"/>
                </a:tc>
                <a:tc>
                  <a:txBody>
                    <a:bodyPr/>
                    <a:lstStyle/>
                    <a:p>
                      <a:pPr algn="l"/>
                      <a:r>
                        <a:rPr lang="en-GB" sz="3600" b="0" dirty="0"/>
                        <a:t>PMIP4</a:t>
                      </a:r>
                    </a:p>
                  </a:txBody>
                  <a:tcPr anchor="ctr"/>
                </a:tc>
                <a:extLst>
                  <a:ext uri="{0D108BD9-81ED-4DB2-BD59-A6C34878D82A}">
                    <a16:rowId xmlns:a16="http://schemas.microsoft.com/office/drawing/2014/main" val="2967947199"/>
                  </a:ext>
                </a:extLst>
              </a:tr>
              <a:tr h="815836">
                <a:tc>
                  <a:txBody>
                    <a:bodyPr/>
                    <a:lstStyle/>
                    <a:p>
                      <a:pPr marL="0" marR="0" lvl="0" indent="0" algn="l" defTabSz="3027487" rtl="0" eaLnBrk="1" fontAlgn="auto" latinLnBrk="0" hangingPunct="1">
                        <a:lnSpc>
                          <a:spcPct val="100000"/>
                        </a:lnSpc>
                        <a:spcBef>
                          <a:spcPts val="0"/>
                        </a:spcBef>
                        <a:spcAft>
                          <a:spcPts val="0"/>
                        </a:spcAft>
                        <a:buClrTx/>
                        <a:buSzTx/>
                        <a:buFontTx/>
                        <a:buNone/>
                        <a:tabLst/>
                        <a:defRPr/>
                      </a:pPr>
                      <a:r>
                        <a:rPr lang="en-GB" sz="3600" b="0" dirty="0"/>
                        <a:t>    R-</a:t>
                      </a:r>
                      <a:r>
                        <a:rPr lang="en-GB" sz="3600" b="0" dirty="0" err="1"/>
                        <a:t>LGM</a:t>
                      </a:r>
                      <a:r>
                        <a:rPr lang="en-GB" sz="3600" b="0" baseline="-25000" dirty="0" err="1"/>
                        <a:t>nobiol</a:t>
                      </a:r>
                      <a:endParaRPr lang="en-GB" sz="3600" b="0" baseline="-25000" dirty="0"/>
                    </a:p>
                  </a:txBody>
                  <a:tcPr anchor="ctr"/>
                </a:tc>
                <a:tc>
                  <a:txBody>
                    <a:bodyPr/>
                    <a:lstStyle/>
                    <a:p>
                      <a:pPr algn="ctr"/>
                      <a:r>
                        <a:rPr lang="en-GB" sz="3600" b="0" dirty="0"/>
                        <a:t>LGM</a:t>
                      </a:r>
                    </a:p>
                  </a:txBody>
                  <a:tcPr anchor="ctr"/>
                </a:tc>
                <a:tc>
                  <a:txBody>
                    <a:bodyPr/>
                    <a:lstStyle/>
                    <a:p>
                      <a:pPr algn="l"/>
                      <a:r>
                        <a:rPr lang="en-GB" sz="3600" b="0" dirty="0"/>
                        <a:t>biology off</a:t>
                      </a:r>
                    </a:p>
                  </a:txBody>
                  <a:tcPr anchor="ctr"/>
                </a:tc>
                <a:extLst>
                  <a:ext uri="{0D108BD9-81ED-4DB2-BD59-A6C34878D82A}">
                    <a16:rowId xmlns:a16="http://schemas.microsoft.com/office/drawing/2014/main" val="2537827381"/>
                  </a:ext>
                </a:extLst>
              </a:tr>
              <a:tr h="815836">
                <a:tc>
                  <a:txBody>
                    <a:bodyPr/>
                    <a:lstStyle/>
                    <a:p>
                      <a:pPr marL="0" marR="0" lvl="0" indent="0" algn="l" defTabSz="3027487" rtl="0" eaLnBrk="1" fontAlgn="auto" latinLnBrk="0" hangingPunct="1">
                        <a:lnSpc>
                          <a:spcPct val="100000"/>
                        </a:lnSpc>
                        <a:spcBef>
                          <a:spcPts val="0"/>
                        </a:spcBef>
                        <a:spcAft>
                          <a:spcPts val="0"/>
                        </a:spcAft>
                        <a:buClrTx/>
                        <a:buSzTx/>
                        <a:buFontTx/>
                        <a:buNone/>
                        <a:tabLst/>
                        <a:defRPr/>
                      </a:pPr>
                      <a:r>
                        <a:rPr lang="en-GB" sz="3600" b="0" dirty="0"/>
                        <a:t>    R-</a:t>
                      </a:r>
                      <a:r>
                        <a:rPr lang="en-GB" sz="3600" b="0" dirty="0" err="1"/>
                        <a:t>deg</a:t>
                      </a:r>
                      <a:endParaRPr lang="en-GB" sz="3600" b="0" baseline="-25000" dirty="0"/>
                    </a:p>
                  </a:txBody>
                  <a:tcPr anchor="ctr"/>
                </a:tc>
                <a:tc>
                  <a:txBody>
                    <a:bodyPr/>
                    <a:lstStyle/>
                    <a:p>
                      <a:pPr algn="ctr"/>
                      <a:r>
                        <a:rPr lang="en-GB" sz="3600" b="0" dirty="0"/>
                        <a:t>Deglaciation</a:t>
                      </a:r>
                    </a:p>
                  </a:txBody>
                  <a:tcPr anchor="ctr"/>
                </a:tc>
                <a:tc>
                  <a:txBody>
                    <a:bodyPr/>
                    <a:lstStyle/>
                    <a:p>
                      <a:pPr algn="l"/>
                      <a:endParaRPr lang="en-GB" sz="3600" b="0" dirty="0"/>
                    </a:p>
                  </a:txBody>
                  <a:tcPr anchor="ctr"/>
                </a:tc>
                <a:extLst>
                  <a:ext uri="{0D108BD9-81ED-4DB2-BD59-A6C34878D82A}">
                    <a16:rowId xmlns:a16="http://schemas.microsoft.com/office/drawing/2014/main" val="2114660656"/>
                  </a:ext>
                </a:extLst>
              </a:tr>
            </a:tbl>
          </a:graphicData>
        </a:graphic>
      </p:graphicFrame>
      <p:grpSp>
        <p:nvGrpSpPr>
          <p:cNvPr id="56" name="Group 55">
            <a:extLst>
              <a:ext uri="{FF2B5EF4-FFF2-40B4-BE49-F238E27FC236}">
                <a16:creationId xmlns:a16="http://schemas.microsoft.com/office/drawing/2014/main" id="{8D36C406-2353-976E-C6FE-0B34455A6FC1}"/>
              </a:ext>
            </a:extLst>
          </p:cNvPr>
          <p:cNvGrpSpPr>
            <a:grpSpLocks noChangeAspect="1"/>
          </p:cNvGrpSpPr>
          <p:nvPr/>
        </p:nvGrpSpPr>
        <p:grpSpPr>
          <a:xfrm>
            <a:off x="9908679" y="23074955"/>
            <a:ext cx="4822529" cy="3600000"/>
            <a:chOff x="5651313" y="4694269"/>
            <a:chExt cx="2893518" cy="2160000"/>
          </a:xfrm>
        </p:grpSpPr>
        <p:pic>
          <p:nvPicPr>
            <p:cNvPr id="57" name="Picture 56">
              <a:extLst>
                <a:ext uri="{FF2B5EF4-FFF2-40B4-BE49-F238E27FC236}">
                  <a16:creationId xmlns:a16="http://schemas.microsoft.com/office/drawing/2014/main" id="{B95E8A14-AB64-50B9-A5CF-AD2D32A91623}"/>
                </a:ext>
              </a:extLst>
            </p:cNvPr>
            <p:cNvPicPr>
              <a:picLocks noChangeAspect="1"/>
            </p:cNvPicPr>
            <p:nvPr/>
          </p:nvPicPr>
          <p:blipFill>
            <a:blip r:embed="rId11"/>
            <a:stretch>
              <a:fillRect/>
            </a:stretch>
          </p:blipFill>
          <p:spPr>
            <a:xfrm>
              <a:off x="5651313" y="4694269"/>
              <a:ext cx="2878355" cy="2160000"/>
            </a:xfrm>
            <a:prstGeom prst="rect">
              <a:avLst/>
            </a:prstGeom>
          </p:spPr>
        </p:pic>
        <p:sp>
          <p:nvSpPr>
            <p:cNvPr id="58" name="TextBox 57">
              <a:extLst>
                <a:ext uri="{FF2B5EF4-FFF2-40B4-BE49-F238E27FC236}">
                  <a16:creationId xmlns:a16="http://schemas.microsoft.com/office/drawing/2014/main" id="{52402615-4238-C409-4130-57F675FED6A9}"/>
                </a:ext>
              </a:extLst>
            </p:cNvPr>
            <p:cNvSpPr txBox="1"/>
            <p:nvPr/>
          </p:nvSpPr>
          <p:spPr>
            <a:xfrm>
              <a:off x="5766051" y="4883778"/>
              <a:ext cx="2778780" cy="240066"/>
            </a:xfrm>
            <a:prstGeom prst="rect">
              <a:avLst/>
            </a:prstGeom>
            <a:solidFill>
              <a:schemeClr val="bg1"/>
            </a:solidFill>
          </p:spPr>
          <p:txBody>
            <a:bodyPr wrap="square" rtlCol="0">
              <a:spAutoFit/>
            </a:bodyPr>
            <a:lstStyle/>
            <a:p>
              <a:pPr algn="ctr"/>
              <a:r>
                <a:rPr lang="en-GB" sz="2000" dirty="0"/>
                <a:t>calcite </a:t>
              </a:r>
              <a:r>
                <a:rPr lang="en-GB" sz="2000" dirty="0" err="1"/>
                <a:t>wt</a:t>
              </a:r>
              <a:r>
                <a:rPr lang="en-GB" sz="2000" dirty="0"/>
                <a:t>% after 2000 years</a:t>
              </a:r>
            </a:p>
          </p:txBody>
        </p:sp>
      </p:grpSp>
      <p:sp>
        <p:nvSpPr>
          <p:cNvPr id="59" name="TextBox 58">
            <a:extLst>
              <a:ext uri="{FF2B5EF4-FFF2-40B4-BE49-F238E27FC236}">
                <a16:creationId xmlns:a16="http://schemas.microsoft.com/office/drawing/2014/main" id="{88370785-5B05-083A-ABEA-C2854E7EFB2D}"/>
              </a:ext>
            </a:extLst>
          </p:cNvPr>
          <p:cNvSpPr txBox="1"/>
          <p:nvPr/>
        </p:nvSpPr>
        <p:spPr>
          <a:xfrm>
            <a:off x="17431527" y="26561258"/>
            <a:ext cx="2222083" cy="338554"/>
          </a:xfrm>
          <a:prstGeom prst="rect">
            <a:avLst/>
          </a:prstGeom>
          <a:noFill/>
        </p:spPr>
        <p:txBody>
          <a:bodyPr wrap="none" rtlCol="0">
            <a:spAutoFit/>
          </a:bodyPr>
          <a:lstStyle/>
          <a:p>
            <a:r>
              <a:rPr lang="en-GB" sz="1600" dirty="0"/>
              <a:t>Ye et al. 2023 (in review)</a:t>
            </a:r>
          </a:p>
        </p:txBody>
      </p:sp>
      <p:pic>
        <p:nvPicPr>
          <p:cNvPr id="62" name="Picture 61">
            <a:extLst>
              <a:ext uri="{FF2B5EF4-FFF2-40B4-BE49-F238E27FC236}">
                <a16:creationId xmlns:a16="http://schemas.microsoft.com/office/drawing/2014/main" id="{4485A2F8-0F3C-34FB-37F1-F1662E2E6529}"/>
              </a:ext>
            </a:extLst>
          </p:cNvPr>
          <p:cNvPicPr>
            <a:picLocks noChangeAspect="1"/>
          </p:cNvPicPr>
          <p:nvPr/>
        </p:nvPicPr>
        <p:blipFill>
          <a:blip r:embed="rId12"/>
          <a:stretch>
            <a:fillRect/>
          </a:stretch>
        </p:blipFill>
        <p:spPr>
          <a:xfrm>
            <a:off x="14732000" y="23785799"/>
            <a:ext cx="5029200" cy="2582041"/>
          </a:xfrm>
          <a:prstGeom prst="rect">
            <a:avLst/>
          </a:prstGeom>
        </p:spPr>
      </p:pic>
      <p:pic>
        <p:nvPicPr>
          <p:cNvPr id="1024" name="Picture 1023">
            <a:extLst>
              <a:ext uri="{FF2B5EF4-FFF2-40B4-BE49-F238E27FC236}">
                <a16:creationId xmlns:a16="http://schemas.microsoft.com/office/drawing/2014/main" id="{9E046CA6-6ED5-08F2-BB7A-3F840C9006BC}"/>
              </a:ext>
            </a:extLst>
          </p:cNvPr>
          <p:cNvPicPr>
            <a:picLocks noChangeAspect="1"/>
          </p:cNvPicPr>
          <p:nvPr/>
        </p:nvPicPr>
        <p:blipFill>
          <a:blip r:embed="rId13"/>
          <a:stretch>
            <a:fillRect/>
          </a:stretch>
        </p:blipFill>
        <p:spPr>
          <a:xfrm>
            <a:off x="20579261" y="26537760"/>
            <a:ext cx="8345659" cy="3462027"/>
          </a:xfrm>
          <a:prstGeom prst="rect">
            <a:avLst/>
          </a:prstGeom>
        </p:spPr>
      </p:pic>
      <p:pic>
        <p:nvPicPr>
          <p:cNvPr id="1027" name="Picture 1026">
            <a:extLst>
              <a:ext uri="{FF2B5EF4-FFF2-40B4-BE49-F238E27FC236}">
                <a16:creationId xmlns:a16="http://schemas.microsoft.com/office/drawing/2014/main" id="{56EE95E0-AE2C-F4B3-14C2-8206C66D601C}"/>
              </a:ext>
            </a:extLst>
          </p:cNvPr>
          <p:cNvPicPr>
            <a:picLocks noChangeAspect="1"/>
          </p:cNvPicPr>
          <p:nvPr/>
        </p:nvPicPr>
        <p:blipFill>
          <a:blip r:embed="rId14"/>
          <a:stretch>
            <a:fillRect/>
          </a:stretch>
        </p:blipFill>
        <p:spPr>
          <a:xfrm>
            <a:off x="4630800" y="31557464"/>
            <a:ext cx="3723350" cy="3960000"/>
          </a:xfrm>
          <a:prstGeom prst="rect">
            <a:avLst/>
          </a:prstGeom>
        </p:spPr>
      </p:pic>
      <p:pic>
        <p:nvPicPr>
          <p:cNvPr id="1030" name="Picture 1029">
            <a:extLst>
              <a:ext uri="{FF2B5EF4-FFF2-40B4-BE49-F238E27FC236}">
                <a16:creationId xmlns:a16="http://schemas.microsoft.com/office/drawing/2014/main" id="{35A5BE10-B865-9E7D-A022-94F33DE4D74F}"/>
              </a:ext>
            </a:extLst>
          </p:cNvPr>
          <p:cNvPicPr>
            <a:picLocks noChangeAspect="1"/>
          </p:cNvPicPr>
          <p:nvPr/>
        </p:nvPicPr>
        <p:blipFill>
          <a:blip r:embed="rId15"/>
          <a:stretch>
            <a:fillRect/>
          </a:stretch>
        </p:blipFill>
        <p:spPr>
          <a:xfrm>
            <a:off x="1051976" y="31512015"/>
            <a:ext cx="3723350" cy="3960000"/>
          </a:xfrm>
          <a:prstGeom prst="rect">
            <a:avLst/>
          </a:prstGeom>
        </p:spPr>
      </p:pic>
      <p:pic>
        <p:nvPicPr>
          <p:cNvPr id="1035" name="Picture 1034">
            <a:extLst>
              <a:ext uri="{FF2B5EF4-FFF2-40B4-BE49-F238E27FC236}">
                <a16:creationId xmlns:a16="http://schemas.microsoft.com/office/drawing/2014/main" id="{DCF94DDA-557B-D219-BE4A-426D32249F77}"/>
              </a:ext>
            </a:extLst>
          </p:cNvPr>
          <p:cNvPicPr>
            <a:picLocks noChangeAspect="1"/>
          </p:cNvPicPr>
          <p:nvPr/>
        </p:nvPicPr>
        <p:blipFill>
          <a:blip r:embed="rId16"/>
          <a:stretch>
            <a:fillRect/>
          </a:stretch>
        </p:blipFill>
        <p:spPr>
          <a:xfrm>
            <a:off x="12047390" y="31541199"/>
            <a:ext cx="3723351" cy="3960000"/>
          </a:xfrm>
          <a:prstGeom prst="rect">
            <a:avLst/>
          </a:prstGeom>
        </p:spPr>
      </p:pic>
      <p:pic>
        <p:nvPicPr>
          <p:cNvPr id="1037" name="Picture 1036">
            <a:extLst>
              <a:ext uri="{FF2B5EF4-FFF2-40B4-BE49-F238E27FC236}">
                <a16:creationId xmlns:a16="http://schemas.microsoft.com/office/drawing/2014/main" id="{D58E91B6-CC58-6604-A0DA-963870BB6590}"/>
              </a:ext>
            </a:extLst>
          </p:cNvPr>
          <p:cNvPicPr>
            <a:picLocks noChangeAspect="1"/>
          </p:cNvPicPr>
          <p:nvPr/>
        </p:nvPicPr>
        <p:blipFill>
          <a:blip r:embed="rId17"/>
          <a:stretch>
            <a:fillRect/>
          </a:stretch>
        </p:blipFill>
        <p:spPr>
          <a:xfrm>
            <a:off x="8486881" y="31550886"/>
            <a:ext cx="3723351" cy="3960000"/>
          </a:xfrm>
          <a:prstGeom prst="rect">
            <a:avLst/>
          </a:prstGeom>
        </p:spPr>
      </p:pic>
      <p:pic>
        <p:nvPicPr>
          <p:cNvPr id="1038" name="Picture 5">
            <a:extLst>
              <a:ext uri="{FF2B5EF4-FFF2-40B4-BE49-F238E27FC236}">
                <a16:creationId xmlns:a16="http://schemas.microsoft.com/office/drawing/2014/main" id="{A786EE23-6CC3-C72B-0876-80B4DD06A48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381602" y="31880263"/>
            <a:ext cx="13128779" cy="327186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1E5EF91-EA72-7817-746D-49093B627B48}"/>
              </a:ext>
            </a:extLst>
          </p:cNvPr>
          <p:cNvSpPr txBox="1"/>
          <p:nvPr/>
        </p:nvSpPr>
        <p:spPr>
          <a:xfrm>
            <a:off x="824759" y="18616745"/>
            <a:ext cx="18828851" cy="4401205"/>
          </a:xfrm>
          <a:prstGeom prst="rect">
            <a:avLst/>
          </a:prstGeom>
          <a:noFill/>
        </p:spPr>
        <p:txBody>
          <a:bodyPr wrap="square" rtlCol="0">
            <a:spAutoFit/>
          </a:bodyPr>
          <a:lstStyle/>
          <a:p>
            <a:pPr>
              <a:lnSpc>
                <a:spcPct val="150000"/>
              </a:lnSpc>
            </a:pPr>
            <a:r>
              <a:rPr lang="en-GB" sz="3600" b="1" dirty="0"/>
              <a:t>1. Response of marine sediments to perturbation in atmospheric CO</a:t>
            </a:r>
            <a:r>
              <a:rPr lang="en-GB" sz="3600" b="1" baseline="-25000" dirty="0"/>
              <a:t>2</a:t>
            </a:r>
            <a:r>
              <a:rPr lang="en-GB" sz="3600" b="1" dirty="0"/>
              <a:t> </a:t>
            </a:r>
          </a:p>
          <a:p>
            <a:pPr algn="just"/>
            <a:endParaRPr lang="en-GB" sz="1000" dirty="0"/>
          </a:p>
          <a:p>
            <a:pPr algn="just"/>
            <a:r>
              <a:rPr lang="en-GB" sz="3600" dirty="0"/>
              <a:t>Two transient ocean-sediment coupled simulations (</a:t>
            </a:r>
            <a:r>
              <a:rPr lang="en-GB" sz="3600" b="0" dirty="0"/>
              <a:t>R</a:t>
            </a:r>
            <a:r>
              <a:rPr lang="en-GB" sz="3600" b="0" baseline="-25000" dirty="0"/>
              <a:t>1000TgC</a:t>
            </a:r>
            <a:r>
              <a:rPr lang="en-GB" sz="3600" b="0" dirty="0"/>
              <a:t> and R</a:t>
            </a:r>
            <a:r>
              <a:rPr lang="en-GB" sz="3600" baseline="-25000" dirty="0"/>
              <a:t>2</a:t>
            </a:r>
            <a:r>
              <a:rPr lang="en-GB" sz="3600" b="0" baseline="-25000" dirty="0"/>
              <a:t>000TgC</a:t>
            </a:r>
            <a:r>
              <a:rPr lang="en-GB" sz="3600" dirty="0"/>
              <a:t>) to study how sediments respond to changes in atmospheric CO</a:t>
            </a:r>
            <a:r>
              <a:rPr lang="en-GB" sz="3600" baseline="-25000" dirty="0"/>
              <a:t>2</a:t>
            </a:r>
            <a:r>
              <a:rPr lang="en-GB" sz="3600" dirty="0"/>
              <a:t>. Starting from steady-state PI, 1000 and 2000 Pg C were added to the atmosphere and the model was run for further 2000 years. </a:t>
            </a:r>
          </a:p>
          <a:p>
            <a:pPr algn="just"/>
            <a:r>
              <a:rPr lang="en-GB" sz="3600" dirty="0"/>
              <a:t>Dissolution of calcite in surface sediments starts in the Atlantic; after 2000 years it is fully dissolved in large areas in the ocean (Fig. 1). CO</a:t>
            </a:r>
            <a:r>
              <a:rPr lang="en-GB" sz="3600" baseline="-25000" dirty="0"/>
              <a:t>2</a:t>
            </a:r>
            <a:r>
              <a:rPr lang="en-GB" sz="3600" dirty="0"/>
              <a:t> declines from 1235 to 515 ppm, and from 765 to 380 ppm in the two simulations, respectively (Fig. 2), showing the effect of carbonate compensation feedback.</a:t>
            </a:r>
          </a:p>
        </p:txBody>
      </p:sp>
      <p:sp>
        <p:nvSpPr>
          <p:cNvPr id="1039" name="TextBox 1038">
            <a:extLst>
              <a:ext uri="{FF2B5EF4-FFF2-40B4-BE49-F238E27FC236}">
                <a16:creationId xmlns:a16="http://schemas.microsoft.com/office/drawing/2014/main" id="{2DC5B79F-FFB1-1579-8525-3300361C39E9}"/>
              </a:ext>
            </a:extLst>
          </p:cNvPr>
          <p:cNvSpPr txBox="1"/>
          <p:nvPr/>
        </p:nvSpPr>
        <p:spPr>
          <a:xfrm>
            <a:off x="1040107" y="26825705"/>
            <a:ext cx="13275968" cy="707886"/>
          </a:xfrm>
          <a:prstGeom prst="rect">
            <a:avLst/>
          </a:prstGeom>
          <a:noFill/>
        </p:spPr>
        <p:txBody>
          <a:bodyPr wrap="square" rtlCol="0">
            <a:spAutoFit/>
          </a:bodyPr>
          <a:lstStyle/>
          <a:p>
            <a:r>
              <a:rPr lang="en-GB" sz="2000" dirty="0"/>
              <a:t>Figure 1: Weight percentage of calcium carbonate in the surface sediment over the course of a perturbation of the carbon cycle by a pulsed addition of 2000 Pg carbon to the atmosphere.  </a:t>
            </a:r>
          </a:p>
        </p:txBody>
      </p:sp>
      <p:sp>
        <p:nvSpPr>
          <p:cNvPr id="1040" name="TextBox 1039">
            <a:extLst>
              <a:ext uri="{FF2B5EF4-FFF2-40B4-BE49-F238E27FC236}">
                <a16:creationId xmlns:a16="http://schemas.microsoft.com/office/drawing/2014/main" id="{C6896256-06B8-BC21-9F32-32CD0A56DDD8}"/>
              </a:ext>
            </a:extLst>
          </p:cNvPr>
          <p:cNvSpPr txBox="1"/>
          <p:nvPr/>
        </p:nvSpPr>
        <p:spPr>
          <a:xfrm>
            <a:off x="15234957" y="26934010"/>
            <a:ext cx="4546243" cy="1015663"/>
          </a:xfrm>
          <a:prstGeom prst="rect">
            <a:avLst/>
          </a:prstGeom>
          <a:noFill/>
        </p:spPr>
        <p:txBody>
          <a:bodyPr wrap="square" rtlCol="0">
            <a:spAutoFit/>
          </a:bodyPr>
          <a:lstStyle/>
          <a:p>
            <a:r>
              <a:rPr lang="en-GB" sz="2000" dirty="0"/>
              <a:t>Figure 2: Atmospheric CO</a:t>
            </a:r>
            <a:r>
              <a:rPr lang="en-GB" sz="2000" baseline="-25000" dirty="0"/>
              <a:t>2</a:t>
            </a:r>
            <a:r>
              <a:rPr lang="en-GB" sz="2000" dirty="0"/>
              <a:t> mixing ratio over and after a sudden addition of 1000 and 2000 Pg carbon, respectively.</a:t>
            </a:r>
          </a:p>
        </p:txBody>
      </p:sp>
      <p:sp>
        <p:nvSpPr>
          <p:cNvPr id="1042" name="TextBox 1041">
            <a:extLst>
              <a:ext uri="{FF2B5EF4-FFF2-40B4-BE49-F238E27FC236}">
                <a16:creationId xmlns:a16="http://schemas.microsoft.com/office/drawing/2014/main" id="{C955E734-CE9C-43DC-3DF8-06AF36980285}"/>
              </a:ext>
            </a:extLst>
          </p:cNvPr>
          <p:cNvSpPr txBox="1"/>
          <p:nvPr/>
        </p:nvSpPr>
        <p:spPr>
          <a:xfrm>
            <a:off x="20505142" y="30093147"/>
            <a:ext cx="9031456" cy="1323439"/>
          </a:xfrm>
          <a:prstGeom prst="rect">
            <a:avLst/>
          </a:prstGeom>
          <a:noFill/>
        </p:spPr>
        <p:txBody>
          <a:bodyPr wrap="square" rtlCol="0">
            <a:spAutoFit/>
          </a:bodyPr>
          <a:lstStyle/>
          <a:p>
            <a:r>
              <a:rPr lang="en-GB" sz="2000" dirty="0"/>
              <a:t>Figure 3: Atmospheric CO</a:t>
            </a:r>
            <a:r>
              <a:rPr lang="en-GB" sz="2000" baseline="-25000" dirty="0"/>
              <a:t>2</a:t>
            </a:r>
            <a:r>
              <a:rPr lang="en-GB" sz="2000" dirty="0"/>
              <a:t> in AWI-ESM2 runs for glacial (dotted) and preindustrial (solid) climates, with active (black) and inactive (blue) marine biological carbon pump. The dashed line is an LGM run with increased weathering input of alkalinity, to reach LGM CO</a:t>
            </a:r>
            <a:r>
              <a:rPr lang="en-GB" sz="2000" baseline="-25000" dirty="0"/>
              <a:t>2</a:t>
            </a:r>
            <a:r>
              <a:rPr lang="en-GB" sz="2000" dirty="0"/>
              <a:t> values.</a:t>
            </a:r>
          </a:p>
        </p:txBody>
      </p:sp>
      <p:sp>
        <p:nvSpPr>
          <p:cNvPr id="1044" name="TextBox 1043">
            <a:extLst>
              <a:ext uri="{FF2B5EF4-FFF2-40B4-BE49-F238E27FC236}">
                <a16:creationId xmlns:a16="http://schemas.microsoft.com/office/drawing/2014/main" id="{6A23CDE2-A592-E9EA-A3B2-6A1059E90841}"/>
              </a:ext>
            </a:extLst>
          </p:cNvPr>
          <p:cNvSpPr txBox="1"/>
          <p:nvPr/>
        </p:nvSpPr>
        <p:spPr>
          <a:xfrm>
            <a:off x="1053813" y="35699377"/>
            <a:ext cx="15039033" cy="1631216"/>
          </a:xfrm>
          <a:prstGeom prst="rect">
            <a:avLst/>
          </a:prstGeom>
          <a:noFill/>
        </p:spPr>
        <p:txBody>
          <a:bodyPr wrap="square" rtlCol="0">
            <a:spAutoFit/>
          </a:bodyPr>
          <a:lstStyle/>
          <a:p>
            <a:r>
              <a:rPr lang="en-GB" sz="2000" dirty="0"/>
              <a:t>Figure 4: Ratio of </a:t>
            </a:r>
            <a:r>
              <a:rPr lang="en-GB" sz="2000" dirty="0" err="1"/>
              <a:t>Si:N</a:t>
            </a:r>
            <a:r>
              <a:rPr lang="en-GB" sz="2000" dirty="0"/>
              <a:t> in diatom cells (left two panels) and in dissolved nutrients (right two panels) in preindustrial and LGM ocean states. In the pre-industrial, iron limitation in the Southern Ocean leads to an elevated </a:t>
            </a:r>
            <a:r>
              <a:rPr lang="en-GB" sz="2000" dirty="0" err="1"/>
              <a:t>Si:N</a:t>
            </a:r>
            <a:r>
              <a:rPr lang="en-GB" sz="2000" dirty="0"/>
              <a:t> ratio in diatoms and in biological drawdown there. In the LGM, this ratio is reduced by some alleviation of iron limitation. However, this does not lead to a corresponding increase in the remaining dissolved nutrients in the Southern Ocean, presumably because the remineralisation of exported Si happens deeper than that of N, leading to a shift of Si into the deep ocean, see also Fig. 5.</a:t>
            </a:r>
          </a:p>
        </p:txBody>
      </p:sp>
      <p:sp>
        <p:nvSpPr>
          <p:cNvPr id="1046" name="TextBox 1045">
            <a:extLst>
              <a:ext uri="{FF2B5EF4-FFF2-40B4-BE49-F238E27FC236}">
                <a16:creationId xmlns:a16="http://schemas.microsoft.com/office/drawing/2014/main" id="{4219A3F6-B1AA-9992-016F-0B567863CA35}"/>
              </a:ext>
            </a:extLst>
          </p:cNvPr>
          <p:cNvSpPr txBox="1"/>
          <p:nvPr/>
        </p:nvSpPr>
        <p:spPr>
          <a:xfrm>
            <a:off x="16718290" y="35548162"/>
            <a:ext cx="12883622" cy="1323439"/>
          </a:xfrm>
          <a:prstGeom prst="rect">
            <a:avLst/>
          </a:prstGeom>
          <a:noFill/>
        </p:spPr>
        <p:txBody>
          <a:bodyPr wrap="square" rtlCol="0">
            <a:spAutoFit/>
          </a:bodyPr>
          <a:lstStyle/>
          <a:p>
            <a:r>
              <a:rPr lang="en-GB" sz="2000" dirty="0"/>
              <a:t>Figure 5: Changes in the concentration of dissolved silicic acid (LGM minus PI) along two North-South sections in the Pacific (left) and Atlantic (right) Ocean. More DSi is stored in Antarctic-Sourced deep and intermediate water masses, but the largest increase is in the deep Pacific, with only small increases in intermediate waters. This explains the absence of a strong low-latitude stimulation of diatom growth that has been suggested by the Silicic Acid Leakage Hypothesis.</a:t>
            </a:r>
          </a:p>
        </p:txBody>
      </p:sp>
      <p:sp>
        <p:nvSpPr>
          <p:cNvPr id="10" name="TextBox 9">
            <a:extLst>
              <a:ext uri="{FF2B5EF4-FFF2-40B4-BE49-F238E27FC236}">
                <a16:creationId xmlns:a16="http://schemas.microsoft.com/office/drawing/2014/main" id="{56186FF8-7483-415F-74CC-FA0A09801403}"/>
              </a:ext>
            </a:extLst>
          </p:cNvPr>
          <p:cNvSpPr txBox="1"/>
          <p:nvPr/>
        </p:nvSpPr>
        <p:spPr>
          <a:xfrm>
            <a:off x="846532" y="7188674"/>
            <a:ext cx="8931520" cy="9510296"/>
          </a:xfrm>
          <a:prstGeom prst="rect">
            <a:avLst/>
          </a:prstGeom>
          <a:noFill/>
        </p:spPr>
        <p:txBody>
          <a:bodyPr wrap="square" rtlCol="0">
            <a:spAutoFit/>
          </a:bodyPr>
          <a:lstStyle/>
          <a:p>
            <a:pPr algn="just"/>
            <a:r>
              <a:rPr lang="en-GB" sz="3600" dirty="0"/>
              <a:t>Aim of the studies presented here is to characterise the behaviour of important subcomponents of the marine carbon cycle in ocean-only and earth system setups for the preindustrial and last glacial maximum state: </a:t>
            </a:r>
          </a:p>
          <a:p>
            <a:pPr algn="just"/>
            <a:r>
              <a:rPr lang="en-GB" sz="3600" dirty="0"/>
              <a:t>Perturbations of the coupled ocean/sediment carbon system were studied in an ocean-only setup with prognostic atmosphere (Result 1). </a:t>
            </a:r>
          </a:p>
          <a:p>
            <a:pPr algn="just"/>
            <a:r>
              <a:rPr lang="en-GB" sz="3600" dirty="0"/>
              <a:t>The contribution of changes in the biological pump to glacial carbon drawdown was analysed (Result 2), and the role of changes in the silicon cycling due to changes in iron limitation was studied ( Result 3). </a:t>
            </a:r>
          </a:p>
          <a:p>
            <a:pPr algn="just"/>
            <a:r>
              <a:rPr lang="en-GB" sz="3600" dirty="0"/>
              <a:t>Ultimately these studies serve to understand the behaviour of the model in transient deglaciation set-ups; first transient runs are ongoing and will be analysed next. </a:t>
            </a:r>
          </a:p>
        </p:txBody>
      </p:sp>
      <p:sp>
        <p:nvSpPr>
          <p:cNvPr id="2" name="TextBox 1">
            <a:extLst>
              <a:ext uri="{FF2B5EF4-FFF2-40B4-BE49-F238E27FC236}">
                <a16:creationId xmlns:a16="http://schemas.microsoft.com/office/drawing/2014/main" id="{991D9FE3-519B-00A0-6EFF-9B5180967E1F}"/>
              </a:ext>
            </a:extLst>
          </p:cNvPr>
          <p:cNvSpPr txBox="1"/>
          <p:nvPr/>
        </p:nvSpPr>
        <p:spPr>
          <a:xfrm>
            <a:off x="950110" y="38608872"/>
            <a:ext cx="26994985" cy="646331"/>
          </a:xfrm>
          <a:prstGeom prst="rect">
            <a:avLst/>
          </a:prstGeom>
          <a:noFill/>
        </p:spPr>
        <p:txBody>
          <a:bodyPr wrap="square" rtlCol="0">
            <a:spAutoFit/>
          </a:bodyPr>
          <a:lstStyle/>
          <a:p>
            <a:r>
              <a:rPr lang="en-GB" sz="3600" dirty="0"/>
              <a:t>Effects of biogeochemical changes and CO</a:t>
            </a:r>
            <a:r>
              <a:rPr lang="en-GB" sz="3600" baseline="-25000" dirty="0"/>
              <a:t>2</a:t>
            </a:r>
            <a:r>
              <a:rPr lang="en-GB" sz="3600" dirty="0"/>
              <a:t> changes in ongoing transient runs for deglaciation will be analysed.</a:t>
            </a:r>
          </a:p>
        </p:txBody>
      </p:sp>
    </p:spTree>
    <p:extLst>
      <p:ext uri="{BB962C8B-B14F-4D97-AF65-F5344CB8AC3E}">
        <p14:creationId xmlns:p14="http://schemas.microsoft.com/office/powerpoint/2010/main" val="30214730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9028</TotalTime>
  <Words>1031</Words>
  <Application>Microsoft Macintosh PowerPoint</Application>
  <PresentationFormat>Custom</PresentationFormat>
  <Paragraphs>62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Avenir Next Demi Bold</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Brücher</dc:creator>
  <cp:lastModifiedBy>Ying Ye</cp:lastModifiedBy>
  <cp:revision>99</cp:revision>
  <cp:lastPrinted>2022-08-24T09:44:31Z</cp:lastPrinted>
  <dcterms:created xsi:type="dcterms:W3CDTF">2016-11-16T07:52:03Z</dcterms:created>
  <dcterms:modified xsi:type="dcterms:W3CDTF">2024-06-11T06:10:57Z</dcterms:modified>
</cp:coreProperties>
</file>