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sldIdLst>
    <p:sldId id="265" r:id="rId2"/>
    <p:sldId id="283" r:id="rId3"/>
    <p:sldId id="274" r:id="rId4"/>
    <p:sldId id="266" r:id="rId5"/>
    <p:sldId id="268" r:id="rId6"/>
    <p:sldId id="295" r:id="rId7"/>
    <p:sldId id="296" r:id="rId8"/>
    <p:sldId id="298" r:id="rId9"/>
    <p:sldId id="297" r:id="rId10"/>
    <p:sldId id="276" r:id="rId11"/>
    <p:sldId id="279" r:id="rId12"/>
    <p:sldId id="272"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90653" autoAdjust="0"/>
  </p:normalViewPr>
  <p:slideViewPr>
    <p:cSldViewPr>
      <p:cViewPr>
        <p:scale>
          <a:sx n="66" d="100"/>
          <a:sy n="66" d="100"/>
        </p:scale>
        <p:origin x="-1268"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2BCB12-F21F-4B96-AC99-EF4A624AB8D7}" type="datetimeFigureOut">
              <a:rPr lang="ru-RU" smtClean="0"/>
              <a:pPr/>
              <a:t>19.04.2016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D4BEBF-4EFE-47A1-BD6F-9FB3FD74D33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de-DE" dirty="0" smtClean="0"/>
              <a:t>Finite </a:t>
            </a:r>
            <a:r>
              <a:rPr lang="de-DE" dirty="0" err="1" smtClean="0"/>
              <a:t>volum</a:t>
            </a:r>
            <a:r>
              <a:rPr lang="de-DE" baseline="0" dirty="0" err="1" smtClean="0"/>
              <a:t>e</a:t>
            </a:r>
            <a:endParaRPr lang="de-DE" baseline="0" dirty="0" smtClean="0"/>
          </a:p>
          <a:p>
            <a:r>
              <a:rPr lang="de-DE" baseline="0" dirty="0" smtClean="0"/>
              <a:t>Fine </a:t>
            </a:r>
            <a:r>
              <a:rPr lang="de-DE" baseline="0" dirty="0" err="1" smtClean="0"/>
              <a:t>resolution</a:t>
            </a:r>
            <a:r>
              <a:rPr lang="de-DE" baseline="0" dirty="0" smtClean="0"/>
              <a:t>, </a:t>
            </a:r>
            <a:r>
              <a:rPr lang="de-DE" baseline="0" dirty="0" err="1" smtClean="0"/>
              <a:t>hydrostatic</a:t>
            </a:r>
            <a:r>
              <a:rPr lang="de-DE" baseline="0" dirty="0" smtClean="0"/>
              <a:t>, finite </a:t>
            </a:r>
            <a:r>
              <a:rPr lang="de-DE" baseline="0" dirty="0" err="1" smtClean="0"/>
              <a:t>volume</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de-DE" dirty="0" smtClean="0"/>
              <a:t>Finite </a:t>
            </a:r>
            <a:r>
              <a:rPr lang="de-DE" dirty="0" err="1" smtClean="0"/>
              <a:t>volum</a:t>
            </a:r>
            <a:r>
              <a:rPr lang="de-DE" baseline="0" dirty="0" err="1" smtClean="0"/>
              <a:t>e</a:t>
            </a:r>
            <a:endParaRPr lang="de-DE" baseline="0" dirty="0" smtClean="0"/>
          </a:p>
          <a:p>
            <a:r>
              <a:rPr lang="de-DE" baseline="0" dirty="0" smtClean="0"/>
              <a:t>Fine </a:t>
            </a:r>
            <a:r>
              <a:rPr lang="de-DE" baseline="0" dirty="0" err="1" smtClean="0"/>
              <a:t>resolution</a:t>
            </a:r>
            <a:r>
              <a:rPr lang="de-DE" baseline="0" dirty="0" smtClean="0"/>
              <a:t>, </a:t>
            </a:r>
            <a:r>
              <a:rPr lang="de-DE" baseline="0" dirty="0" err="1" smtClean="0"/>
              <a:t>hydrostatic</a:t>
            </a:r>
            <a:r>
              <a:rPr lang="de-DE" baseline="0" dirty="0" smtClean="0"/>
              <a:t>, finite </a:t>
            </a:r>
            <a:r>
              <a:rPr lang="de-DE" baseline="0" dirty="0" err="1" smtClean="0"/>
              <a:t>volume</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de-DE" dirty="0" smtClean="0"/>
              <a:t>Finite </a:t>
            </a:r>
            <a:r>
              <a:rPr lang="de-DE" dirty="0" err="1" smtClean="0"/>
              <a:t>volum</a:t>
            </a:r>
            <a:r>
              <a:rPr lang="de-DE" baseline="0" dirty="0" err="1" smtClean="0"/>
              <a:t>e</a:t>
            </a:r>
            <a:endParaRPr lang="de-DE" baseline="0" dirty="0" smtClean="0"/>
          </a:p>
          <a:p>
            <a:r>
              <a:rPr lang="de-DE" baseline="0" dirty="0" smtClean="0"/>
              <a:t>Fine </a:t>
            </a:r>
            <a:r>
              <a:rPr lang="de-DE" baseline="0" dirty="0" err="1" smtClean="0"/>
              <a:t>resolution</a:t>
            </a:r>
            <a:r>
              <a:rPr lang="de-DE" baseline="0" dirty="0" smtClean="0"/>
              <a:t>, </a:t>
            </a:r>
            <a:r>
              <a:rPr lang="de-DE" baseline="0" dirty="0" err="1" smtClean="0"/>
              <a:t>hydrostatic</a:t>
            </a:r>
            <a:r>
              <a:rPr lang="de-DE" baseline="0" dirty="0" smtClean="0"/>
              <a:t>, finite </a:t>
            </a:r>
            <a:r>
              <a:rPr lang="de-DE" baseline="0" dirty="0" err="1" smtClean="0"/>
              <a:t>volume</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de-DE" sz="1200" dirty="0" err="1" smtClean="0">
                <a:latin typeface="Times New Roman" panose="02020603050405020304" pitchFamily="18" charset="0"/>
                <a:cs typeface="Times New Roman" panose="02020603050405020304" pitchFamily="18" charset="0"/>
              </a:rPr>
              <a:t>Unstructured</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meshes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resolve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the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details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of</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coasts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or</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estuaries</a:t>
            </a:r>
            <a:r>
              <a:rPr lang="de-DE" sz="1200" dirty="0" smtClean="0">
                <a:latin typeface="Times New Roman" panose="02020603050405020304" pitchFamily="18" charset="0"/>
                <a:cs typeface="Times New Roman" panose="02020603050405020304" pitchFamily="18" charset="0"/>
              </a:rPr>
              <a:t> (but </a:t>
            </a:r>
            <a:r>
              <a:rPr lang="de-DE" sz="1200" dirty="0" err="1" smtClean="0">
                <a:latin typeface="Times New Roman" panose="02020603050405020304" pitchFamily="18" charset="0"/>
                <a:cs typeface="Times New Roman" panose="02020603050405020304" pitchFamily="18" charset="0"/>
              </a:rPr>
              <a:t>structured</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curvilinear</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meshes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can</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provide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accurate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and</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more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numerically</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efficient</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solutions</a:t>
            </a:r>
            <a:r>
              <a:rPr lang="de-DE" sz="1200" dirty="0" smtClean="0">
                <a:latin typeface="Times New Roman" panose="02020603050405020304" pitchFamily="18" charset="0"/>
                <a:cs typeface="Times New Roman" panose="02020603050405020304" pitchFamily="18" charset="0"/>
              </a:rPr>
              <a:t> in </a:t>
            </a:r>
            <a:r>
              <a:rPr lang="de-DE" sz="1200" dirty="0" err="1" smtClean="0">
                <a:latin typeface="Times New Roman" panose="02020603050405020304" pitchFamily="18" charset="0"/>
                <a:cs typeface="Times New Roman" panose="02020603050405020304" pitchFamily="18" charset="0"/>
              </a:rPr>
              <a:t>particular</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cases</a:t>
            </a:r>
            <a:r>
              <a:rPr lang="de-DE" sz="1200" dirty="0" smtClean="0">
                <a:latin typeface="Times New Roman" panose="02020603050405020304" pitchFamily="18" charset="0"/>
                <a:cs typeface="Times New Roman" panose="02020603050405020304" pitchFamily="18" charset="0"/>
              </a:rPr>
              <a:t>).</a:t>
            </a:r>
          </a:p>
          <a:p>
            <a:pPr algn="just"/>
            <a:r>
              <a:rPr lang="de-DE" sz="1200" dirty="0" err="1" smtClean="0">
                <a:latin typeface="Times New Roman" panose="02020603050405020304" pitchFamily="18" charset="0"/>
                <a:cs typeface="Times New Roman" panose="02020603050405020304" pitchFamily="18" charset="0"/>
              </a:rPr>
              <a:t>Quads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more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economical</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computationally</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involve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less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edges</a:t>
            </a:r>
            <a:r>
              <a:rPr lang="de-DE" sz="1200" dirty="0" smtClean="0">
                <a:latin typeface="Times New Roman" panose="02020603050405020304" pitchFamily="18" charset="0"/>
                <a:cs typeface="Times New Roman" panose="02020603050405020304" pitchFamily="18" charset="0"/>
              </a:rPr>
              <a:t>).</a:t>
            </a:r>
          </a:p>
          <a:p>
            <a:pPr algn="just"/>
            <a:r>
              <a:rPr lang="de-DE" sz="1200" dirty="0" smtClean="0">
                <a:latin typeface="Times New Roman" panose="02020603050405020304" pitchFamily="18" charset="0"/>
                <a:cs typeface="Times New Roman" panose="02020603050405020304" pitchFamily="18" charset="0"/>
              </a:rPr>
              <a:t>Finite-</a:t>
            </a:r>
            <a:r>
              <a:rPr lang="de-DE" sz="1200" dirty="0" err="1" smtClean="0">
                <a:latin typeface="Times New Roman" panose="02020603050405020304" pitchFamily="18" charset="0"/>
                <a:cs typeface="Times New Roman" panose="02020603050405020304" pitchFamily="18" charset="0"/>
              </a:rPr>
              <a:t>volume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codes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can</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easily</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be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generalized</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to</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mixed</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meshes</a:t>
            </a:r>
            <a:r>
              <a:rPr lang="de-DE" sz="1200" dirty="0" smtClean="0">
                <a:latin typeface="Times New Roman" panose="02020603050405020304" pitchFamily="18" charset="0"/>
                <a:cs typeface="Times New Roman" panose="02020603050405020304" pitchFamily="18" charset="0"/>
              </a:rPr>
              <a:t>.</a:t>
            </a:r>
          </a:p>
          <a:p>
            <a:pPr algn="just"/>
            <a:r>
              <a:rPr lang="de-DE" sz="1200" dirty="0" err="1" smtClean="0">
                <a:latin typeface="Times New Roman" panose="02020603050405020304" pitchFamily="18" charset="0"/>
                <a:cs typeface="Times New Roman" panose="02020603050405020304" pitchFamily="18" charset="0"/>
              </a:rPr>
              <a:t>Cell-vertex</a:t>
            </a:r>
            <a:r>
              <a:rPr lang="de-DE" sz="1200" dirty="0" smtClean="0">
                <a:latin typeface="Times New Roman" panose="02020603050405020304" pitchFamily="18" charset="0"/>
                <a:cs typeface="Times New Roman" panose="02020603050405020304" pitchFamily="18" charset="0"/>
              </a:rPr>
              <a:t> finite-</a:t>
            </a:r>
            <a:r>
              <a:rPr lang="de-DE" sz="1200" dirty="0" err="1" smtClean="0">
                <a:latin typeface="Times New Roman" panose="02020603050405020304" pitchFamily="18" charset="0"/>
                <a:cs typeface="Times New Roman" panose="02020603050405020304" pitchFamily="18" charset="0"/>
              </a:rPr>
              <a:t>volume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discretization</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similar</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to</a:t>
            </a:r>
            <a:r>
              <a:rPr lang="de-DE" sz="1200" dirty="0" smtClean="0">
                <a:latin typeface="Times New Roman" panose="02020603050405020304" pitchFamily="18" charset="0"/>
                <a:cs typeface="Times New Roman" panose="02020603050405020304" pitchFamily="18" charset="0"/>
              </a:rPr>
              <a:t> a B-</a:t>
            </a:r>
            <a:r>
              <a:rPr lang="de-DE" sz="1200" dirty="0" err="1" smtClean="0">
                <a:latin typeface="Times New Roman" panose="02020603050405020304" pitchFamily="18" charset="0"/>
                <a:cs typeface="Times New Roman" panose="02020603050405020304" pitchFamily="18" charset="0"/>
              </a:rPr>
              <a:t>grids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makes</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the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treatment</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of</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the</a:t>
            </a:r>
            <a:r>
              <a:rPr lang="de-DE" sz="1200" dirty="0" smtClean="0">
                <a:latin typeface="Times New Roman" panose="02020603050405020304" pitchFamily="18" charset="0"/>
                <a:cs typeface="Times New Roman" panose="02020603050405020304" pitchFamily="18" charset="0"/>
              </a:rPr>
              <a:t> Coriolis </a:t>
            </a:r>
            <a:r>
              <a:rPr lang="de-DE" sz="1200" dirty="0" err="1" smtClean="0">
                <a:latin typeface="Times New Roman" panose="02020603050405020304" pitchFamily="18" charset="0"/>
                <a:cs typeface="Times New Roman" panose="02020603050405020304" pitchFamily="18" charset="0"/>
              </a:rPr>
              <a:t>term</a:t>
            </a:r>
            <a:r>
              <a:rPr lang="de-DE" sz="1200" dirty="0" smtClean="0">
                <a:latin typeface="Times New Roman" panose="02020603050405020304" pitchFamily="18" charset="0"/>
                <a:cs typeface="Times New Roman" panose="02020603050405020304" pitchFamily="18" charset="0"/>
              </a:rPr>
              <a:t> trivial.</a:t>
            </a:r>
          </a:p>
          <a:p>
            <a:pPr algn="just"/>
            <a:r>
              <a:rPr lang="de-DE" sz="1200" dirty="0" smtClean="0">
                <a:latin typeface="Times New Roman" panose="02020603050405020304" pitchFamily="18" charset="0"/>
                <a:cs typeface="Times New Roman" panose="02020603050405020304" pitchFamily="18" charset="0"/>
              </a:rPr>
              <a:t>Is </a:t>
            </a:r>
            <a:r>
              <a:rPr lang="de-DE" sz="1200" dirty="0" err="1" smtClean="0">
                <a:latin typeface="Times New Roman" panose="02020603050405020304" pitchFamily="18" charset="0"/>
                <a:cs typeface="Times New Roman" panose="02020603050405020304" pitchFamily="18" charset="0"/>
              </a:rPr>
              <a:t>free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of</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divergency</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noise</a:t>
            </a:r>
            <a:r>
              <a:rPr lang="de-DE" sz="1200" dirty="0" smtClean="0">
                <a:latin typeface="Times New Roman" panose="02020603050405020304" pitchFamily="18" charset="0"/>
                <a:cs typeface="Times New Roman" panose="02020603050405020304" pitchFamily="18" charset="0"/>
              </a:rPr>
              <a:t> </a:t>
            </a:r>
            <a:r>
              <a:rPr lang="de-DE" sz="1200" dirty="0" err="1" smtClean="0">
                <a:latin typeface="Times New Roman" panose="02020603050405020304" pitchFamily="18" charset="0"/>
                <a:cs typeface="Times New Roman" panose="02020603050405020304" pitchFamily="18" charset="0"/>
              </a:rPr>
              <a:t>excited</a:t>
            </a:r>
            <a:r>
              <a:rPr lang="de-DE" sz="1200" dirty="0" smtClean="0">
                <a:latin typeface="Times New Roman" panose="02020603050405020304" pitchFamily="18" charset="0"/>
                <a:cs typeface="Times New Roman" panose="02020603050405020304" pitchFamily="18" charset="0"/>
              </a:rPr>
              <a:t> on </a:t>
            </a:r>
            <a:r>
              <a:rPr lang="de-DE" sz="1200" dirty="0" err="1" smtClean="0">
                <a:latin typeface="Times New Roman" panose="02020603050405020304" pitchFamily="18" charset="0"/>
                <a:cs typeface="Times New Roman" panose="02020603050405020304" pitchFamily="18" charset="0"/>
              </a:rPr>
              <a:t>triangular</a:t>
            </a:r>
            <a:r>
              <a:rPr lang="de-DE" sz="1200" dirty="0" smtClean="0">
                <a:latin typeface="Times New Roman" panose="02020603050405020304" pitchFamily="18" charset="0"/>
                <a:cs typeface="Times New Roman" panose="02020603050405020304" pitchFamily="18" charset="0"/>
              </a:rPr>
              <a:t> C-</a:t>
            </a:r>
            <a:r>
              <a:rPr lang="de-DE" sz="1200" dirty="0" err="1" smtClean="0">
                <a:latin typeface="Times New Roman" panose="02020603050405020304" pitchFamily="18" charset="0"/>
                <a:cs typeface="Times New Roman" panose="02020603050405020304" pitchFamily="18" charset="0"/>
              </a:rPr>
              <a:t>grids</a:t>
            </a:r>
            <a:r>
              <a:rPr lang="de-DE" sz="1200" dirty="0" smtClean="0">
                <a:latin typeface="Times New Roman" panose="02020603050405020304" pitchFamily="18" charset="0"/>
                <a:cs typeface="Times New Roman" panose="02020603050405020304" pitchFamily="18" charset="0"/>
              </a:rPr>
              <a:t>.</a:t>
            </a:r>
          </a:p>
          <a:p>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oceanic component of ROM is the Max Planck Institute Ocean Model (MPIOM), developed at the Max Planck Institute for Meteorology [</a:t>
            </a:r>
            <a:r>
              <a:rPr lang="en-US" sz="1200" b="0" i="0" kern="1200" dirty="0" err="1" smtClean="0">
                <a:solidFill>
                  <a:schemeClr val="tx1"/>
                </a:solidFill>
                <a:latin typeface="+mn-lt"/>
                <a:ea typeface="+mn-ea"/>
                <a:cs typeface="+mn-cs"/>
              </a:rPr>
              <a:t>Marsland</a:t>
            </a:r>
            <a:r>
              <a:rPr lang="en-US" sz="1200" b="0" i="0" kern="1200" dirty="0" smtClean="0">
                <a:solidFill>
                  <a:schemeClr val="tx1"/>
                </a:solidFill>
                <a:latin typeface="+mn-lt"/>
                <a:ea typeface="+mn-ea"/>
                <a:cs typeface="+mn-cs"/>
              </a:rPr>
              <a:t> et al. 2003, </a:t>
            </a:r>
            <a:r>
              <a:rPr lang="en-US" sz="1200" b="0" i="0" kern="1200" dirty="0" err="1" smtClean="0">
                <a:solidFill>
                  <a:schemeClr val="tx1"/>
                </a:solidFill>
                <a:latin typeface="+mn-lt"/>
                <a:ea typeface="+mn-ea"/>
                <a:cs typeface="+mn-cs"/>
              </a:rPr>
              <a:t>Jungclaus</a:t>
            </a:r>
            <a:r>
              <a:rPr lang="en-US" sz="1200" b="0" i="0" kern="1200" dirty="0" smtClean="0">
                <a:solidFill>
                  <a:schemeClr val="tx1"/>
                </a:solidFill>
                <a:latin typeface="+mn-lt"/>
                <a:ea typeface="+mn-ea"/>
                <a:cs typeface="+mn-cs"/>
              </a:rPr>
              <a:t> et al. 2013]. MPIOM is a free surface, primitive equations ocean model which uses the </a:t>
            </a:r>
            <a:r>
              <a:rPr lang="en-US" sz="1200" b="0" i="0" kern="1200" dirty="0" err="1" smtClean="0">
                <a:solidFill>
                  <a:schemeClr val="tx1"/>
                </a:solidFill>
                <a:latin typeface="+mn-lt"/>
                <a:ea typeface="+mn-ea"/>
                <a:cs typeface="+mn-cs"/>
              </a:rPr>
              <a:t>Boussinesq</a:t>
            </a:r>
            <a:r>
              <a:rPr lang="en-US" sz="1200" b="0" i="0" kern="1200" dirty="0" smtClean="0">
                <a:solidFill>
                  <a:schemeClr val="tx1"/>
                </a:solidFill>
                <a:latin typeface="+mn-lt"/>
                <a:ea typeface="+mn-ea"/>
                <a:cs typeface="+mn-cs"/>
              </a:rPr>
              <a:t> and incompressibility approximations. The model is formulated on an orthogonal curvilinear Arakawa C-grid with z-level vertical </a:t>
            </a:r>
            <a:r>
              <a:rPr lang="en-US" sz="1200" b="0" i="0" kern="1200" dirty="0" err="1" smtClean="0">
                <a:solidFill>
                  <a:schemeClr val="tx1"/>
                </a:solidFill>
                <a:latin typeface="+mn-lt"/>
                <a:ea typeface="+mn-ea"/>
                <a:cs typeface="+mn-cs"/>
              </a:rPr>
              <a:t>discretization</a:t>
            </a:r>
            <a:r>
              <a:rPr lang="en-US" sz="1200" b="0" i="0" kern="1200" dirty="0" smtClean="0">
                <a:solidFill>
                  <a:schemeClr val="tx1"/>
                </a:solidFill>
                <a:latin typeface="+mn-lt"/>
                <a:ea typeface="+mn-ea"/>
                <a:cs typeface="+mn-cs"/>
              </a:rPr>
              <a:t>. The curvilinear grid allows for the placement of the poles over land, thus removing the numerical singularity associated with convergence of meridians at the geographical North Pole. </a:t>
            </a:r>
            <a:r>
              <a:rPr lang="en-US" dirty="0" smtClean="0"/>
              <a:t/>
            </a:r>
            <a:br>
              <a:rPr lang="en-US" dirty="0" smtClean="0"/>
            </a:br>
            <a:r>
              <a:rPr lang="en-US" sz="1200" b="0" i="0" kern="1200" dirty="0" smtClean="0">
                <a:solidFill>
                  <a:schemeClr val="tx1"/>
                </a:solidFill>
                <a:latin typeface="+mn-lt"/>
                <a:ea typeface="+mn-ea"/>
                <a:cs typeface="+mn-cs"/>
              </a:rPr>
              <a:t>The ocean tidal forcing is derived from the full </a:t>
            </a:r>
            <a:r>
              <a:rPr lang="en-US" sz="1200" b="0" i="0" kern="1200" dirty="0" err="1" smtClean="0">
                <a:solidFill>
                  <a:schemeClr val="tx1"/>
                </a:solidFill>
                <a:latin typeface="+mn-lt"/>
                <a:ea typeface="+mn-ea"/>
                <a:cs typeface="+mn-cs"/>
              </a:rPr>
              <a:t>ephimeridic</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luni</a:t>
            </a:r>
            <a:r>
              <a:rPr lang="en-US" sz="1200" b="0" i="0" kern="1200" dirty="0" smtClean="0">
                <a:solidFill>
                  <a:schemeClr val="tx1"/>
                </a:solidFill>
                <a:latin typeface="+mn-lt"/>
                <a:ea typeface="+mn-ea"/>
                <a:cs typeface="+mn-cs"/>
              </a:rPr>
              <a:t>-solar tidal potential [Thomas et al., 2001]. </a:t>
            </a:r>
            <a:br>
              <a:rPr lang="en-US" sz="1200" b="0" i="0" kern="1200" dirty="0" smtClean="0">
                <a:solidFill>
                  <a:schemeClr val="tx1"/>
                </a:solidFill>
                <a:latin typeface="+mn-lt"/>
                <a:ea typeface="+mn-ea"/>
                <a:cs typeface="+mn-cs"/>
              </a:rPr>
            </a:br>
            <a:r>
              <a:rPr lang="en-US" dirty="0" smtClean="0"/>
              <a:t/>
            </a:r>
            <a:br>
              <a:rPr lang="en-US" dirty="0" smtClean="0"/>
            </a:br>
            <a:r>
              <a:rPr lang="en-US" sz="1200" b="0" i="0" kern="1200" dirty="0" smtClean="0">
                <a:solidFill>
                  <a:schemeClr val="tx1"/>
                </a:solidFill>
                <a:latin typeface="+mn-lt"/>
                <a:ea typeface="+mn-ea"/>
                <a:cs typeface="+mn-cs"/>
              </a:rPr>
              <a:t>The particular MPIOM set-up used in this study has high resolution in the North Atlantic and in the North European shelves. The horizontal resolution gradually varies between a minimum of 5 km in the North Sea(Fig.2) and a maximum of 220 km in the Antarctic (not shown). The model has 30 vertical levels with increasing level thickness, i.e. 16, 10, 10, 10, 11, 13, 16, 19, 23, 23, 28, 33, 40, 48, 58, 70, 84, 102, 122, 148, 178, 214, 258, 311, 375, 452, 544, 656, 791, 800 m.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model details see </a:t>
            </a:r>
            <a:r>
              <a:rPr lang="en-US" sz="1200" b="0" i="0" kern="1200" dirty="0" err="1" smtClean="0">
                <a:solidFill>
                  <a:schemeClr val="tx1"/>
                </a:solidFill>
                <a:latin typeface="+mn-lt"/>
                <a:ea typeface="+mn-ea"/>
                <a:cs typeface="+mn-cs"/>
              </a:rPr>
              <a:t>Sein</a:t>
            </a:r>
            <a:r>
              <a:rPr lang="en-US" sz="1200" b="0" i="0" kern="1200" dirty="0" smtClean="0">
                <a:solidFill>
                  <a:schemeClr val="tx1"/>
                </a:solidFill>
                <a:latin typeface="+mn-lt"/>
                <a:ea typeface="+mn-ea"/>
                <a:cs typeface="+mn-cs"/>
              </a:rPr>
              <a:t> et al. 2015, JAMES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details of the model validation for the North Sea see Su et al. 2014, </a:t>
            </a:r>
            <a:r>
              <a:rPr lang="en-US" sz="1200" b="0" i="0" kern="1200" dirty="0" err="1" smtClean="0">
                <a:solidFill>
                  <a:schemeClr val="tx1"/>
                </a:solidFill>
                <a:latin typeface="+mn-lt"/>
                <a:ea typeface="+mn-ea"/>
                <a:cs typeface="+mn-cs"/>
              </a:rPr>
              <a:t>Tellus</a:t>
            </a:r>
            <a:r>
              <a:rPr lang="en-US" sz="1200" b="0" i="0" kern="1200" dirty="0" smtClean="0">
                <a:solidFill>
                  <a:schemeClr val="tx1"/>
                </a:solidFill>
                <a:latin typeface="+mn-lt"/>
                <a:ea typeface="+mn-ea"/>
                <a:cs typeface="+mn-cs"/>
              </a:rPr>
              <a:t>-A</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The MPIOM was forced with ERA-INTERIM reanalysis data. </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oceanic component of ROM is the Max Planck Institute Ocean Model (MPIOM), developed at the Max Planck Institute for Meteorology [</a:t>
            </a:r>
            <a:r>
              <a:rPr lang="en-US" sz="1200" b="0" i="0" kern="1200" dirty="0" err="1" smtClean="0">
                <a:solidFill>
                  <a:schemeClr val="tx1"/>
                </a:solidFill>
                <a:latin typeface="+mn-lt"/>
                <a:ea typeface="+mn-ea"/>
                <a:cs typeface="+mn-cs"/>
              </a:rPr>
              <a:t>Marsland</a:t>
            </a:r>
            <a:r>
              <a:rPr lang="en-US" sz="1200" b="0" i="0" kern="1200" dirty="0" smtClean="0">
                <a:solidFill>
                  <a:schemeClr val="tx1"/>
                </a:solidFill>
                <a:latin typeface="+mn-lt"/>
                <a:ea typeface="+mn-ea"/>
                <a:cs typeface="+mn-cs"/>
              </a:rPr>
              <a:t> et al. 2003, </a:t>
            </a:r>
            <a:r>
              <a:rPr lang="en-US" sz="1200" b="0" i="0" kern="1200" dirty="0" err="1" smtClean="0">
                <a:solidFill>
                  <a:schemeClr val="tx1"/>
                </a:solidFill>
                <a:latin typeface="+mn-lt"/>
                <a:ea typeface="+mn-ea"/>
                <a:cs typeface="+mn-cs"/>
              </a:rPr>
              <a:t>Jungclaus</a:t>
            </a:r>
            <a:r>
              <a:rPr lang="en-US" sz="1200" b="0" i="0" kern="1200" dirty="0" smtClean="0">
                <a:solidFill>
                  <a:schemeClr val="tx1"/>
                </a:solidFill>
                <a:latin typeface="+mn-lt"/>
                <a:ea typeface="+mn-ea"/>
                <a:cs typeface="+mn-cs"/>
              </a:rPr>
              <a:t> et al. 2013]. MPIOM is a free surface, primitive equations ocean model which uses the </a:t>
            </a:r>
            <a:r>
              <a:rPr lang="en-US" sz="1200" b="0" i="0" kern="1200" dirty="0" err="1" smtClean="0">
                <a:solidFill>
                  <a:schemeClr val="tx1"/>
                </a:solidFill>
                <a:latin typeface="+mn-lt"/>
                <a:ea typeface="+mn-ea"/>
                <a:cs typeface="+mn-cs"/>
              </a:rPr>
              <a:t>Boussinesq</a:t>
            </a:r>
            <a:r>
              <a:rPr lang="en-US" sz="1200" b="0" i="0" kern="1200" dirty="0" smtClean="0">
                <a:solidFill>
                  <a:schemeClr val="tx1"/>
                </a:solidFill>
                <a:latin typeface="+mn-lt"/>
                <a:ea typeface="+mn-ea"/>
                <a:cs typeface="+mn-cs"/>
              </a:rPr>
              <a:t> and incompressibility approximations. The model is formulated on an orthogonal curvilinear Arakawa C-grid with z-level vertical </a:t>
            </a:r>
            <a:r>
              <a:rPr lang="en-US" sz="1200" b="0" i="0" kern="1200" dirty="0" err="1" smtClean="0">
                <a:solidFill>
                  <a:schemeClr val="tx1"/>
                </a:solidFill>
                <a:latin typeface="+mn-lt"/>
                <a:ea typeface="+mn-ea"/>
                <a:cs typeface="+mn-cs"/>
              </a:rPr>
              <a:t>discretization</a:t>
            </a:r>
            <a:r>
              <a:rPr lang="en-US" sz="1200" b="0" i="0" kern="1200" dirty="0" smtClean="0">
                <a:solidFill>
                  <a:schemeClr val="tx1"/>
                </a:solidFill>
                <a:latin typeface="+mn-lt"/>
                <a:ea typeface="+mn-ea"/>
                <a:cs typeface="+mn-cs"/>
              </a:rPr>
              <a:t>. The curvilinear grid allows for the placement of the poles over land, thus removing the numerical singularity associated with convergence of meridians at the geographical North Pole. </a:t>
            </a:r>
            <a:r>
              <a:rPr lang="en-US" dirty="0" smtClean="0"/>
              <a:t/>
            </a:r>
            <a:br>
              <a:rPr lang="en-US" dirty="0" smtClean="0"/>
            </a:br>
            <a:r>
              <a:rPr lang="en-US" sz="1200" b="0" i="0" kern="1200" dirty="0" smtClean="0">
                <a:solidFill>
                  <a:schemeClr val="tx1"/>
                </a:solidFill>
                <a:latin typeface="+mn-lt"/>
                <a:ea typeface="+mn-ea"/>
                <a:cs typeface="+mn-cs"/>
              </a:rPr>
              <a:t>The ocean tidal forcing is derived from the full </a:t>
            </a:r>
            <a:r>
              <a:rPr lang="en-US" sz="1200" b="0" i="0" kern="1200" dirty="0" err="1" smtClean="0">
                <a:solidFill>
                  <a:schemeClr val="tx1"/>
                </a:solidFill>
                <a:latin typeface="+mn-lt"/>
                <a:ea typeface="+mn-ea"/>
                <a:cs typeface="+mn-cs"/>
              </a:rPr>
              <a:t>ephimeridic</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luni</a:t>
            </a:r>
            <a:r>
              <a:rPr lang="en-US" sz="1200" b="0" i="0" kern="1200" dirty="0" smtClean="0">
                <a:solidFill>
                  <a:schemeClr val="tx1"/>
                </a:solidFill>
                <a:latin typeface="+mn-lt"/>
                <a:ea typeface="+mn-ea"/>
                <a:cs typeface="+mn-cs"/>
              </a:rPr>
              <a:t>-solar tidal potential [Thomas et al., 2001]. </a:t>
            </a:r>
            <a:br>
              <a:rPr lang="en-US" sz="1200" b="0" i="0" kern="1200" dirty="0" smtClean="0">
                <a:solidFill>
                  <a:schemeClr val="tx1"/>
                </a:solidFill>
                <a:latin typeface="+mn-lt"/>
                <a:ea typeface="+mn-ea"/>
                <a:cs typeface="+mn-cs"/>
              </a:rPr>
            </a:br>
            <a:r>
              <a:rPr lang="en-US" dirty="0" smtClean="0"/>
              <a:t/>
            </a:r>
            <a:br>
              <a:rPr lang="en-US" dirty="0" smtClean="0"/>
            </a:br>
            <a:r>
              <a:rPr lang="en-US" sz="1200" b="0" i="0" kern="1200" dirty="0" smtClean="0">
                <a:solidFill>
                  <a:schemeClr val="tx1"/>
                </a:solidFill>
                <a:latin typeface="+mn-lt"/>
                <a:ea typeface="+mn-ea"/>
                <a:cs typeface="+mn-cs"/>
              </a:rPr>
              <a:t>The particular MPIOM set-up used in this study has high resolution in the North Atlantic and in the North European shelves. The horizontal resolution gradually varies between a minimum of 5 km in the North Sea(Fig.2) and a maximum of 220 km in the Antarctic (not shown). The model has 30 vertical levels with increasing level thickness, i.e. 16, 10, 10, 10, 11, 13, 16, 19, 23, 23, 28, 33, 40, 48, 58, 70, 84, 102, 122, 148, 178, 214, 258, 311, 375, 452, 544, 656, 791, 800 m.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model details see </a:t>
            </a:r>
            <a:r>
              <a:rPr lang="en-US" sz="1200" b="0" i="0" kern="1200" dirty="0" err="1" smtClean="0">
                <a:solidFill>
                  <a:schemeClr val="tx1"/>
                </a:solidFill>
                <a:latin typeface="+mn-lt"/>
                <a:ea typeface="+mn-ea"/>
                <a:cs typeface="+mn-cs"/>
              </a:rPr>
              <a:t>Sein</a:t>
            </a:r>
            <a:r>
              <a:rPr lang="en-US" sz="1200" b="0" i="0" kern="1200" dirty="0" smtClean="0">
                <a:solidFill>
                  <a:schemeClr val="tx1"/>
                </a:solidFill>
                <a:latin typeface="+mn-lt"/>
                <a:ea typeface="+mn-ea"/>
                <a:cs typeface="+mn-cs"/>
              </a:rPr>
              <a:t> et al. 2015, JAMES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details of the model validation for the North Sea see Su et al. 2014, </a:t>
            </a:r>
            <a:r>
              <a:rPr lang="en-US" sz="1200" b="0" i="0" kern="1200" dirty="0" err="1" smtClean="0">
                <a:solidFill>
                  <a:schemeClr val="tx1"/>
                </a:solidFill>
                <a:latin typeface="+mn-lt"/>
                <a:ea typeface="+mn-ea"/>
                <a:cs typeface="+mn-cs"/>
              </a:rPr>
              <a:t>Tellus</a:t>
            </a:r>
            <a:r>
              <a:rPr lang="en-US" sz="1200" b="0" i="0" kern="1200" dirty="0" smtClean="0">
                <a:solidFill>
                  <a:schemeClr val="tx1"/>
                </a:solidFill>
                <a:latin typeface="+mn-lt"/>
                <a:ea typeface="+mn-ea"/>
                <a:cs typeface="+mn-cs"/>
              </a:rPr>
              <a:t>-A</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The MPIOM was forced with ERA-INTERIM reanalysis data. </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oceanic component of ROM is the Max Planck Institute Ocean Model (MPIOM), developed at the Max Planck Institute for Meteorology [</a:t>
            </a:r>
            <a:r>
              <a:rPr lang="en-US" sz="1200" b="0" i="0" kern="1200" dirty="0" err="1" smtClean="0">
                <a:solidFill>
                  <a:schemeClr val="tx1"/>
                </a:solidFill>
                <a:latin typeface="+mn-lt"/>
                <a:ea typeface="+mn-ea"/>
                <a:cs typeface="+mn-cs"/>
              </a:rPr>
              <a:t>Marsland</a:t>
            </a:r>
            <a:r>
              <a:rPr lang="en-US" sz="1200" b="0" i="0" kern="1200" dirty="0" smtClean="0">
                <a:solidFill>
                  <a:schemeClr val="tx1"/>
                </a:solidFill>
                <a:latin typeface="+mn-lt"/>
                <a:ea typeface="+mn-ea"/>
                <a:cs typeface="+mn-cs"/>
              </a:rPr>
              <a:t> et al. 2003, </a:t>
            </a:r>
            <a:r>
              <a:rPr lang="en-US" sz="1200" b="0" i="0" kern="1200" dirty="0" err="1" smtClean="0">
                <a:solidFill>
                  <a:schemeClr val="tx1"/>
                </a:solidFill>
                <a:latin typeface="+mn-lt"/>
                <a:ea typeface="+mn-ea"/>
                <a:cs typeface="+mn-cs"/>
              </a:rPr>
              <a:t>Jungclaus</a:t>
            </a:r>
            <a:r>
              <a:rPr lang="en-US" sz="1200" b="0" i="0" kern="1200" dirty="0" smtClean="0">
                <a:solidFill>
                  <a:schemeClr val="tx1"/>
                </a:solidFill>
                <a:latin typeface="+mn-lt"/>
                <a:ea typeface="+mn-ea"/>
                <a:cs typeface="+mn-cs"/>
              </a:rPr>
              <a:t> et al. 2013]. MPIOM is a free surface, primitive equations ocean model which uses the </a:t>
            </a:r>
            <a:r>
              <a:rPr lang="en-US" sz="1200" b="0" i="0" kern="1200" dirty="0" err="1" smtClean="0">
                <a:solidFill>
                  <a:schemeClr val="tx1"/>
                </a:solidFill>
                <a:latin typeface="+mn-lt"/>
                <a:ea typeface="+mn-ea"/>
                <a:cs typeface="+mn-cs"/>
              </a:rPr>
              <a:t>Boussinesq</a:t>
            </a:r>
            <a:r>
              <a:rPr lang="en-US" sz="1200" b="0" i="0" kern="1200" dirty="0" smtClean="0">
                <a:solidFill>
                  <a:schemeClr val="tx1"/>
                </a:solidFill>
                <a:latin typeface="+mn-lt"/>
                <a:ea typeface="+mn-ea"/>
                <a:cs typeface="+mn-cs"/>
              </a:rPr>
              <a:t> and incompressibility approximations. The model is formulated on an orthogonal curvilinear Arakawa C-grid with z-level vertical </a:t>
            </a:r>
            <a:r>
              <a:rPr lang="en-US" sz="1200" b="0" i="0" kern="1200" dirty="0" err="1" smtClean="0">
                <a:solidFill>
                  <a:schemeClr val="tx1"/>
                </a:solidFill>
                <a:latin typeface="+mn-lt"/>
                <a:ea typeface="+mn-ea"/>
                <a:cs typeface="+mn-cs"/>
              </a:rPr>
              <a:t>discretization</a:t>
            </a:r>
            <a:r>
              <a:rPr lang="en-US" sz="1200" b="0" i="0" kern="1200" dirty="0" smtClean="0">
                <a:solidFill>
                  <a:schemeClr val="tx1"/>
                </a:solidFill>
                <a:latin typeface="+mn-lt"/>
                <a:ea typeface="+mn-ea"/>
                <a:cs typeface="+mn-cs"/>
              </a:rPr>
              <a:t>. The curvilinear grid allows for the placement of the poles over land, thus removing the numerical singularity associated with convergence of meridians at the geographical North Pole. </a:t>
            </a:r>
            <a:r>
              <a:rPr lang="en-US" dirty="0" smtClean="0"/>
              <a:t/>
            </a:r>
            <a:br>
              <a:rPr lang="en-US" dirty="0" smtClean="0"/>
            </a:br>
            <a:r>
              <a:rPr lang="en-US" sz="1200" b="0" i="0" kern="1200" dirty="0" smtClean="0">
                <a:solidFill>
                  <a:schemeClr val="tx1"/>
                </a:solidFill>
                <a:latin typeface="+mn-lt"/>
                <a:ea typeface="+mn-ea"/>
                <a:cs typeface="+mn-cs"/>
              </a:rPr>
              <a:t>The ocean tidal forcing is derived from the full </a:t>
            </a:r>
            <a:r>
              <a:rPr lang="en-US" sz="1200" b="0" i="0" kern="1200" dirty="0" err="1" smtClean="0">
                <a:solidFill>
                  <a:schemeClr val="tx1"/>
                </a:solidFill>
                <a:latin typeface="+mn-lt"/>
                <a:ea typeface="+mn-ea"/>
                <a:cs typeface="+mn-cs"/>
              </a:rPr>
              <a:t>ephimeridic</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luni</a:t>
            </a:r>
            <a:r>
              <a:rPr lang="en-US" sz="1200" b="0" i="0" kern="1200" dirty="0" smtClean="0">
                <a:solidFill>
                  <a:schemeClr val="tx1"/>
                </a:solidFill>
                <a:latin typeface="+mn-lt"/>
                <a:ea typeface="+mn-ea"/>
                <a:cs typeface="+mn-cs"/>
              </a:rPr>
              <a:t>-solar tidal potential [Thomas et al., 2001]. </a:t>
            </a:r>
            <a:br>
              <a:rPr lang="en-US" sz="1200" b="0" i="0" kern="1200" dirty="0" smtClean="0">
                <a:solidFill>
                  <a:schemeClr val="tx1"/>
                </a:solidFill>
                <a:latin typeface="+mn-lt"/>
                <a:ea typeface="+mn-ea"/>
                <a:cs typeface="+mn-cs"/>
              </a:rPr>
            </a:br>
            <a:r>
              <a:rPr lang="en-US" dirty="0" smtClean="0"/>
              <a:t/>
            </a:r>
            <a:br>
              <a:rPr lang="en-US" dirty="0" smtClean="0"/>
            </a:br>
            <a:r>
              <a:rPr lang="en-US" sz="1200" b="0" i="0" kern="1200" dirty="0" smtClean="0">
                <a:solidFill>
                  <a:schemeClr val="tx1"/>
                </a:solidFill>
                <a:latin typeface="+mn-lt"/>
                <a:ea typeface="+mn-ea"/>
                <a:cs typeface="+mn-cs"/>
              </a:rPr>
              <a:t>The particular MPIOM set-up used in this study has high resolution in the North Atlantic and in the North European shelves. The horizontal resolution gradually varies between a minimum of 5 km in the North Sea(Fig.2) and a maximum of 220 km in the Antarctic (not shown). The model has 30 vertical levels with increasing level thickness, i.e. 16, 10, 10, 10, 11, 13, 16, 19, 23, 23, 28, 33, 40, 48, 58, 70, 84, 102, 122, 148, 178, 214, 258, 311, 375, 452, 544, 656, 791, 800 m.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model details see </a:t>
            </a:r>
            <a:r>
              <a:rPr lang="en-US" sz="1200" b="0" i="0" kern="1200" dirty="0" err="1" smtClean="0">
                <a:solidFill>
                  <a:schemeClr val="tx1"/>
                </a:solidFill>
                <a:latin typeface="+mn-lt"/>
                <a:ea typeface="+mn-ea"/>
                <a:cs typeface="+mn-cs"/>
              </a:rPr>
              <a:t>Sein</a:t>
            </a:r>
            <a:r>
              <a:rPr lang="en-US" sz="1200" b="0" i="0" kern="1200" dirty="0" smtClean="0">
                <a:solidFill>
                  <a:schemeClr val="tx1"/>
                </a:solidFill>
                <a:latin typeface="+mn-lt"/>
                <a:ea typeface="+mn-ea"/>
                <a:cs typeface="+mn-cs"/>
              </a:rPr>
              <a:t> et al. 2015, JAMES</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For details of the model validation for the North Sea see Su et al. 2014, </a:t>
            </a:r>
            <a:r>
              <a:rPr lang="en-US" sz="1200" b="0" i="0" kern="1200" dirty="0" err="1" smtClean="0">
                <a:solidFill>
                  <a:schemeClr val="tx1"/>
                </a:solidFill>
                <a:latin typeface="+mn-lt"/>
                <a:ea typeface="+mn-ea"/>
                <a:cs typeface="+mn-cs"/>
              </a:rPr>
              <a:t>Tellus</a:t>
            </a:r>
            <a:r>
              <a:rPr lang="en-US" sz="1200" b="0" i="0" kern="1200" dirty="0" smtClean="0">
                <a:solidFill>
                  <a:schemeClr val="tx1"/>
                </a:solidFill>
                <a:latin typeface="+mn-lt"/>
                <a:ea typeface="+mn-ea"/>
                <a:cs typeface="+mn-cs"/>
              </a:rPr>
              <a:t>-A</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The MPIOM was forced with ERA-INTERIM reanalysis data. </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largest surface temperature is 25 °C and salinity is (and stays) uniform with 35. Full nonlinear equation of state is used. The relaxation coefficient decreases linearly from 1/(3 days) to zero within these zones. The </a:t>
            </a:r>
            <a:r>
              <a:rPr lang="en-US" dirty="0" err="1" smtClean="0"/>
              <a:t>Pacanowsky</a:t>
            </a:r>
            <a:r>
              <a:rPr lang="en-US" dirty="0" smtClean="0"/>
              <a:t>–Philander vertical mixing scheme with maximum diffusivity of 0.01 m</a:t>
            </a:r>
            <a:r>
              <a:rPr lang="en-US" baseline="30000" dirty="0" smtClean="0"/>
              <a:t> 2</a:t>
            </a:r>
            <a:r>
              <a:rPr lang="en-US" dirty="0" smtClean="0"/>
              <a:t> /s is operating on temperature. The horizontal diffusivity is 30 m</a:t>
            </a:r>
            <a:r>
              <a:rPr lang="en-US" baseline="30000" dirty="0" smtClean="0"/>
              <a:t> 2</a:t>
            </a:r>
            <a:r>
              <a:rPr lang="en-US" dirty="0" smtClean="0"/>
              <a:t> /s which is presumably below the implicit diffusivity introduced by the upwind transport schemes used here. The A-grid case is stable with Ah = 100 m2 /s (actual horizontal viscosity and diffusivity are scaled on each triangle with factor (A/A0) 1/2, where scaling area A0 = 2  108 m2 ). In the quasi-B-grid case dissipation should each time be carefully adjusted to fit the particular momentum advection scheme (see below). </a:t>
            </a:r>
            <a:endParaRPr lang="ru-RU" dirty="0" smtClean="0"/>
          </a:p>
          <a:p>
            <a:r>
              <a:rPr lang="en-US" dirty="0" smtClean="0"/>
              <a:t>A small sinusoidal perturbation of temperature is added to </a:t>
            </a:r>
            <a:r>
              <a:rPr lang="en-US" dirty="0" err="1" smtClean="0"/>
              <a:t>zonally</a:t>
            </a:r>
            <a:r>
              <a:rPr lang="en-US" dirty="0" smtClean="0"/>
              <a:t> uniform initial temperature distribution to trigger the </a:t>
            </a:r>
            <a:r>
              <a:rPr lang="en-US" dirty="0" err="1" smtClean="0"/>
              <a:t>baroclinic</a:t>
            </a:r>
            <a:r>
              <a:rPr lang="en-US" dirty="0" smtClean="0"/>
              <a:t> instability, which fully develops within the first model year. We performed multiple runs with different scalar advection schemes (A- and quasi-B-grids) and also momentum advection (quasi-B-grid) to identify their influence on the mean kinetic energy levels. Each case is integrated for at least three years. The basin-mean kinetic energy (dominated by the turbulent part) shows marked fluctuations, so that mean levels can be identified only approximately. In order to learn about the ’true’ energy levels, reference simulations have been performed on a mesh with approximately doubled resolution (8.5 km) using the quasi-B-grid code with the least possible dissipation. They show fluctuations of smaller amplitude and give the mean reference kinetic energy of approximately 0.11 m2 /s.</a:t>
            </a:r>
            <a:endParaRPr lang="ru-RU" dirty="0"/>
          </a:p>
        </p:txBody>
      </p:sp>
      <p:sp>
        <p:nvSpPr>
          <p:cNvPr id="4" name="Номер слайда 3"/>
          <p:cNvSpPr>
            <a:spLocks noGrp="1"/>
          </p:cNvSpPr>
          <p:nvPr>
            <p:ph type="sldNum" sz="quarter" idx="10"/>
          </p:nvPr>
        </p:nvSpPr>
        <p:spPr/>
        <p:txBody>
          <a:bodyPr/>
          <a:lstStyle/>
          <a:p>
            <a:fld id="{BFD4BEBF-4EFE-47A1-BD6F-9FB3FD74D336}"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C2BC872-E1B7-4581-9979-2F8632721EED}" type="datetime1">
              <a:rPr lang="ru-RU" smtClean="0"/>
              <a:t>19.04.2016</a:t>
            </a:fld>
            <a:endParaRPr lang="ru-RU"/>
          </a:p>
        </p:txBody>
      </p:sp>
      <p:sp>
        <p:nvSpPr>
          <p:cNvPr id="5" name="Нижний колонтитул 4"/>
          <p:cNvSpPr>
            <a:spLocks noGrp="1"/>
          </p:cNvSpPr>
          <p:nvPr>
            <p:ph type="ftr" sz="quarter" idx="11"/>
          </p:nvPr>
        </p:nvSpPr>
        <p:spPr/>
        <p:txBody>
          <a:bodyPr/>
          <a:lstStyle/>
          <a:p>
            <a:r>
              <a:rPr lang="en-US" smtClean="0"/>
              <a:t>16.02.16, Hamburg</a:t>
            </a:r>
            <a:endParaRPr lang="ru-RU"/>
          </a:p>
        </p:txBody>
      </p:sp>
      <p:sp>
        <p:nvSpPr>
          <p:cNvPr id="6" name="Номер слайда 5"/>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FA9CB6A-7FE0-4762-9EFE-B5FFBF9E34D0}" type="datetime1">
              <a:rPr lang="ru-RU" smtClean="0"/>
              <a:t>19.04.2016</a:t>
            </a:fld>
            <a:endParaRPr lang="ru-RU"/>
          </a:p>
        </p:txBody>
      </p:sp>
      <p:sp>
        <p:nvSpPr>
          <p:cNvPr id="5" name="Нижний колонтитул 4"/>
          <p:cNvSpPr>
            <a:spLocks noGrp="1"/>
          </p:cNvSpPr>
          <p:nvPr>
            <p:ph type="ftr" sz="quarter" idx="11"/>
          </p:nvPr>
        </p:nvSpPr>
        <p:spPr/>
        <p:txBody>
          <a:bodyPr/>
          <a:lstStyle/>
          <a:p>
            <a:r>
              <a:rPr lang="en-US" smtClean="0"/>
              <a:t>16.02.16, Hamburg</a:t>
            </a:r>
            <a:endParaRPr lang="ru-RU"/>
          </a:p>
        </p:txBody>
      </p:sp>
      <p:sp>
        <p:nvSpPr>
          <p:cNvPr id="6" name="Номер слайда 5"/>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D2D5A0-22C1-4509-B612-702C3336B1F3}" type="datetime1">
              <a:rPr lang="ru-RU" smtClean="0"/>
              <a:t>19.04.2016</a:t>
            </a:fld>
            <a:endParaRPr lang="ru-RU"/>
          </a:p>
        </p:txBody>
      </p:sp>
      <p:sp>
        <p:nvSpPr>
          <p:cNvPr id="5" name="Нижний колонтитул 4"/>
          <p:cNvSpPr>
            <a:spLocks noGrp="1"/>
          </p:cNvSpPr>
          <p:nvPr>
            <p:ph type="ftr" sz="quarter" idx="11"/>
          </p:nvPr>
        </p:nvSpPr>
        <p:spPr/>
        <p:txBody>
          <a:bodyPr/>
          <a:lstStyle/>
          <a:p>
            <a:r>
              <a:rPr lang="en-US" smtClean="0"/>
              <a:t>16.02.16, Hamburg</a:t>
            </a:r>
            <a:endParaRPr lang="ru-RU"/>
          </a:p>
        </p:txBody>
      </p:sp>
      <p:sp>
        <p:nvSpPr>
          <p:cNvPr id="6" name="Номер слайда 5"/>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pic>
        <p:nvPicPr>
          <p:cNvPr id="12" name="Bild 11" descr="Logo_AWI_RGB.png"/>
          <p:cNvPicPr>
            <a:picLocks noChangeAspect="1"/>
          </p:cNvPicPr>
          <p:nvPr userDrawn="1"/>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158587" y="468820"/>
            <a:ext cx="2621832" cy="379909"/>
          </a:xfrm>
          <a:prstGeom prst="rect">
            <a:avLst/>
          </a:prstGeom>
        </p:spPr>
      </p:pic>
      <p:cxnSp>
        <p:nvCxnSpPr>
          <p:cNvPr id="6" name="Gerade Verbindung 5"/>
          <p:cNvCxnSpPr/>
          <p:nvPr userDrawn="1"/>
        </p:nvCxnSpPr>
        <p:spPr>
          <a:xfrm>
            <a:off x="418689" y="996905"/>
            <a:ext cx="8361730" cy="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7" name="Bild 6" descr="HG_LOGO_S_ENG_RGB.jpg"/>
          <p:cNvPicPr>
            <a:picLocks noChangeAspect="1"/>
          </p:cNvPicPr>
          <p:nvPr userDrawn="1"/>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225569" y="6082875"/>
            <a:ext cx="936399" cy="413842"/>
          </a:xfrm>
          <a:prstGeom prst="rect">
            <a:avLst/>
          </a:prstGeom>
        </p:spPr>
      </p:pic>
      <p:grpSp>
        <p:nvGrpSpPr>
          <p:cNvPr id="2" name="Gruppierung 7"/>
          <p:cNvGrpSpPr/>
          <p:nvPr userDrawn="1"/>
        </p:nvGrpSpPr>
        <p:grpSpPr>
          <a:xfrm>
            <a:off x="9088086" y="2084652"/>
            <a:ext cx="63902" cy="671247"/>
            <a:chOff x="6286375" y="1956861"/>
            <a:chExt cx="63902" cy="527154"/>
          </a:xfrm>
        </p:grpSpPr>
        <p:sp>
          <p:nvSpPr>
            <p:cNvPr id="9" name="Rechteck 8"/>
            <p:cNvSpPr/>
            <p:nvPr/>
          </p:nvSpPr>
          <p:spPr>
            <a:xfrm>
              <a:off x="6286375" y="1956861"/>
              <a:ext cx="63902" cy="175718"/>
            </a:xfrm>
            <a:prstGeom prst="rect">
              <a:avLst/>
            </a:prstGeom>
            <a:solidFill>
              <a:srgbClr val="14131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Rechteck 9"/>
            <p:cNvSpPr/>
            <p:nvPr/>
          </p:nvSpPr>
          <p:spPr>
            <a:xfrm>
              <a:off x="6286375" y="2132579"/>
              <a:ext cx="63902" cy="175718"/>
            </a:xfrm>
            <a:prstGeom prst="rect">
              <a:avLst/>
            </a:prstGeom>
            <a:solidFill>
              <a:srgbClr val="86121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1" name="Rechteck 10"/>
            <p:cNvSpPr/>
            <p:nvPr/>
          </p:nvSpPr>
          <p:spPr>
            <a:xfrm>
              <a:off x="6286375" y="2308297"/>
              <a:ext cx="63902" cy="175718"/>
            </a:xfrm>
            <a:prstGeom prst="rect">
              <a:avLst/>
            </a:prstGeom>
            <a:solidFill>
              <a:srgbClr val="E994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 xmlns:p14="http://schemas.microsoft.com/office/powerpoint/2010/main" xmlns:mv="urn:schemas-microsoft-com:mac:vml" xmlns:mc="http://schemas.openxmlformats.org/markup-compatibility/2006" val="23164380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19601" y="385795"/>
            <a:ext cx="8330195" cy="604805"/>
          </a:xfrm>
          <a:prstGeom prst="rect">
            <a:avLst/>
          </a:prstGeom>
        </p:spPr>
        <p:txBody>
          <a:bodyPr anchor="t"/>
          <a:lstStyle/>
          <a:p>
            <a:r>
              <a:rPr lang="de-DE" dirty="0" smtClean="0"/>
              <a:t>Mastertitelformat bearbeiten</a:t>
            </a:r>
            <a:endParaRPr lang="de-DE" dirty="0"/>
          </a:p>
        </p:txBody>
      </p:sp>
      <p:sp>
        <p:nvSpPr>
          <p:cNvPr id="4" name="Datumsplatzhalter 3"/>
          <p:cNvSpPr>
            <a:spLocks noGrp="1"/>
          </p:cNvSpPr>
          <p:nvPr>
            <p:ph type="dt" sz="half" idx="10"/>
          </p:nvPr>
        </p:nvSpPr>
        <p:spPr/>
        <p:txBody>
          <a:bodyPr/>
          <a:lstStyle/>
          <a:p>
            <a:fld id="{F5C6C56E-B340-43D0-B426-16CD96E85845}" type="datetime1">
              <a:rPr lang="ru-RU" smtClean="0"/>
              <a:t>19.04.2016</a:t>
            </a:fld>
            <a:endParaRPr lang="de-DE"/>
          </a:p>
        </p:txBody>
      </p:sp>
      <p:sp>
        <p:nvSpPr>
          <p:cNvPr id="5" name="Fußzeilenplatzhalter 4"/>
          <p:cNvSpPr>
            <a:spLocks noGrp="1"/>
          </p:cNvSpPr>
          <p:nvPr>
            <p:ph type="ftr" sz="quarter" idx="11"/>
          </p:nvPr>
        </p:nvSpPr>
        <p:spPr/>
        <p:txBody>
          <a:bodyPr/>
          <a:lstStyle/>
          <a:p>
            <a:r>
              <a:rPr lang="de-DE" smtClean="0"/>
              <a:t>16.02.16, Hamburg</a:t>
            </a:r>
            <a:endParaRPr lang="de-DE" dirty="0"/>
          </a:p>
        </p:txBody>
      </p:sp>
      <p:sp>
        <p:nvSpPr>
          <p:cNvPr id="13" name="Inhaltsplatzhalter 2"/>
          <p:cNvSpPr>
            <a:spLocks noGrp="1"/>
          </p:cNvSpPr>
          <p:nvPr>
            <p:ph idx="1"/>
          </p:nvPr>
        </p:nvSpPr>
        <p:spPr>
          <a:xfrm>
            <a:off x="418689" y="1181100"/>
            <a:ext cx="8331107" cy="5115991"/>
          </a:xfrm>
          <a:prstGeom prst="rect">
            <a:avLst/>
          </a:prstGeom>
        </p:spPr>
        <p:txBody>
          <a:bodyPr/>
          <a:lstStyle>
            <a:lvl1pPr>
              <a:defRPr>
                <a:solidFill>
                  <a:srgbClr val="404040"/>
                </a:solidFill>
              </a:defRPr>
            </a:lvl1pPr>
            <a:lvl2pPr>
              <a:defRPr>
                <a:solidFill>
                  <a:srgbClr val="404040"/>
                </a:solidFill>
              </a:defRPr>
            </a:lvl2pPr>
            <a:lvl3pPr>
              <a:defRPr>
                <a:solidFill>
                  <a:srgbClr val="404040"/>
                </a:solidFill>
              </a:defRPr>
            </a:lvl3pPr>
            <a:lvl4pPr>
              <a:defRPr>
                <a:solidFill>
                  <a:srgbClr val="404040"/>
                </a:solidFill>
              </a:defRPr>
            </a:lvl4pPr>
            <a:lvl5pPr>
              <a:defRPr>
                <a:solidFill>
                  <a:srgbClr val="404040"/>
                </a:solidFill>
              </a:defRPr>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pic>
        <p:nvPicPr>
          <p:cNvPr id="16" name="Bild 15" descr="HG_LOGO_S_ENG_RGB.jpg"/>
          <p:cNvPicPr>
            <a:picLocks noChangeAspect="1"/>
          </p:cNvPicPr>
          <p:nvPr userDrawn="1"/>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746258" y="6512842"/>
            <a:ext cx="683868" cy="302236"/>
          </a:xfrm>
          <a:prstGeom prst="rect">
            <a:avLst/>
          </a:prstGeom>
        </p:spPr>
      </p:pic>
      <p:pic>
        <p:nvPicPr>
          <p:cNvPr id="15" name="Bild 14" descr="AWI_WortBildmarke_Farbe_RGB.png"/>
          <p:cNvPicPr>
            <a:picLocks noChangeAspect="1"/>
          </p:cNvPicPr>
          <p:nvPr userDrawn="1"/>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603068" y="417661"/>
            <a:ext cx="1090955" cy="486839"/>
          </a:xfrm>
          <a:prstGeom prst="rect">
            <a:avLst/>
          </a:prstGeom>
        </p:spPr>
      </p:pic>
      <p:cxnSp>
        <p:nvCxnSpPr>
          <p:cNvPr id="10" name="Gerade Verbindung 9"/>
          <p:cNvCxnSpPr/>
          <p:nvPr userDrawn="1"/>
        </p:nvCxnSpPr>
        <p:spPr>
          <a:xfrm>
            <a:off x="418689" y="996905"/>
            <a:ext cx="8361730" cy="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3" name="Gruppierung 10"/>
          <p:cNvGrpSpPr/>
          <p:nvPr userDrawn="1"/>
        </p:nvGrpSpPr>
        <p:grpSpPr>
          <a:xfrm>
            <a:off x="9088086" y="2084652"/>
            <a:ext cx="63902" cy="671247"/>
            <a:chOff x="6286375" y="1956861"/>
            <a:chExt cx="63902" cy="527154"/>
          </a:xfrm>
        </p:grpSpPr>
        <p:sp>
          <p:nvSpPr>
            <p:cNvPr id="12" name="Rechteck 11"/>
            <p:cNvSpPr/>
            <p:nvPr/>
          </p:nvSpPr>
          <p:spPr>
            <a:xfrm>
              <a:off x="6286375" y="1956861"/>
              <a:ext cx="63902" cy="175718"/>
            </a:xfrm>
            <a:prstGeom prst="rect">
              <a:avLst/>
            </a:prstGeom>
            <a:solidFill>
              <a:srgbClr val="14131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Rechteck 13"/>
            <p:cNvSpPr/>
            <p:nvPr/>
          </p:nvSpPr>
          <p:spPr>
            <a:xfrm>
              <a:off x="6286375" y="2132579"/>
              <a:ext cx="63902" cy="175718"/>
            </a:xfrm>
            <a:prstGeom prst="rect">
              <a:avLst/>
            </a:prstGeom>
            <a:solidFill>
              <a:srgbClr val="86121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7" name="Rechteck 16"/>
            <p:cNvSpPr/>
            <p:nvPr/>
          </p:nvSpPr>
          <p:spPr>
            <a:xfrm>
              <a:off x="6286375" y="2308297"/>
              <a:ext cx="63902" cy="175718"/>
            </a:xfrm>
            <a:prstGeom prst="rect">
              <a:avLst/>
            </a:prstGeom>
            <a:solidFill>
              <a:srgbClr val="E994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 xmlns:p14="http://schemas.microsoft.com/office/powerpoint/2010/main" xmlns:mv="urn:schemas-microsoft-com:mac:vml" xmlns:mc="http://schemas.openxmlformats.org/markup-compatibility/2006" val="2316438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FC0A2F-6502-493A-AE47-E6A0D27B631B}" type="datetime1">
              <a:rPr lang="ru-RU" smtClean="0"/>
              <a:t>19.04.2016</a:t>
            </a:fld>
            <a:endParaRPr lang="ru-RU"/>
          </a:p>
        </p:txBody>
      </p:sp>
      <p:sp>
        <p:nvSpPr>
          <p:cNvPr id="5" name="Нижний колонтитул 4"/>
          <p:cNvSpPr>
            <a:spLocks noGrp="1"/>
          </p:cNvSpPr>
          <p:nvPr>
            <p:ph type="ftr" sz="quarter" idx="11"/>
          </p:nvPr>
        </p:nvSpPr>
        <p:spPr/>
        <p:txBody>
          <a:bodyPr/>
          <a:lstStyle/>
          <a:p>
            <a:r>
              <a:rPr lang="en-US" smtClean="0"/>
              <a:t>16.02.16, Hamburg</a:t>
            </a:r>
            <a:endParaRPr lang="ru-RU"/>
          </a:p>
        </p:txBody>
      </p:sp>
      <p:sp>
        <p:nvSpPr>
          <p:cNvPr id="6" name="Номер слайда 5"/>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A20DD1F-D116-43AA-9CD1-774EFEEA29C3}" type="datetime1">
              <a:rPr lang="ru-RU" smtClean="0"/>
              <a:t>19.04.2016</a:t>
            </a:fld>
            <a:endParaRPr lang="ru-RU"/>
          </a:p>
        </p:txBody>
      </p:sp>
      <p:sp>
        <p:nvSpPr>
          <p:cNvPr id="5" name="Нижний колонтитул 4"/>
          <p:cNvSpPr>
            <a:spLocks noGrp="1"/>
          </p:cNvSpPr>
          <p:nvPr>
            <p:ph type="ftr" sz="quarter" idx="11"/>
          </p:nvPr>
        </p:nvSpPr>
        <p:spPr/>
        <p:txBody>
          <a:bodyPr/>
          <a:lstStyle/>
          <a:p>
            <a:r>
              <a:rPr lang="en-US" smtClean="0"/>
              <a:t>16.02.16, Hamburg</a:t>
            </a:r>
            <a:endParaRPr lang="ru-RU"/>
          </a:p>
        </p:txBody>
      </p:sp>
      <p:sp>
        <p:nvSpPr>
          <p:cNvPr id="6" name="Номер слайда 5"/>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91B5FED-8CB9-4D49-9B1D-5756FA3CF9FF}" type="datetime1">
              <a:rPr lang="ru-RU" smtClean="0"/>
              <a:t>19.04.2016</a:t>
            </a:fld>
            <a:endParaRPr lang="ru-RU"/>
          </a:p>
        </p:txBody>
      </p:sp>
      <p:sp>
        <p:nvSpPr>
          <p:cNvPr id="6" name="Нижний колонтитул 5"/>
          <p:cNvSpPr>
            <a:spLocks noGrp="1"/>
          </p:cNvSpPr>
          <p:nvPr>
            <p:ph type="ftr" sz="quarter" idx="11"/>
          </p:nvPr>
        </p:nvSpPr>
        <p:spPr/>
        <p:txBody>
          <a:bodyPr/>
          <a:lstStyle/>
          <a:p>
            <a:r>
              <a:rPr lang="en-US" smtClean="0"/>
              <a:t>16.02.16, Hamburg</a:t>
            </a:r>
            <a:endParaRPr lang="ru-RU"/>
          </a:p>
        </p:txBody>
      </p:sp>
      <p:sp>
        <p:nvSpPr>
          <p:cNvPr id="7" name="Номер слайда 6"/>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2B509B9-C4DA-4A84-BAFD-D13B0A86EA84}" type="datetime1">
              <a:rPr lang="ru-RU" smtClean="0"/>
              <a:t>19.04.2016</a:t>
            </a:fld>
            <a:endParaRPr lang="ru-RU"/>
          </a:p>
        </p:txBody>
      </p:sp>
      <p:sp>
        <p:nvSpPr>
          <p:cNvPr id="8" name="Нижний колонтитул 7"/>
          <p:cNvSpPr>
            <a:spLocks noGrp="1"/>
          </p:cNvSpPr>
          <p:nvPr>
            <p:ph type="ftr" sz="quarter" idx="11"/>
          </p:nvPr>
        </p:nvSpPr>
        <p:spPr/>
        <p:txBody>
          <a:bodyPr/>
          <a:lstStyle/>
          <a:p>
            <a:r>
              <a:rPr lang="en-US" smtClean="0"/>
              <a:t>16.02.16, Hamburg</a:t>
            </a:r>
            <a:endParaRPr lang="ru-RU"/>
          </a:p>
        </p:txBody>
      </p:sp>
      <p:sp>
        <p:nvSpPr>
          <p:cNvPr id="9" name="Номер слайда 8"/>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80F3FCA-AA06-4AC1-A429-59A019CFAE8F}" type="datetime1">
              <a:rPr lang="ru-RU" smtClean="0"/>
              <a:t>19.04.2016</a:t>
            </a:fld>
            <a:endParaRPr lang="ru-RU"/>
          </a:p>
        </p:txBody>
      </p:sp>
      <p:sp>
        <p:nvSpPr>
          <p:cNvPr id="4" name="Нижний колонтитул 3"/>
          <p:cNvSpPr>
            <a:spLocks noGrp="1"/>
          </p:cNvSpPr>
          <p:nvPr>
            <p:ph type="ftr" sz="quarter" idx="11"/>
          </p:nvPr>
        </p:nvSpPr>
        <p:spPr/>
        <p:txBody>
          <a:bodyPr/>
          <a:lstStyle/>
          <a:p>
            <a:r>
              <a:rPr lang="en-US" smtClean="0"/>
              <a:t>16.02.16, Hamburg</a:t>
            </a:r>
            <a:endParaRPr lang="ru-RU"/>
          </a:p>
        </p:txBody>
      </p:sp>
      <p:sp>
        <p:nvSpPr>
          <p:cNvPr id="5" name="Номер слайда 4"/>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C86CD6E-0E2D-4708-B4F4-5DB40D472A61}" type="datetime1">
              <a:rPr lang="ru-RU" smtClean="0"/>
              <a:t>19.04.2016</a:t>
            </a:fld>
            <a:endParaRPr lang="ru-RU"/>
          </a:p>
        </p:txBody>
      </p:sp>
      <p:sp>
        <p:nvSpPr>
          <p:cNvPr id="3" name="Нижний колонтитул 2"/>
          <p:cNvSpPr>
            <a:spLocks noGrp="1"/>
          </p:cNvSpPr>
          <p:nvPr>
            <p:ph type="ftr" sz="quarter" idx="11"/>
          </p:nvPr>
        </p:nvSpPr>
        <p:spPr/>
        <p:txBody>
          <a:bodyPr/>
          <a:lstStyle/>
          <a:p>
            <a:r>
              <a:rPr lang="en-US" smtClean="0"/>
              <a:t>16.02.16, Hamburg</a:t>
            </a:r>
            <a:endParaRPr lang="ru-RU"/>
          </a:p>
        </p:txBody>
      </p:sp>
      <p:sp>
        <p:nvSpPr>
          <p:cNvPr id="4" name="Номер слайда 3"/>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8D44C3E-A3AD-4337-8C8E-B9F5C33B74FA}" type="datetime1">
              <a:rPr lang="ru-RU" smtClean="0"/>
              <a:t>19.04.2016</a:t>
            </a:fld>
            <a:endParaRPr lang="ru-RU"/>
          </a:p>
        </p:txBody>
      </p:sp>
      <p:sp>
        <p:nvSpPr>
          <p:cNvPr id="6" name="Нижний колонтитул 5"/>
          <p:cNvSpPr>
            <a:spLocks noGrp="1"/>
          </p:cNvSpPr>
          <p:nvPr>
            <p:ph type="ftr" sz="quarter" idx="11"/>
          </p:nvPr>
        </p:nvSpPr>
        <p:spPr/>
        <p:txBody>
          <a:bodyPr/>
          <a:lstStyle/>
          <a:p>
            <a:r>
              <a:rPr lang="en-US" smtClean="0"/>
              <a:t>16.02.16, Hamburg</a:t>
            </a:r>
            <a:endParaRPr lang="ru-RU"/>
          </a:p>
        </p:txBody>
      </p:sp>
      <p:sp>
        <p:nvSpPr>
          <p:cNvPr id="7" name="Номер слайда 6"/>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A21D87F-6FDC-444F-9886-A9E91844C8FC}" type="datetime1">
              <a:rPr lang="ru-RU" smtClean="0"/>
              <a:t>19.04.2016</a:t>
            </a:fld>
            <a:endParaRPr lang="ru-RU"/>
          </a:p>
        </p:txBody>
      </p:sp>
      <p:sp>
        <p:nvSpPr>
          <p:cNvPr id="6" name="Нижний колонтитул 5"/>
          <p:cNvSpPr>
            <a:spLocks noGrp="1"/>
          </p:cNvSpPr>
          <p:nvPr>
            <p:ph type="ftr" sz="quarter" idx="11"/>
          </p:nvPr>
        </p:nvSpPr>
        <p:spPr/>
        <p:txBody>
          <a:bodyPr/>
          <a:lstStyle/>
          <a:p>
            <a:r>
              <a:rPr lang="en-US" smtClean="0"/>
              <a:t>16.02.16, Hamburg</a:t>
            </a:r>
            <a:endParaRPr lang="ru-RU"/>
          </a:p>
        </p:txBody>
      </p:sp>
      <p:sp>
        <p:nvSpPr>
          <p:cNvPr id="7" name="Номер слайда 6"/>
          <p:cNvSpPr>
            <a:spLocks noGrp="1"/>
          </p:cNvSpPr>
          <p:nvPr>
            <p:ph type="sldNum" sz="quarter" idx="12"/>
          </p:nvPr>
        </p:nvSpPr>
        <p:spPr/>
        <p:txBody>
          <a:bodyPr/>
          <a:lstStyle/>
          <a:p>
            <a:fld id="{B8E5F04C-E0AA-44A3-917D-F6BAAD25DD4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8DB7E4-3154-4A86-9F2B-4C574E56C061}" type="datetime1">
              <a:rPr lang="ru-RU" smtClean="0"/>
              <a:t>19.04.2016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16.02.16, Hamburg</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E5F04C-E0AA-44A3-917D-F6BAAD25DD4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video" Target="file:///C:\Users\Vera\Desktop\FVOM\FESOM_coastal\sylt_wd.mp4"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ideo" Target="file:///C:\Users\Vera\Desktop\FVOM\FESOM_coastal\bi2_hsv.avi" TargetMode="Externa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tiff"/><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4.tiff"/></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0" y="4949664"/>
            <a:ext cx="2924864" cy="701283"/>
          </a:xfrm>
          <a:prstGeom prst="rect">
            <a:avLst/>
          </a:prstGeom>
          <a:solidFill>
            <a:schemeClr val="bg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noFill/>
              </a:ln>
              <a:solidFill>
                <a:schemeClr val="bg1"/>
              </a:solidFill>
            </a:endParaRPr>
          </a:p>
        </p:txBody>
      </p:sp>
      <p:sp>
        <p:nvSpPr>
          <p:cNvPr id="10" name="Rechteck 9"/>
          <p:cNvSpPr/>
          <p:nvPr/>
        </p:nvSpPr>
        <p:spPr>
          <a:xfrm>
            <a:off x="2376512" y="1330947"/>
            <a:ext cx="6767488" cy="330784"/>
          </a:xfrm>
          <a:prstGeom prst="rect">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noFill/>
              </a:ln>
              <a:solidFill>
                <a:schemeClr val="bg1"/>
              </a:solidFill>
            </a:endParaRPr>
          </a:p>
        </p:txBody>
      </p:sp>
      <p:sp>
        <p:nvSpPr>
          <p:cNvPr id="5" name="TextBox 4"/>
          <p:cNvSpPr txBox="1"/>
          <p:nvPr/>
        </p:nvSpPr>
        <p:spPr>
          <a:xfrm>
            <a:off x="683568" y="2852936"/>
            <a:ext cx="7920880" cy="1323439"/>
          </a:xfrm>
          <a:prstGeom prst="rect">
            <a:avLst/>
          </a:prstGeom>
          <a:noFill/>
        </p:spPr>
        <p:txBody>
          <a:bodyPr wrap="square" rtlCol="0">
            <a:spAutoFit/>
          </a:bodyPr>
          <a:lstStyle/>
          <a:p>
            <a:r>
              <a:rPr lang="en-US" sz="4000" dirty="0" smtClean="0"/>
              <a:t>FESOM – coastal  </a:t>
            </a:r>
          </a:p>
          <a:p>
            <a:r>
              <a:rPr lang="en-US" sz="4000" dirty="0" smtClean="0"/>
              <a:t> </a:t>
            </a:r>
            <a:endParaRPr lang="ru-RU" sz="4000" dirty="0"/>
          </a:p>
        </p:txBody>
      </p:sp>
      <p:sp>
        <p:nvSpPr>
          <p:cNvPr id="6" name="TextBox 5"/>
          <p:cNvSpPr txBox="1"/>
          <p:nvPr/>
        </p:nvSpPr>
        <p:spPr>
          <a:xfrm>
            <a:off x="0" y="5373216"/>
            <a:ext cx="8316416" cy="861774"/>
          </a:xfrm>
          <a:prstGeom prst="rect">
            <a:avLst/>
          </a:prstGeom>
          <a:noFill/>
        </p:spPr>
        <p:txBody>
          <a:bodyPr wrap="square" rtlCol="0">
            <a:spAutoFit/>
          </a:bodyPr>
          <a:lstStyle/>
          <a:p>
            <a:pPr marL="342900" indent="-342900"/>
            <a:r>
              <a:rPr lang="en-US" sz="1600" dirty="0" smtClean="0"/>
              <a:t>A. </a:t>
            </a:r>
            <a:r>
              <a:rPr lang="en-US" sz="1600" dirty="0" err="1" smtClean="0"/>
              <a:t>Androsov</a:t>
            </a:r>
            <a:r>
              <a:rPr lang="en-US" sz="1600" baseline="30000" dirty="0" smtClean="0"/>
              <a:t> 1</a:t>
            </a:r>
            <a:r>
              <a:rPr lang="en-US" sz="1600" dirty="0" smtClean="0"/>
              <a:t>, </a:t>
            </a:r>
            <a:r>
              <a:rPr lang="en-US" sz="1600" u="sng" dirty="0" smtClean="0"/>
              <a:t>V. </a:t>
            </a:r>
            <a:r>
              <a:rPr lang="en-US" sz="1600" u="sng" dirty="0" err="1" smtClean="0"/>
              <a:t>Fofonova</a:t>
            </a:r>
            <a:r>
              <a:rPr lang="en-US" sz="1600" baseline="30000" dirty="0" smtClean="0"/>
              <a:t> 1</a:t>
            </a:r>
            <a:r>
              <a:rPr lang="en-US" sz="1600" dirty="0" smtClean="0"/>
              <a:t>, S. </a:t>
            </a:r>
            <a:r>
              <a:rPr lang="en-US" sz="1600" dirty="0" err="1" smtClean="0"/>
              <a:t>Danilov</a:t>
            </a:r>
            <a:r>
              <a:rPr lang="en-US" sz="1600" baseline="30000" dirty="0" smtClean="0"/>
              <a:t> 1</a:t>
            </a:r>
            <a:r>
              <a:rPr lang="en-US" sz="1600" dirty="0" smtClean="0"/>
              <a:t>, N. </a:t>
            </a:r>
            <a:r>
              <a:rPr lang="en-US" sz="1600" dirty="0" err="1" smtClean="0"/>
              <a:t>Rakowsky</a:t>
            </a:r>
            <a:r>
              <a:rPr lang="en-US" sz="1600" baseline="30000" dirty="0" smtClean="0"/>
              <a:t> 1</a:t>
            </a:r>
            <a:r>
              <a:rPr lang="en-US" sz="1600" dirty="0" smtClean="0"/>
              <a:t>, I. </a:t>
            </a:r>
            <a:r>
              <a:rPr lang="en-US" sz="1600" dirty="0" err="1" smtClean="0"/>
              <a:t>Kuznetsov</a:t>
            </a:r>
            <a:r>
              <a:rPr lang="en-US" sz="1600" baseline="30000" dirty="0" smtClean="0"/>
              <a:t> 2</a:t>
            </a:r>
            <a:r>
              <a:rPr lang="en-US" sz="1600" dirty="0" smtClean="0"/>
              <a:t>, W. Hiller</a:t>
            </a:r>
            <a:r>
              <a:rPr lang="en-US" sz="1600" baseline="30000" dirty="0" smtClean="0"/>
              <a:t> 1</a:t>
            </a:r>
            <a:r>
              <a:rPr lang="en-US" sz="1600" dirty="0" smtClean="0"/>
              <a:t>, K.H. Wiltshire</a:t>
            </a:r>
            <a:r>
              <a:rPr lang="en-US" sz="1600" baseline="30000" dirty="0" smtClean="0"/>
              <a:t> 1</a:t>
            </a:r>
          </a:p>
          <a:p>
            <a:pPr marL="342900" indent="-342900"/>
            <a:r>
              <a:rPr lang="en-US" sz="1600" baseline="30000" dirty="0" smtClean="0"/>
              <a:t>1 </a:t>
            </a:r>
            <a:r>
              <a:rPr lang="en-US" sz="1600" dirty="0" smtClean="0"/>
              <a:t>AWI, </a:t>
            </a:r>
            <a:r>
              <a:rPr lang="en-US" sz="1600" baseline="30000" dirty="0" smtClean="0"/>
              <a:t>2 </a:t>
            </a:r>
            <a:r>
              <a:rPr lang="en-US" sz="1600" dirty="0" smtClean="0"/>
              <a:t>HZG</a:t>
            </a:r>
          </a:p>
          <a:p>
            <a:r>
              <a:rPr lang="en-US" dirty="0" smtClean="0"/>
              <a:t> </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normAutofit fontScale="90000"/>
          </a:bodyPr>
          <a:lstStyle/>
          <a:p>
            <a:r>
              <a:rPr lang="de-DE" dirty="0" err="1" smtClean="0"/>
              <a:t>Idealized</a:t>
            </a:r>
            <a:r>
              <a:rPr lang="de-DE" dirty="0" smtClean="0"/>
              <a:t> </a:t>
            </a:r>
            <a:r>
              <a:rPr lang="de-DE" dirty="0" err="1" smtClean="0"/>
              <a:t>experiments</a:t>
            </a:r>
            <a:r>
              <a:rPr lang="ru-RU" dirty="0" smtClean="0"/>
              <a:t/>
            </a:r>
            <a:br>
              <a:rPr lang="ru-RU" dirty="0" smtClean="0"/>
            </a:br>
            <a:endParaRPr lang="ru-RU" dirty="0"/>
          </a:p>
        </p:txBody>
      </p:sp>
      <p:sp>
        <p:nvSpPr>
          <p:cNvPr id="7" name="Содержимое 4"/>
          <p:cNvSpPr txBox="1">
            <a:spLocks/>
          </p:cNvSpPr>
          <p:nvPr/>
        </p:nvSpPr>
        <p:spPr>
          <a:xfrm>
            <a:off x="457200" y="908720"/>
            <a:ext cx="8229600" cy="4929411"/>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altLang="en-US" sz="16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j-lt"/>
              <a:ea typeface="+mn-ea"/>
              <a:cs typeface="+mn-cs"/>
            </a:endParaRPr>
          </a:p>
          <a:p>
            <a:r>
              <a:rPr lang="de-DE" sz="1600" b="1" dirty="0" smtClean="0">
                <a:effectLst>
                  <a:outerShdw blurRad="38100" dist="38100" dir="2700000" algn="tl">
                    <a:srgbClr val="000000">
                      <a:alpha val="43137"/>
                    </a:srgbClr>
                  </a:outerShdw>
                </a:effectLst>
              </a:rPr>
              <a:t>Sylt-</a:t>
            </a:r>
            <a:r>
              <a:rPr lang="de-DE" sz="1600" b="1" dirty="0" err="1" smtClean="0">
                <a:effectLst>
                  <a:outerShdw blurRad="38100" dist="38100" dir="2700000" algn="tl">
                    <a:srgbClr val="000000">
                      <a:alpha val="43137"/>
                    </a:srgbClr>
                  </a:outerShdw>
                </a:effectLst>
              </a:rPr>
              <a:t>R</a:t>
            </a:r>
            <a:r>
              <a:rPr lang="de-DE" sz="1600" b="1" dirty="0" err="1" smtClean="0">
                <a:effectLst>
                  <a:outerShdw blurRad="38100" dist="38100" dir="2700000" algn="tl">
                    <a:srgbClr val="000000">
                      <a:alpha val="43137"/>
                    </a:srgbClr>
                  </a:outerShdw>
                </a:effectLst>
                <a:cs typeface="Consolas"/>
              </a:rPr>
              <a:t>ømø</a:t>
            </a:r>
            <a:r>
              <a:rPr lang="de-DE" sz="1600" b="1" dirty="0" smtClean="0">
                <a:effectLst>
                  <a:outerShdw blurRad="38100" dist="38100" dir="2700000" algn="tl">
                    <a:srgbClr val="000000">
                      <a:alpha val="43137"/>
                    </a:srgbClr>
                  </a:outerShdw>
                </a:effectLst>
                <a:cs typeface="Consolas"/>
              </a:rPr>
              <a:t> </a:t>
            </a:r>
            <a:r>
              <a:rPr lang="de-DE" sz="1600" b="1" dirty="0" err="1" smtClean="0">
                <a:effectLst>
                  <a:outerShdw blurRad="38100" dist="38100" dir="2700000" algn="tl">
                    <a:srgbClr val="000000">
                      <a:alpha val="43137"/>
                    </a:srgbClr>
                  </a:outerShdw>
                </a:effectLst>
                <a:cs typeface="Consolas"/>
              </a:rPr>
              <a:t>Bight</a:t>
            </a:r>
            <a:r>
              <a:rPr lang="de-DE" sz="1600" b="1" dirty="0" smtClean="0">
                <a:effectLst>
                  <a:outerShdw blurRad="38100" dist="38100" dir="2700000" algn="tl">
                    <a:srgbClr val="000000">
                      <a:alpha val="43137"/>
                    </a:srgbClr>
                  </a:outerShdw>
                </a:effectLst>
                <a:cs typeface="Consolas"/>
              </a:rPr>
              <a:t> </a:t>
            </a:r>
            <a:r>
              <a:rPr lang="de-DE" sz="1600" b="1" dirty="0" err="1" smtClean="0">
                <a:effectLst>
                  <a:outerShdw blurRad="38100" dist="38100" dir="2700000" algn="tl">
                    <a:srgbClr val="000000">
                      <a:alpha val="43137"/>
                    </a:srgbClr>
                  </a:outerShdw>
                </a:effectLst>
                <a:cs typeface="Consolas"/>
              </a:rPr>
              <a:t>barotropic</a:t>
            </a:r>
            <a:r>
              <a:rPr lang="de-DE" sz="1600" b="1" dirty="0" smtClean="0">
                <a:effectLst>
                  <a:outerShdw blurRad="38100" dist="38100" dir="2700000" algn="tl">
                    <a:srgbClr val="000000">
                      <a:alpha val="43137"/>
                    </a:srgbClr>
                  </a:outerShdw>
                </a:effectLst>
                <a:cs typeface="Consolas"/>
              </a:rPr>
              <a:t> </a:t>
            </a:r>
            <a:r>
              <a:rPr lang="de-DE" sz="1600" b="1" dirty="0" err="1" smtClean="0">
                <a:effectLst>
                  <a:outerShdw blurRad="38100" dist="38100" dir="2700000" algn="tl">
                    <a:srgbClr val="000000">
                      <a:alpha val="43137"/>
                    </a:srgbClr>
                  </a:outerShdw>
                </a:effectLst>
                <a:cs typeface="Consolas"/>
              </a:rPr>
              <a:t>experiment</a:t>
            </a:r>
            <a:endParaRPr lang="ru-RU" sz="1600" b="1" dirty="0" smtClean="0">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altLang="en-US" sz="1600" b="1" i="0" u="none" strike="noStrike" kern="1200" cap="none" spc="0" normalizeH="0" baseline="0" noProof="0" dirty="0" smtClean="0">
              <a:ln>
                <a:noFill/>
              </a:ln>
              <a:solidFill>
                <a:srgbClr val="404040"/>
              </a:solidFill>
              <a:effectLst/>
              <a:uLnTx/>
              <a:uFillTx/>
              <a:latin typeface="+mj-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rgbClr val="404040"/>
              </a:solidFill>
              <a:effectLst/>
              <a:uLnTx/>
              <a:uFillTx/>
              <a:latin typeface="+mn-lt"/>
              <a:ea typeface="+mn-ea"/>
              <a:cs typeface="+mn-cs"/>
            </a:endParaRPr>
          </a:p>
        </p:txBody>
      </p:sp>
      <p:sp>
        <p:nvSpPr>
          <p:cNvPr id="9" name="Titel 1"/>
          <p:cNvSpPr txBox="1">
            <a:spLocks/>
          </p:cNvSpPr>
          <p:nvPr/>
        </p:nvSpPr>
        <p:spPr>
          <a:xfrm>
            <a:off x="406372"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Castellar" panose="020A0402060406010301" pitchFamily="18" charset="0"/>
              <a:ea typeface="+mj-ea"/>
              <a:cs typeface="+mj-cs"/>
            </a:endParaRPr>
          </a:p>
        </p:txBody>
      </p:sp>
      <p:sp>
        <p:nvSpPr>
          <p:cNvPr id="11" name="Прямоугольник 10"/>
          <p:cNvSpPr/>
          <p:nvPr/>
        </p:nvSpPr>
        <p:spPr>
          <a:xfrm>
            <a:off x="6300192" y="2204864"/>
            <a:ext cx="2880320" cy="2308324"/>
          </a:xfrm>
          <a:prstGeom prst="rect">
            <a:avLst/>
          </a:prstGeom>
        </p:spPr>
        <p:txBody>
          <a:bodyPr wrap="square">
            <a:spAutoFit/>
          </a:bodyPr>
          <a:lstStyle/>
          <a:p>
            <a:r>
              <a:rPr lang="en-US" dirty="0" smtClean="0"/>
              <a:t>The experiment is forced by elevation, generated by </a:t>
            </a:r>
            <a:r>
              <a:rPr lang="en-US" dirty="0" smtClean="0">
                <a:solidFill>
                  <a:srgbClr val="0070C0"/>
                </a:solidFill>
              </a:rPr>
              <a:t>M</a:t>
            </a:r>
            <a:r>
              <a:rPr lang="en-US" baseline="-25000" dirty="0" smtClean="0">
                <a:solidFill>
                  <a:srgbClr val="0070C0"/>
                </a:solidFill>
              </a:rPr>
              <a:t>2</a:t>
            </a:r>
            <a:r>
              <a:rPr lang="en-US" dirty="0" smtClean="0">
                <a:solidFill>
                  <a:srgbClr val="0070C0"/>
                </a:solidFill>
              </a:rPr>
              <a:t> wave </a:t>
            </a:r>
            <a:r>
              <a:rPr lang="en-US" dirty="0" smtClean="0"/>
              <a:t>at the open boundary (western and northern borders).</a:t>
            </a:r>
          </a:p>
          <a:p>
            <a:endParaRPr lang="en-US" dirty="0" smtClean="0"/>
          </a:p>
          <a:p>
            <a:r>
              <a:rPr lang="en-US" dirty="0" smtClean="0"/>
              <a:t>The bathymetry data is provided by  Hans </a:t>
            </a:r>
            <a:r>
              <a:rPr lang="en-US" dirty="0" err="1" smtClean="0"/>
              <a:t>Burchard</a:t>
            </a:r>
            <a:r>
              <a:rPr lang="en-US" dirty="0" smtClean="0"/>
              <a:t>.</a:t>
            </a:r>
            <a:endParaRPr lang="ru-RU" dirty="0"/>
          </a:p>
        </p:txBody>
      </p:sp>
      <p:sp>
        <p:nvSpPr>
          <p:cNvPr id="8" name="Нижний колонтитул 7"/>
          <p:cNvSpPr>
            <a:spLocks noGrp="1"/>
          </p:cNvSpPr>
          <p:nvPr>
            <p:ph type="ftr" sz="quarter" idx="11"/>
          </p:nvPr>
        </p:nvSpPr>
        <p:spPr/>
        <p:txBody>
          <a:bodyPr/>
          <a:lstStyle/>
          <a:p>
            <a:r>
              <a:rPr lang="de-DE" smtClean="0"/>
              <a:t>16.02.16, Hamburg</a:t>
            </a:r>
            <a:endParaRPr lang="de-DE" dirty="0"/>
          </a:p>
        </p:txBody>
      </p:sp>
      <p:pic>
        <p:nvPicPr>
          <p:cNvPr id="12" name="sylt_wd.mp4">
            <a:hlinkClick r:id="" action="ppaction://media"/>
          </p:cNvPr>
          <p:cNvPicPr>
            <a:picLocks noRot="1" noChangeAspect="1"/>
          </p:cNvPicPr>
          <p:nvPr>
            <a:videoFile r:link="rId1"/>
          </p:nvPr>
        </p:nvPicPr>
        <p:blipFill>
          <a:blip r:embed="rId3" cstate="print"/>
          <a:stretch>
            <a:fillRect/>
          </a:stretch>
        </p:blipFill>
        <p:spPr>
          <a:xfrm>
            <a:off x="251520" y="1556792"/>
            <a:ext cx="5904656" cy="442849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p:cTn id="7" fill="hold" display="0">
                  <p:stCondLst>
                    <p:cond delay="indefinite"/>
                  </p:stCondLst>
                  <p:endCondLst>
                    <p:cond evt="onNext" delay="0">
                      <p:tgtEl>
                        <p:sldTgt/>
                      </p:tgtEl>
                    </p:cond>
                    <p:cond evt="onPrev" delay="0">
                      <p:tgtEl>
                        <p:sldTgt/>
                      </p:tgtEl>
                    </p:cond>
                  </p:endCondLst>
                </p:cTn>
                <p:tgtEl>
                  <p:spTgt spid="1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normAutofit fontScale="90000"/>
          </a:bodyPr>
          <a:lstStyle/>
          <a:p>
            <a:r>
              <a:rPr lang="de-DE" dirty="0" err="1" smtClean="0"/>
              <a:t>Idealized</a:t>
            </a:r>
            <a:r>
              <a:rPr lang="de-DE" dirty="0" smtClean="0"/>
              <a:t> </a:t>
            </a:r>
            <a:r>
              <a:rPr lang="de-DE" dirty="0" err="1" smtClean="0"/>
              <a:t>experiments</a:t>
            </a:r>
            <a:r>
              <a:rPr lang="ru-RU" dirty="0" smtClean="0"/>
              <a:t/>
            </a:r>
            <a:br>
              <a:rPr lang="ru-RU" dirty="0" smtClean="0"/>
            </a:br>
            <a:endParaRPr lang="ru-RU" dirty="0"/>
          </a:p>
        </p:txBody>
      </p:sp>
      <p:sp>
        <p:nvSpPr>
          <p:cNvPr id="7" name="Содержимое 4"/>
          <p:cNvSpPr txBox="1">
            <a:spLocks/>
          </p:cNvSpPr>
          <p:nvPr/>
        </p:nvSpPr>
        <p:spPr>
          <a:xfrm>
            <a:off x="457200" y="908720"/>
            <a:ext cx="8229600" cy="4929411"/>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altLang="en-US" sz="16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j-lt"/>
              <a:ea typeface="+mn-ea"/>
              <a:cs typeface="+mn-cs"/>
            </a:endParaRPr>
          </a:p>
          <a:p>
            <a:r>
              <a:rPr lang="de-DE" altLang="en-US" sz="1600" b="1" dirty="0" err="1" smtClean="0">
                <a:effectLst>
                  <a:outerShdw blurRad="38100" dist="38100" dir="2700000" algn="tl">
                    <a:srgbClr val="000000">
                      <a:alpha val="43137"/>
                    </a:srgbClr>
                  </a:outerShdw>
                </a:effectLst>
              </a:rPr>
              <a:t>Baroclinic</a:t>
            </a:r>
            <a:r>
              <a:rPr lang="de-DE" altLang="en-US" sz="1600" b="1" dirty="0" smtClean="0">
                <a:effectLst>
                  <a:outerShdw blurRad="38100" dist="38100" dir="2700000" algn="tl">
                    <a:srgbClr val="000000">
                      <a:alpha val="43137"/>
                    </a:srgbClr>
                  </a:outerShdw>
                </a:effectLst>
              </a:rPr>
              <a:t> </a:t>
            </a:r>
            <a:r>
              <a:rPr lang="de-DE" altLang="en-US" sz="1600" b="1" dirty="0" err="1" smtClean="0">
                <a:effectLst>
                  <a:outerShdw blurRad="38100" dist="38100" dir="2700000" algn="tl">
                    <a:srgbClr val="000000">
                      <a:alpha val="43137"/>
                    </a:srgbClr>
                  </a:outerShdw>
                </a:effectLst>
              </a:rPr>
              <a:t>instability</a:t>
            </a:r>
            <a:r>
              <a:rPr lang="de-DE" altLang="en-US" sz="1600" b="1" dirty="0" smtClean="0">
                <a:effectLst>
                  <a:outerShdw blurRad="38100" dist="38100" dir="2700000" algn="tl">
                    <a:srgbClr val="000000">
                      <a:alpha val="43137"/>
                    </a:srgbClr>
                  </a:outerShdw>
                </a:effectLst>
              </a:rPr>
              <a:t>  in a </a:t>
            </a:r>
            <a:r>
              <a:rPr lang="de-DE" altLang="en-US" sz="1600" b="1" dirty="0" err="1" smtClean="0">
                <a:effectLst>
                  <a:outerShdw blurRad="38100" dist="38100" dir="2700000" algn="tl">
                    <a:srgbClr val="000000">
                      <a:alpha val="43137"/>
                    </a:srgbClr>
                  </a:outerShdw>
                </a:effectLst>
              </a:rPr>
              <a:t>zonally</a:t>
            </a:r>
            <a:r>
              <a:rPr lang="de-DE" altLang="en-US" sz="1600" b="1" dirty="0" smtClean="0">
                <a:effectLst>
                  <a:outerShdw blurRad="38100" dist="38100" dir="2700000" algn="tl">
                    <a:srgbClr val="000000">
                      <a:alpha val="43137"/>
                    </a:srgbClr>
                  </a:outerShdw>
                </a:effectLst>
              </a:rPr>
              <a:t> </a:t>
            </a:r>
            <a:r>
              <a:rPr lang="de-DE" altLang="en-US" sz="1600" b="1" dirty="0" err="1" smtClean="0">
                <a:effectLst>
                  <a:outerShdw blurRad="38100" dist="38100" dir="2700000" algn="tl">
                    <a:srgbClr val="000000">
                      <a:alpha val="43137"/>
                    </a:srgbClr>
                  </a:outerShdw>
                </a:effectLst>
              </a:rPr>
              <a:t>re-entrant</a:t>
            </a:r>
            <a:r>
              <a:rPr lang="de-DE" altLang="en-US" sz="1600" b="1" dirty="0" smtClean="0">
                <a:effectLst>
                  <a:outerShdw blurRad="38100" dist="38100" dir="2700000" algn="tl">
                    <a:srgbClr val="000000">
                      <a:alpha val="43137"/>
                    </a:srgbClr>
                  </a:outerShdw>
                </a:effectLst>
              </a:rPr>
              <a:t> </a:t>
            </a:r>
            <a:r>
              <a:rPr lang="de-DE" altLang="en-US" sz="1600" b="1" dirty="0" err="1" smtClean="0">
                <a:effectLst>
                  <a:outerShdw blurRad="38100" dist="38100" dir="2700000" algn="tl">
                    <a:srgbClr val="000000">
                      <a:alpha val="43137"/>
                    </a:srgbClr>
                  </a:outerShdw>
                </a:effectLst>
              </a:rPr>
              <a:t>channel</a:t>
            </a:r>
            <a:r>
              <a:rPr lang="en-US" altLang="en-US" sz="1600" b="1" dirty="0" smtClean="0">
                <a:effectLst>
                  <a:outerShdw blurRad="38100" dist="38100" dir="2700000" algn="tl">
                    <a:srgbClr val="000000">
                      <a:alpha val="43137"/>
                    </a:srgbClr>
                  </a:outerShdw>
                </a:effectLst>
              </a:rPr>
              <a:t>, 644 days </a:t>
            </a:r>
            <a:endParaRPr lang="ru-RU" sz="1600" b="1" dirty="0" smtClean="0">
              <a:effectLst>
                <a:outerShdw blurRad="38100" dist="38100" dir="2700000" algn="tl">
                  <a:srgbClr val="000000">
                    <a:alpha val="43137"/>
                  </a:srgbClr>
                </a:outerShdw>
              </a:effectLst>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altLang="en-US" sz="1600" b="1" i="0" u="none" strike="noStrike" kern="1200" cap="none" spc="0" normalizeH="0" baseline="0" noProof="0" dirty="0" smtClean="0">
              <a:ln>
                <a:noFill/>
              </a:ln>
              <a:solidFill>
                <a:srgbClr val="404040"/>
              </a:solidFill>
              <a:effectLst/>
              <a:uLnTx/>
              <a:uFillTx/>
              <a:latin typeface="+mj-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rgbClr val="404040"/>
              </a:solidFill>
              <a:effectLst/>
              <a:uLnTx/>
              <a:uFillTx/>
              <a:latin typeface="+mn-lt"/>
              <a:ea typeface="+mn-ea"/>
              <a:cs typeface="+mn-cs"/>
            </a:endParaRPr>
          </a:p>
        </p:txBody>
      </p:sp>
      <p:sp>
        <p:nvSpPr>
          <p:cNvPr id="9" name="Titel 1"/>
          <p:cNvSpPr txBox="1">
            <a:spLocks/>
          </p:cNvSpPr>
          <p:nvPr/>
        </p:nvSpPr>
        <p:spPr>
          <a:xfrm>
            <a:off x="406372"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Castellar" panose="020A0402060406010301" pitchFamily="18" charset="0"/>
              <a:ea typeface="+mj-ea"/>
              <a:cs typeface="+mj-cs"/>
            </a:endParaRPr>
          </a:p>
        </p:txBody>
      </p:sp>
      <p:sp>
        <p:nvSpPr>
          <p:cNvPr id="14" name="Прямоугольник 13"/>
          <p:cNvSpPr/>
          <p:nvPr/>
        </p:nvSpPr>
        <p:spPr>
          <a:xfrm>
            <a:off x="287016" y="5157192"/>
            <a:ext cx="8856984" cy="1200329"/>
          </a:xfrm>
          <a:prstGeom prst="rect">
            <a:avLst/>
          </a:prstGeom>
        </p:spPr>
        <p:txBody>
          <a:bodyPr wrap="square">
            <a:spAutoFit/>
          </a:bodyPr>
          <a:lstStyle/>
          <a:p>
            <a:pPr algn="just"/>
            <a:r>
              <a:rPr lang="en-US" dirty="0" smtClean="0"/>
              <a:t>The flow is </a:t>
            </a:r>
            <a:r>
              <a:rPr lang="en-US" b="1" dirty="0" smtClean="0">
                <a:solidFill>
                  <a:schemeClr val="tx2">
                    <a:lumMod val="60000"/>
                    <a:lumOff val="40000"/>
                  </a:schemeClr>
                </a:solidFill>
              </a:rPr>
              <a:t>forced by relaxing temperature to its initial distributions </a:t>
            </a:r>
            <a:r>
              <a:rPr lang="en-US" dirty="0" smtClean="0"/>
              <a:t>in 1.5° wide southern and northern relaxation zones. A small sinusoidal perturbation of temperature is added to </a:t>
            </a:r>
            <a:r>
              <a:rPr lang="en-US" dirty="0" err="1" smtClean="0"/>
              <a:t>zonally</a:t>
            </a:r>
            <a:r>
              <a:rPr lang="en-US" dirty="0" smtClean="0"/>
              <a:t> uniform initial temperature distribution to trigger the </a:t>
            </a:r>
            <a:r>
              <a:rPr lang="en-US" dirty="0" err="1" smtClean="0"/>
              <a:t>baroclinic</a:t>
            </a:r>
            <a:r>
              <a:rPr lang="en-US" dirty="0" smtClean="0"/>
              <a:t> instability, which fully develops within the first model year, </a:t>
            </a:r>
            <a:r>
              <a:rPr lang="en-US" dirty="0" err="1" smtClean="0"/>
              <a:t>Cd</a:t>
            </a:r>
            <a:r>
              <a:rPr lang="en-US" dirty="0" smtClean="0"/>
              <a:t> = 0.0025. </a:t>
            </a:r>
            <a:endParaRPr lang="ru-RU" dirty="0"/>
          </a:p>
        </p:txBody>
      </p:sp>
      <p:sp>
        <p:nvSpPr>
          <p:cNvPr id="16" name="Прямоугольник 15"/>
          <p:cNvSpPr/>
          <p:nvPr/>
        </p:nvSpPr>
        <p:spPr>
          <a:xfrm>
            <a:off x="5004048" y="1772816"/>
            <a:ext cx="3888432" cy="2308324"/>
          </a:xfrm>
          <a:prstGeom prst="rect">
            <a:avLst/>
          </a:prstGeom>
        </p:spPr>
        <p:txBody>
          <a:bodyPr wrap="square">
            <a:spAutoFit/>
          </a:bodyPr>
          <a:lstStyle/>
          <a:p>
            <a:pPr algn="just"/>
            <a:r>
              <a:rPr lang="en-US" dirty="0" smtClean="0"/>
              <a:t>The domain occupies  </a:t>
            </a:r>
            <a:r>
              <a:rPr lang="en-US" b="1" dirty="0" smtClean="0">
                <a:solidFill>
                  <a:schemeClr val="tx2">
                    <a:lumMod val="60000"/>
                    <a:lumOff val="40000"/>
                  </a:schemeClr>
                </a:solidFill>
              </a:rPr>
              <a:t>15°×20° area</a:t>
            </a:r>
            <a:r>
              <a:rPr lang="en-US" dirty="0" smtClean="0"/>
              <a:t>. The resolution is ~1/6° (triangular grid), 24 levels spaced unevenly down to the </a:t>
            </a:r>
            <a:r>
              <a:rPr lang="en-US" b="1" dirty="0" smtClean="0">
                <a:solidFill>
                  <a:schemeClr val="tx2">
                    <a:lumMod val="60000"/>
                    <a:lumOff val="40000"/>
                  </a:schemeClr>
                </a:solidFill>
              </a:rPr>
              <a:t>depth of 1600 m</a:t>
            </a:r>
            <a:r>
              <a:rPr lang="en-US" dirty="0" smtClean="0"/>
              <a:t>. </a:t>
            </a:r>
          </a:p>
          <a:p>
            <a:pPr algn="just"/>
            <a:r>
              <a:rPr lang="en-US" dirty="0" smtClean="0"/>
              <a:t>The initial state is characterized by </a:t>
            </a:r>
            <a:r>
              <a:rPr lang="en-US" b="1" dirty="0" smtClean="0">
                <a:solidFill>
                  <a:schemeClr val="tx2">
                    <a:lumMod val="60000"/>
                    <a:lumOff val="40000"/>
                  </a:schemeClr>
                </a:solidFill>
              </a:rPr>
              <a:t>linear </a:t>
            </a:r>
            <a:r>
              <a:rPr lang="en-US" b="1" dirty="0" err="1" smtClean="0">
                <a:solidFill>
                  <a:schemeClr val="tx2">
                    <a:lumMod val="60000"/>
                    <a:lumOff val="40000"/>
                  </a:schemeClr>
                </a:solidFill>
              </a:rPr>
              <a:t>meridional</a:t>
            </a:r>
            <a:r>
              <a:rPr lang="en-US" b="1" dirty="0" smtClean="0">
                <a:solidFill>
                  <a:schemeClr val="tx2">
                    <a:lumMod val="60000"/>
                    <a:lumOff val="40000"/>
                  </a:schemeClr>
                </a:solidFill>
              </a:rPr>
              <a:t> and vertical temperature gradients</a:t>
            </a:r>
            <a:r>
              <a:rPr lang="en-US" dirty="0" smtClean="0"/>
              <a:t> of -5*10</a:t>
            </a:r>
            <a:r>
              <a:rPr lang="en-US" baseline="30000" dirty="0" smtClean="0"/>
              <a:t>-6</a:t>
            </a:r>
            <a:r>
              <a:rPr lang="en-US" dirty="0" smtClean="0"/>
              <a:t> and 8.2 *10</a:t>
            </a:r>
            <a:r>
              <a:rPr lang="en-US" baseline="30000" dirty="0" smtClean="0"/>
              <a:t> -3</a:t>
            </a:r>
            <a:r>
              <a:rPr lang="en-US" dirty="0" smtClean="0"/>
              <a:t> °C/m respectively. </a:t>
            </a:r>
            <a:endParaRPr lang="ru-RU" dirty="0"/>
          </a:p>
        </p:txBody>
      </p:sp>
      <p:sp>
        <p:nvSpPr>
          <p:cNvPr id="8" name="Нижний колонтитул 7"/>
          <p:cNvSpPr>
            <a:spLocks noGrp="1"/>
          </p:cNvSpPr>
          <p:nvPr>
            <p:ph type="ftr" sz="quarter" idx="11"/>
          </p:nvPr>
        </p:nvSpPr>
        <p:spPr/>
        <p:txBody>
          <a:bodyPr/>
          <a:lstStyle/>
          <a:p>
            <a:r>
              <a:rPr lang="de-DE" smtClean="0"/>
              <a:t>16.02.16, Hamburg</a:t>
            </a:r>
            <a:endParaRPr lang="de-DE" dirty="0"/>
          </a:p>
        </p:txBody>
      </p:sp>
      <p:pic>
        <p:nvPicPr>
          <p:cNvPr id="10" name="bi2_hsv.avi">
            <a:hlinkClick r:id="" action="ppaction://media"/>
          </p:cNvPr>
          <p:cNvPicPr>
            <a:picLocks noRot="1" noChangeAspect="1"/>
          </p:cNvPicPr>
          <p:nvPr>
            <a:videoFile r:link="rId1"/>
          </p:nvPr>
        </p:nvPicPr>
        <p:blipFill>
          <a:blip r:embed="rId4" cstate="print"/>
          <a:stretch>
            <a:fillRect/>
          </a:stretch>
        </p:blipFill>
        <p:spPr>
          <a:xfrm>
            <a:off x="323528" y="1628800"/>
            <a:ext cx="4536504" cy="340237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ctrTitle"/>
          </p:nvPr>
        </p:nvSpPr>
        <p:spPr/>
        <p:txBody>
          <a:bodyPr>
            <a:normAutofit fontScale="90000"/>
          </a:bodyPr>
          <a:lstStyle/>
          <a:p>
            <a:r>
              <a:rPr lang="de-DE" dirty="0" smtClean="0"/>
              <a:t>In </a:t>
            </a:r>
            <a:r>
              <a:rPr lang="de-DE" dirty="0" err="1" smtClean="0"/>
              <a:t>process</a:t>
            </a:r>
            <a:r>
              <a:rPr lang="de-DE" dirty="0" smtClean="0"/>
              <a:t>…</a:t>
            </a:r>
            <a:endParaRPr lang="ru-RU" dirty="0"/>
          </a:p>
        </p:txBody>
      </p:sp>
      <p:sp>
        <p:nvSpPr>
          <p:cNvPr id="11" name="Прямоугольник 10"/>
          <p:cNvSpPr/>
          <p:nvPr/>
        </p:nvSpPr>
        <p:spPr>
          <a:xfrm>
            <a:off x="395536" y="1596856"/>
            <a:ext cx="8352928" cy="3682226"/>
          </a:xfrm>
          <a:prstGeom prst="rect">
            <a:avLst/>
          </a:prstGeom>
        </p:spPr>
        <p:txBody>
          <a:bodyPr wrap="square">
            <a:spAutoFit/>
          </a:bodyPr>
          <a:lstStyle/>
          <a:p>
            <a:pPr marL="514350" indent="-514350">
              <a:lnSpc>
                <a:spcPct val="200000"/>
              </a:lnSpc>
              <a:buFont typeface="Courier New" pitchFamily="49" charset="0"/>
              <a:buChar char="o"/>
            </a:pPr>
            <a:r>
              <a:rPr lang="de-DE" sz="2400" dirty="0" smtClean="0"/>
              <a:t>Development </a:t>
            </a:r>
            <a:r>
              <a:rPr lang="de-DE" sz="2400" dirty="0" err="1" smtClean="0"/>
              <a:t>of</a:t>
            </a:r>
            <a:r>
              <a:rPr lang="de-DE" sz="2400" dirty="0" smtClean="0"/>
              <a:t> </a:t>
            </a:r>
            <a:r>
              <a:rPr lang="de-DE" sz="2400" dirty="0" err="1" smtClean="0"/>
              <a:t>sediment</a:t>
            </a:r>
            <a:r>
              <a:rPr lang="de-DE" sz="2400" dirty="0" smtClean="0"/>
              <a:t> </a:t>
            </a:r>
            <a:r>
              <a:rPr lang="de-DE" sz="2400" dirty="0" err="1" smtClean="0"/>
              <a:t>module</a:t>
            </a:r>
            <a:endParaRPr lang="de-DE" sz="2400" dirty="0" smtClean="0"/>
          </a:p>
          <a:p>
            <a:pPr marL="514350" indent="-514350">
              <a:lnSpc>
                <a:spcPct val="200000"/>
              </a:lnSpc>
              <a:buFont typeface="Courier New" pitchFamily="49" charset="0"/>
              <a:buChar char="o"/>
            </a:pPr>
            <a:r>
              <a:rPr lang="de-DE" sz="2400" dirty="0" err="1" smtClean="0"/>
              <a:t>Coupling</a:t>
            </a:r>
            <a:r>
              <a:rPr lang="de-DE" sz="2400" dirty="0" smtClean="0"/>
              <a:t> </a:t>
            </a:r>
            <a:r>
              <a:rPr lang="de-DE" sz="2400" dirty="0" err="1" smtClean="0"/>
              <a:t>with</a:t>
            </a:r>
            <a:r>
              <a:rPr lang="de-DE" sz="2400" dirty="0" smtClean="0"/>
              <a:t> global FESOM2 </a:t>
            </a:r>
          </a:p>
          <a:p>
            <a:pPr marL="514350" indent="-514350">
              <a:lnSpc>
                <a:spcPct val="200000"/>
              </a:lnSpc>
              <a:buFont typeface="Courier New" pitchFamily="49" charset="0"/>
              <a:buChar char="o"/>
            </a:pPr>
            <a:r>
              <a:rPr lang="de-DE" sz="2400" dirty="0" err="1" smtClean="0"/>
              <a:t>Coupling</a:t>
            </a:r>
            <a:r>
              <a:rPr lang="de-DE" sz="2400" dirty="0" smtClean="0"/>
              <a:t> </a:t>
            </a:r>
            <a:r>
              <a:rPr lang="de-DE" sz="2400" dirty="0" err="1" smtClean="0"/>
              <a:t>with</a:t>
            </a:r>
            <a:r>
              <a:rPr lang="de-DE" sz="2400" dirty="0" smtClean="0"/>
              <a:t> </a:t>
            </a:r>
            <a:r>
              <a:rPr lang="de-DE" sz="2400" dirty="0" err="1" smtClean="0"/>
              <a:t>sea-ice</a:t>
            </a:r>
            <a:r>
              <a:rPr lang="de-DE" sz="2400" dirty="0" smtClean="0"/>
              <a:t> </a:t>
            </a:r>
            <a:r>
              <a:rPr lang="de-DE" sz="2400" dirty="0" err="1" smtClean="0"/>
              <a:t>module</a:t>
            </a:r>
            <a:r>
              <a:rPr lang="de-DE" sz="2400" dirty="0" smtClean="0"/>
              <a:t> </a:t>
            </a:r>
            <a:r>
              <a:rPr lang="de-DE" sz="2400" dirty="0" err="1" smtClean="0"/>
              <a:t>of</a:t>
            </a:r>
            <a:r>
              <a:rPr lang="de-DE" sz="2400" dirty="0" smtClean="0"/>
              <a:t> FESOM2</a:t>
            </a:r>
          </a:p>
          <a:p>
            <a:pPr marL="514350" indent="-514350">
              <a:lnSpc>
                <a:spcPct val="200000"/>
              </a:lnSpc>
              <a:buFont typeface="Courier New" pitchFamily="49" charset="0"/>
              <a:buChar char="o"/>
            </a:pPr>
            <a:r>
              <a:rPr lang="de-DE" sz="2400" dirty="0" err="1" smtClean="0"/>
              <a:t>Designing</a:t>
            </a:r>
            <a:r>
              <a:rPr lang="de-DE" sz="2400" dirty="0" smtClean="0"/>
              <a:t> </a:t>
            </a:r>
            <a:r>
              <a:rPr lang="de-DE" sz="2400" dirty="0" err="1" smtClean="0"/>
              <a:t>algorithms</a:t>
            </a:r>
            <a:r>
              <a:rPr lang="de-DE" sz="2400" dirty="0" smtClean="0"/>
              <a:t> </a:t>
            </a:r>
            <a:r>
              <a:rPr lang="de-DE" sz="2400" dirty="0" err="1" smtClean="0"/>
              <a:t>to</a:t>
            </a:r>
            <a:r>
              <a:rPr lang="de-DE" sz="2400" dirty="0" smtClean="0"/>
              <a:t> </a:t>
            </a:r>
            <a:r>
              <a:rPr lang="de-DE" sz="2400" dirty="0" err="1" smtClean="0"/>
              <a:t>create</a:t>
            </a:r>
            <a:r>
              <a:rPr lang="de-DE" sz="2400" dirty="0" smtClean="0"/>
              <a:t> hybrid </a:t>
            </a:r>
            <a:r>
              <a:rPr lang="de-DE" sz="2400" dirty="0" err="1" smtClean="0"/>
              <a:t>grids</a:t>
            </a:r>
            <a:endParaRPr lang="de-DE" sz="2400" dirty="0" smtClean="0"/>
          </a:p>
          <a:p>
            <a:pPr marL="514350" indent="-514350">
              <a:lnSpc>
                <a:spcPct val="200000"/>
              </a:lnSpc>
              <a:buFont typeface="Courier New" pitchFamily="49" charset="0"/>
              <a:buChar char="o"/>
            </a:pPr>
            <a:r>
              <a:rPr lang="de-DE" sz="2400" dirty="0" smtClean="0"/>
              <a:t>Hybrid </a:t>
            </a:r>
            <a:r>
              <a:rPr lang="de-DE" sz="2400" dirty="0" err="1" smtClean="0"/>
              <a:t>parallelization</a:t>
            </a:r>
            <a:r>
              <a:rPr lang="de-DE" sz="2400" dirty="0" smtClean="0"/>
              <a:t> (</a:t>
            </a:r>
            <a:r>
              <a:rPr lang="de-DE" sz="2400" dirty="0" err="1" smtClean="0"/>
              <a:t>MPI+OpenMP</a:t>
            </a:r>
            <a:r>
              <a:rPr lang="de-DE" sz="2400" dirty="0" smtClean="0"/>
              <a:t>) </a:t>
            </a:r>
            <a:endParaRPr lang="ru-RU" sz="2400" dirty="0"/>
          </a:p>
        </p:txBody>
      </p:sp>
      <p:sp>
        <p:nvSpPr>
          <p:cNvPr id="4" name="Нижний колонтитул 3"/>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down)">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wipe(down)">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wipe(down)">
                                      <p:cBhvr>
                                        <p:cTn id="2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r>
              <a:rPr lang="en-US" dirty="0" smtClean="0"/>
              <a:t>Why FESOM – </a:t>
            </a:r>
            <a:r>
              <a:rPr lang="de-DE" dirty="0" err="1" smtClean="0"/>
              <a:t>coastal</a:t>
            </a:r>
            <a:r>
              <a:rPr lang="de-DE" dirty="0" smtClean="0"/>
              <a:t>?  </a:t>
            </a:r>
            <a:endParaRPr lang="de-DE" dirty="0"/>
          </a:p>
        </p:txBody>
      </p:sp>
      <p:sp>
        <p:nvSpPr>
          <p:cNvPr id="5" name="Содержимое 4"/>
          <p:cNvSpPr>
            <a:spLocks noGrp="1"/>
          </p:cNvSpPr>
          <p:nvPr>
            <p:ph idx="1"/>
          </p:nvPr>
        </p:nvSpPr>
        <p:spPr>
          <a:xfrm>
            <a:off x="0" y="1181100"/>
            <a:ext cx="8964487" cy="5272236"/>
          </a:xfrm>
        </p:spPr>
        <p:txBody>
          <a:bodyPr>
            <a:normAutofit/>
          </a:bodyPr>
          <a:lstStyle/>
          <a:p>
            <a:pPr algn="ctr">
              <a:buNone/>
            </a:pPr>
            <a:r>
              <a:rPr lang="de-DE" sz="2400" dirty="0" err="1" smtClean="0">
                <a:solidFill>
                  <a:srgbClr val="0070C0"/>
                </a:solidFill>
              </a:rPr>
              <a:t>Current</a:t>
            </a:r>
            <a:r>
              <a:rPr lang="de-DE" sz="2400" dirty="0" smtClean="0">
                <a:solidFill>
                  <a:srgbClr val="0070C0"/>
                </a:solidFill>
              </a:rPr>
              <a:t> FESOM1.4:</a:t>
            </a:r>
          </a:p>
          <a:p>
            <a:pPr marL="514350" indent="-514350">
              <a:buFont typeface="Courier New" pitchFamily="49" charset="0"/>
              <a:buChar char="o"/>
            </a:pPr>
            <a:r>
              <a:rPr lang="de-DE" sz="1800" dirty="0" smtClean="0">
                <a:solidFill>
                  <a:schemeClr val="tx1"/>
                </a:solidFill>
              </a:rPr>
              <a:t>Can </a:t>
            </a:r>
            <a:r>
              <a:rPr lang="de-DE" sz="1800" dirty="0" err="1" smtClean="0">
                <a:solidFill>
                  <a:schemeClr val="tx1"/>
                </a:solidFill>
              </a:rPr>
              <a:t>be</a:t>
            </a:r>
            <a:r>
              <a:rPr lang="de-DE" sz="1800" dirty="0" smtClean="0">
                <a:solidFill>
                  <a:schemeClr val="tx1"/>
                </a:solidFill>
              </a:rPr>
              <a:t> </a:t>
            </a:r>
            <a:r>
              <a:rPr lang="de-DE" sz="1800" dirty="0" err="1" smtClean="0">
                <a:solidFill>
                  <a:schemeClr val="tx1"/>
                </a:solidFill>
              </a:rPr>
              <a:t>used</a:t>
            </a:r>
            <a:r>
              <a:rPr lang="de-DE" sz="1800" dirty="0" smtClean="0">
                <a:solidFill>
                  <a:schemeClr val="tx1"/>
                </a:solidFill>
              </a:rPr>
              <a:t> on multi-</a:t>
            </a:r>
            <a:r>
              <a:rPr lang="de-DE" sz="1800" dirty="0" err="1" smtClean="0">
                <a:solidFill>
                  <a:schemeClr val="tx1"/>
                </a:solidFill>
              </a:rPr>
              <a:t>resolution</a:t>
            </a:r>
            <a:r>
              <a:rPr lang="de-DE" sz="1800" dirty="0" smtClean="0">
                <a:solidFill>
                  <a:schemeClr val="tx1"/>
                </a:solidFill>
              </a:rPr>
              <a:t>  (</a:t>
            </a:r>
            <a:r>
              <a:rPr lang="de-DE" sz="1800" dirty="0" err="1" smtClean="0">
                <a:solidFill>
                  <a:schemeClr val="tx1"/>
                </a:solidFill>
              </a:rPr>
              <a:t>unstructured</a:t>
            </a:r>
            <a:r>
              <a:rPr lang="de-DE" sz="1800" dirty="0" smtClean="0">
                <a:solidFill>
                  <a:schemeClr val="tx1"/>
                </a:solidFill>
              </a:rPr>
              <a:t>)  </a:t>
            </a:r>
            <a:r>
              <a:rPr lang="de-DE" sz="1800" dirty="0" err="1" smtClean="0">
                <a:solidFill>
                  <a:schemeClr val="tx1"/>
                </a:solidFill>
              </a:rPr>
              <a:t>meshes</a:t>
            </a:r>
            <a:endParaRPr lang="de-DE" sz="1800" dirty="0" smtClean="0">
              <a:solidFill>
                <a:schemeClr val="tx1"/>
              </a:solidFill>
            </a:endParaRPr>
          </a:p>
          <a:p>
            <a:pPr marL="514350" indent="-514350">
              <a:buFont typeface="Courier New" pitchFamily="49" charset="0"/>
              <a:buChar char="o"/>
            </a:pPr>
            <a:r>
              <a:rPr lang="de-DE" sz="1800" dirty="0" smtClean="0">
                <a:solidFill>
                  <a:schemeClr val="tx1"/>
                </a:solidFill>
              </a:rPr>
              <a:t>z, z-</a:t>
            </a:r>
            <a:r>
              <a:rPr lang="el-GR" sz="1800" dirty="0" smtClean="0">
                <a:solidFill>
                  <a:schemeClr val="tx1"/>
                </a:solidFill>
              </a:rPr>
              <a:t>σ</a:t>
            </a:r>
            <a:r>
              <a:rPr lang="de-DE" sz="1800" dirty="0" smtClean="0">
                <a:solidFill>
                  <a:schemeClr val="tx1"/>
                </a:solidFill>
              </a:rPr>
              <a:t>, </a:t>
            </a:r>
            <a:r>
              <a:rPr lang="el-GR" sz="1800" dirty="0" smtClean="0">
                <a:solidFill>
                  <a:schemeClr val="tx1"/>
                </a:solidFill>
              </a:rPr>
              <a:t>σ</a:t>
            </a:r>
            <a:r>
              <a:rPr lang="de-DE" sz="1800" dirty="0" smtClean="0">
                <a:solidFill>
                  <a:schemeClr val="tx1"/>
                </a:solidFill>
              </a:rPr>
              <a:t> </a:t>
            </a:r>
            <a:r>
              <a:rPr lang="de-DE" sz="1800" dirty="0" err="1" smtClean="0">
                <a:solidFill>
                  <a:schemeClr val="tx1"/>
                </a:solidFill>
              </a:rPr>
              <a:t>vertical</a:t>
            </a:r>
            <a:r>
              <a:rPr lang="de-DE" sz="1800" dirty="0" smtClean="0">
                <a:solidFill>
                  <a:schemeClr val="tx1"/>
                </a:solidFill>
              </a:rPr>
              <a:t> </a:t>
            </a:r>
            <a:r>
              <a:rPr lang="de-DE" sz="1800" dirty="0" err="1" smtClean="0">
                <a:solidFill>
                  <a:schemeClr val="tx1"/>
                </a:solidFill>
              </a:rPr>
              <a:t>coordinate</a:t>
            </a:r>
            <a:endParaRPr lang="de-DE" sz="1800" dirty="0" smtClean="0">
              <a:solidFill>
                <a:schemeClr val="tx1"/>
              </a:solidFill>
            </a:endParaRPr>
          </a:p>
          <a:p>
            <a:pPr marL="514350" indent="-514350">
              <a:buFont typeface="Courier New" pitchFamily="49" charset="0"/>
              <a:buChar char="o"/>
            </a:pPr>
            <a:r>
              <a:rPr lang="de-DE" sz="1800" dirty="0" err="1" smtClean="0">
                <a:solidFill>
                  <a:schemeClr val="tx1"/>
                </a:solidFill>
              </a:rPr>
              <a:t>Has</a:t>
            </a:r>
            <a:r>
              <a:rPr lang="de-DE" sz="1800" dirty="0" smtClean="0">
                <a:solidFill>
                  <a:schemeClr val="tx1"/>
                </a:solidFill>
              </a:rPr>
              <a:t> </a:t>
            </a:r>
            <a:r>
              <a:rPr lang="de-DE" sz="1800" dirty="0" err="1" smtClean="0">
                <a:solidFill>
                  <a:schemeClr val="tx1"/>
                </a:solidFill>
              </a:rPr>
              <a:t>tides</a:t>
            </a:r>
            <a:r>
              <a:rPr lang="de-DE" sz="1800" dirty="0" smtClean="0">
                <a:solidFill>
                  <a:schemeClr val="tx1"/>
                </a:solidFill>
              </a:rPr>
              <a:t> (</a:t>
            </a:r>
            <a:r>
              <a:rPr lang="de-DE" sz="1800" dirty="0" err="1" smtClean="0">
                <a:solidFill>
                  <a:schemeClr val="tx1"/>
                </a:solidFill>
              </a:rPr>
              <a:t>tidal</a:t>
            </a:r>
            <a:r>
              <a:rPr lang="de-DE" sz="1800" dirty="0" smtClean="0">
                <a:solidFill>
                  <a:schemeClr val="tx1"/>
                </a:solidFill>
              </a:rPr>
              <a:t> potential)</a:t>
            </a:r>
          </a:p>
          <a:p>
            <a:pPr marL="514350" indent="-514350">
              <a:buFont typeface="Courier New" pitchFamily="49" charset="0"/>
              <a:buChar char="o"/>
            </a:pPr>
            <a:r>
              <a:rPr lang="de-DE" sz="1800" dirty="0" err="1" smtClean="0">
                <a:solidFill>
                  <a:schemeClr val="tx1"/>
                </a:solidFill>
              </a:rPr>
              <a:t>Coupled</a:t>
            </a:r>
            <a:r>
              <a:rPr lang="de-DE" sz="1800" dirty="0" smtClean="0">
                <a:solidFill>
                  <a:schemeClr val="tx1"/>
                </a:solidFill>
              </a:rPr>
              <a:t> </a:t>
            </a:r>
            <a:r>
              <a:rPr lang="de-DE" sz="1800" dirty="0" err="1" smtClean="0">
                <a:solidFill>
                  <a:schemeClr val="tx1"/>
                </a:solidFill>
              </a:rPr>
              <a:t>to</a:t>
            </a:r>
            <a:r>
              <a:rPr lang="de-DE" sz="1800" dirty="0" smtClean="0">
                <a:solidFill>
                  <a:schemeClr val="tx1"/>
                </a:solidFill>
              </a:rPr>
              <a:t> </a:t>
            </a:r>
            <a:r>
              <a:rPr lang="de-DE" sz="1800" dirty="0" err="1" smtClean="0">
                <a:solidFill>
                  <a:schemeClr val="tx1"/>
                </a:solidFill>
              </a:rPr>
              <a:t>sea</a:t>
            </a:r>
            <a:r>
              <a:rPr lang="de-DE" sz="1800" dirty="0" smtClean="0">
                <a:solidFill>
                  <a:schemeClr val="tx1"/>
                </a:solidFill>
              </a:rPr>
              <a:t> </a:t>
            </a:r>
            <a:r>
              <a:rPr lang="de-DE" sz="1800" dirty="0" err="1" smtClean="0">
                <a:solidFill>
                  <a:schemeClr val="tx1"/>
                </a:solidFill>
              </a:rPr>
              <a:t>ice</a:t>
            </a:r>
            <a:r>
              <a:rPr lang="de-DE" sz="1800" dirty="0" smtClean="0">
                <a:solidFill>
                  <a:schemeClr val="tx1"/>
                </a:solidFill>
              </a:rPr>
              <a:t> </a:t>
            </a:r>
            <a:r>
              <a:rPr lang="de-DE" sz="1800" dirty="0" err="1" smtClean="0">
                <a:solidFill>
                  <a:schemeClr val="tx1"/>
                </a:solidFill>
              </a:rPr>
              <a:t>and</a:t>
            </a:r>
            <a:r>
              <a:rPr lang="de-DE" sz="1800" dirty="0" smtClean="0">
                <a:solidFill>
                  <a:schemeClr val="tx1"/>
                </a:solidFill>
              </a:rPr>
              <a:t> </a:t>
            </a:r>
            <a:r>
              <a:rPr lang="de-DE" sz="1800" dirty="0" err="1" smtClean="0">
                <a:solidFill>
                  <a:schemeClr val="tx1"/>
                </a:solidFill>
              </a:rPr>
              <a:t>can</a:t>
            </a:r>
            <a:r>
              <a:rPr lang="de-DE" sz="1800" dirty="0" smtClean="0">
                <a:solidFill>
                  <a:schemeClr val="tx1"/>
                </a:solidFill>
              </a:rPr>
              <a:t> </a:t>
            </a:r>
            <a:r>
              <a:rPr lang="de-DE" sz="1800" dirty="0" err="1" smtClean="0">
                <a:solidFill>
                  <a:schemeClr val="tx1"/>
                </a:solidFill>
              </a:rPr>
              <a:t>be</a:t>
            </a:r>
            <a:r>
              <a:rPr lang="de-DE" sz="1800" dirty="0" smtClean="0">
                <a:solidFill>
                  <a:schemeClr val="tx1"/>
                </a:solidFill>
              </a:rPr>
              <a:t> </a:t>
            </a:r>
            <a:r>
              <a:rPr lang="de-DE" sz="1800" dirty="0" err="1" smtClean="0">
                <a:solidFill>
                  <a:schemeClr val="tx1"/>
                </a:solidFill>
              </a:rPr>
              <a:t>run</a:t>
            </a:r>
            <a:r>
              <a:rPr lang="de-DE" sz="1800" dirty="0" smtClean="0">
                <a:solidFill>
                  <a:schemeClr val="tx1"/>
                </a:solidFill>
              </a:rPr>
              <a:t> </a:t>
            </a:r>
            <a:r>
              <a:rPr lang="de-DE" sz="1800" dirty="0" err="1" smtClean="0">
                <a:solidFill>
                  <a:schemeClr val="tx1"/>
                </a:solidFill>
              </a:rPr>
              <a:t>coupled</a:t>
            </a:r>
            <a:r>
              <a:rPr lang="de-DE" sz="1800" dirty="0" smtClean="0">
                <a:solidFill>
                  <a:schemeClr val="tx1"/>
                </a:solidFill>
              </a:rPr>
              <a:t> </a:t>
            </a:r>
            <a:r>
              <a:rPr lang="de-DE" sz="1800" dirty="0" err="1" smtClean="0">
                <a:solidFill>
                  <a:schemeClr val="tx1"/>
                </a:solidFill>
              </a:rPr>
              <a:t>to</a:t>
            </a:r>
            <a:r>
              <a:rPr lang="de-DE" sz="1800" dirty="0" smtClean="0">
                <a:solidFill>
                  <a:schemeClr val="tx1"/>
                </a:solidFill>
              </a:rPr>
              <a:t> ECHAM6</a:t>
            </a:r>
          </a:p>
          <a:p>
            <a:pPr marL="514350" indent="-514350">
              <a:buFont typeface="Courier New" pitchFamily="49" charset="0"/>
              <a:buChar char="o"/>
            </a:pPr>
            <a:r>
              <a:rPr lang="de-DE" sz="1800" dirty="0" err="1" smtClean="0">
                <a:solidFill>
                  <a:schemeClr val="tx1"/>
                </a:solidFill>
              </a:rPr>
              <a:t>Examples</a:t>
            </a:r>
            <a:r>
              <a:rPr lang="de-DE" sz="1800" dirty="0" smtClean="0">
                <a:solidFill>
                  <a:schemeClr val="tx1"/>
                </a:solidFill>
              </a:rPr>
              <a:t> </a:t>
            </a:r>
            <a:r>
              <a:rPr lang="de-DE" sz="1800" dirty="0" err="1" smtClean="0">
                <a:solidFill>
                  <a:schemeClr val="tx1"/>
                </a:solidFill>
              </a:rPr>
              <a:t>of</a:t>
            </a:r>
            <a:r>
              <a:rPr lang="de-DE" sz="1800" dirty="0" smtClean="0">
                <a:solidFill>
                  <a:schemeClr val="tx1"/>
                </a:solidFill>
              </a:rPr>
              <a:t> </a:t>
            </a:r>
            <a:r>
              <a:rPr lang="de-DE" sz="1800" dirty="0" err="1" smtClean="0">
                <a:solidFill>
                  <a:schemeClr val="tx1"/>
                </a:solidFill>
              </a:rPr>
              <a:t>present</a:t>
            </a:r>
            <a:r>
              <a:rPr lang="de-DE" sz="1800" dirty="0" smtClean="0">
                <a:solidFill>
                  <a:schemeClr val="tx1"/>
                </a:solidFill>
              </a:rPr>
              <a:t> global </a:t>
            </a:r>
            <a:r>
              <a:rPr lang="de-DE" sz="1800" dirty="0" err="1" smtClean="0">
                <a:solidFill>
                  <a:schemeClr val="tx1"/>
                </a:solidFill>
              </a:rPr>
              <a:t>setups</a:t>
            </a:r>
            <a:r>
              <a:rPr lang="de-DE" sz="1800" dirty="0" smtClean="0">
                <a:solidFill>
                  <a:schemeClr val="tx1"/>
                </a:solidFill>
              </a:rPr>
              <a:t>: 2 km </a:t>
            </a:r>
            <a:r>
              <a:rPr lang="de-DE" sz="1800" dirty="0" err="1" smtClean="0">
                <a:solidFill>
                  <a:schemeClr val="tx1"/>
                </a:solidFill>
              </a:rPr>
              <a:t>Fram</a:t>
            </a:r>
            <a:r>
              <a:rPr lang="de-DE" sz="1800" dirty="0" smtClean="0">
                <a:solidFill>
                  <a:schemeClr val="tx1"/>
                </a:solidFill>
              </a:rPr>
              <a:t> </a:t>
            </a:r>
            <a:r>
              <a:rPr lang="de-DE" sz="1800" dirty="0" err="1" smtClean="0">
                <a:solidFill>
                  <a:schemeClr val="tx1"/>
                </a:solidFill>
              </a:rPr>
              <a:t>Strait</a:t>
            </a:r>
            <a:r>
              <a:rPr lang="de-DE" sz="1800" dirty="0" smtClean="0">
                <a:solidFill>
                  <a:schemeClr val="tx1"/>
                </a:solidFill>
              </a:rPr>
              <a:t>, 4.5 km </a:t>
            </a:r>
            <a:r>
              <a:rPr lang="de-DE" sz="1800" dirty="0" err="1" smtClean="0">
                <a:solidFill>
                  <a:schemeClr val="tx1"/>
                </a:solidFill>
              </a:rPr>
              <a:t>Arcic</a:t>
            </a:r>
            <a:r>
              <a:rPr lang="de-DE" sz="1800" dirty="0" smtClean="0">
                <a:solidFill>
                  <a:schemeClr val="tx1"/>
                </a:solidFill>
              </a:rPr>
              <a:t> </a:t>
            </a:r>
            <a:r>
              <a:rPr lang="de-DE" sz="1800" dirty="0" err="1" smtClean="0">
                <a:solidFill>
                  <a:schemeClr val="tx1"/>
                </a:solidFill>
              </a:rPr>
              <a:t>Ocean</a:t>
            </a:r>
            <a:r>
              <a:rPr lang="de-DE" sz="1800" dirty="0" smtClean="0">
                <a:solidFill>
                  <a:schemeClr val="tx1"/>
                </a:solidFill>
              </a:rPr>
              <a:t> </a:t>
            </a:r>
            <a:r>
              <a:rPr lang="de-DE" sz="1800" dirty="0" err="1" smtClean="0">
                <a:solidFill>
                  <a:schemeClr val="tx1"/>
                </a:solidFill>
              </a:rPr>
              <a:t>and</a:t>
            </a:r>
            <a:r>
              <a:rPr lang="de-DE" sz="1800" dirty="0" smtClean="0">
                <a:solidFill>
                  <a:schemeClr val="tx1"/>
                </a:solidFill>
              </a:rPr>
              <a:t> </a:t>
            </a:r>
            <a:r>
              <a:rPr lang="de-DE" sz="1800" dirty="0" err="1" smtClean="0">
                <a:solidFill>
                  <a:schemeClr val="tx1"/>
                </a:solidFill>
              </a:rPr>
              <a:t>Nordic</a:t>
            </a:r>
            <a:r>
              <a:rPr lang="de-DE" sz="1800" dirty="0" smtClean="0">
                <a:solidFill>
                  <a:schemeClr val="tx1"/>
                </a:solidFill>
              </a:rPr>
              <a:t> </a:t>
            </a:r>
            <a:r>
              <a:rPr lang="de-DE" sz="1800" dirty="0" err="1" smtClean="0">
                <a:solidFill>
                  <a:schemeClr val="tx1"/>
                </a:solidFill>
              </a:rPr>
              <a:t>Seas</a:t>
            </a:r>
            <a:endParaRPr lang="de-DE" sz="1800" dirty="0" smtClean="0">
              <a:solidFill>
                <a:schemeClr val="tx1"/>
              </a:solidFill>
            </a:endParaRPr>
          </a:p>
          <a:p>
            <a:pPr marL="514350" indent="-514350">
              <a:buNone/>
            </a:pPr>
            <a:r>
              <a:rPr lang="de-DE" sz="1800" dirty="0" smtClean="0">
                <a:solidFill>
                  <a:srgbClr val="FF0000"/>
                </a:solidFill>
              </a:rPr>
              <a:t>Global </a:t>
            </a:r>
            <a:r>
              <a:rPr lang="de-DE" sz="1800" dirty="0" err="1" smtClean="0">
                <a:solidFill>
                  <a:srgbClr val="FF0000"/>
                </a:solidFill>
              </a:rPr>
              <a:t>ocean</a:t>
            </a:r>
            <a:r>
              <a:rPr lang="de-DE" sz="1800" dirty="0" smtClean="0">
                <a:solidFill>
                  <a:srgbClr val="FF0000"/>
                </a:solidFill>
              </a:rPr>
              <a:t> </a:t>
            </a:r>
            <a:r>
              <a:rPr lang="de-DE" sz="1800" dirty="0" err="1" smtClean="0">
                <a:solidFill>
                  <a:srgbClr val="FF0000"/>
                </a:solidFill>
              </a:rPr>
              <a:t>with</a:t>
            </a:r>
            <a:r>
              <a:rPr lang="de-DE" sz="1800" dirty="0" smtClean="0">
                <a:solidFill>
                  <a:srgbClr val="FF0000"/>
                </a:solidFill>
              </a:rPr>
              <a:t> 1km </a:t>
            </a:r>
            <a:r>
              <a:rPr lang="de-DE" sz="1800" dirty="0" err="1" smtClean="0">
                <a:solidFill>
                  <a:srgbClr val="FF0000"/>
                </a:solidFill>
              </a:rPr>
              <a:t>resolved</a:t>
            </a:r>
            <a:r>
              <a:rPr lang="de-DE" sz="1800" dirty="0" smtClean="0">
                <a:solidFill>
                  <a:srgbClr val="FF0000"/>
                </a:solidFill>
              </a:rPr>
              <a:t> North </a:t>
            </a:r>
            <a:r>
              <a:rPr lang="de-DE" sz="1800" dirty="0" err="1" smtClean="0">
                <a:solidFill>
                  <a:srgbClr val="FF0000"/>
                </a:solidFill>
              </a:rPr>
              <a:t>Sea</a:t>
            </a:r>
            <a:r>
              <a:rPr lang="de-DE" sz="1800" dirty="0" smtClean="0">
                <a:solidFill>
                  <a:srgbClr val="FF0000"/>
                </a:solidFill>
              </a:rPr>
              <a:t>  ~800 ·10</a:t>
            </a:r>
            <a:r>
              <a:rPr lang="en-US" sz="1800" baseline="30000" dirty="0" smtClean="0">
                <a:solidFill>
                  <a:srgbClr val="FF0000"/>
                </a:solidFill>
              </a:rPr>
              <a:t> 3 </a:t>
            </a:r>
            <a:r>
              <a:rPr lang="en-US" sz="1800" dirty="0" smtClean="0">
                <a:solidFill>
                  <a:srgbClr val="FF0000"/>
                </a:solidFill>
              </a:rPr>
              <a:t> surface nodes</a:t>
            </a:r>
          </a:p>
          <a:p>
            <a:pPr marL="514350" indent="-514350" algn="ctr">
              <a:buNone/>
            </a:pPr>
            <a:r>
              <a:rPr lang="en-US" sz="2400" dirty="0" smtClean="0">
                <a:solidFill>
                  <a:srgbClr val="0070C0"/>
                </a:solidFill>
              </a:rPr>
              <a:t>What is missing in large scale models:</a:t>
            </a:r>
          </a:p>
          <a:p>
            <a:pPr marL="514350" indent="-514350">
              <a:buFont typeface="Courier New" pitchFamily="49" charset="0"/>
              <a:buChar char="o"/>
            </a:pPr>
            <a:r>
              <a:rPr lang="en-US" sz="1800" dirty="0" smtClean="0">
                <a:solidFill>
                  <a:schemeClr val="tx1"/>
                </a:solidFill>
              </a:rPr>
              <a:t>Different parameterization of the physics </a:t>
            </a:r>
          </a:p>
          <a:p>
            <a:pPr marL="514350" indent="-514350">
              <a:buFont typeface="Courier New" pitchFamily="49" charset="0"/>
              <a:buChar char="o"/>
            </a:pPr>
            <a:r>
              <a:rPr lang="en-US" sz="1800" dirty="0" smtClean="0">
                <a:solidFill>
                  <a:schemeClr val="tx1"/>
                </a:solidFill>
              </a:rPr>
              <a:t>Wetting/drying</a:t>
            </a:r>
          </a:p>
          <a:p>
            <a:pPr marL="514350" indent="-514350">
              <a:buFont typeface="Courier New" pitchFamily="49" charset="0"/>
              <a:buChar char="o"/>
            </a:pPr>
            <a:r>
              <a:rPr lang="en-US" sz="1800" dirty="0" smtClean="0">
                <a:solidFill>
                  <a:schemeClr val="tx1"/>
                </a:solidFill>
              </a:rPr>
              <a:t>Numerical solutions to provide  stability (implicit vertical advection, higher order mixing schemes, explicit-implicit horizontal advection, splitting time modes…)</a:t>
            </a:r>
          </a:p>
          <a:p>
            <a:pPr marL="514350" indent="-514350" algn="ctr">
              <a:lnSpc>
                <a:spcPct val="110000"/>
              </a:lnSpc>
              <a:buNone/>
            </a:pPr>
            <a:r>
              <a:rPr lang="en-US" sz="2400" dirty="0" smtClean="0">
                <a:solidFill>
                  <a:srgbClr val="0070C0"/>
                </a:solidFill>
              </a:rPr>
              <a:t>Main difficulties:</a:t>
            </a:r>
          </a:p>
          <a:p>
            <a:pPr marL="514350" indent="-514350">
              <a:buFont typeface="Courier New" pitchFamily="49" charset="0"/>
              <a:buChar char="o"/>
            </a:pPr>
            <a:r>
              <a:rPr lang="en-US" sz="1800" dirty="0" smtClean="0">
                <a:solidFill>
                  <a:schemeClr val="tx1"/>
                </a:solidFill>
              </a:rPr>
              <a:t>Time step limitation on highly variable meshes</a:t>
            </a:r>
          </a:p>
          <a:p>
            <a:pPr marL="514350" indent="-514350" algn="ctr">
              <a:buNone/>
            </a:pPr>
            <a:endParaRPr lang="de-DE" sz="2800" dirty="0" smtClean="0">
              <a:solidFill>
                <a:schemeClr val="tx1"/>
              </a:solidFill>
            </a:endParaRPr>
          </a:p>
        </p:txBody>
      </p:sp>
      <p:sp>
        <p:nvSpPr>
          <p:cNvPr id="4" name="Нижний колонтитул 3"/>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wipe(down)">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wipe(down)">
                                      <p:cBhvr>
                                        <p:cTn id="17" dur="500"/>
                                        <p:tgtEl>
                                          <p:spTgt spid="5">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9" end="9"/>
                                            </p:txEl>
                                          </p:spTgt>
                                        </p:tgtEl>
                                        <p:attrNameLst>
                                          <p:attrName>style.visibility</p:attrName>
                                        </p:attrNameLst>
                                      </p:cBhvr>
                                      <p:to>
                                        <p:strVal val="visible"/>
                                      </p:to>
                                    </p:set>
                                    <p:animEffect transition="in" filter="wipe(down)">
                                      <p:cBhvr>
                                        <p:cTn id="22" dur="500"/>
                                        <p:tgtEl>
                                          <p:spTgt spid="5">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animEffect transition="in" filter="wipe(down)">
                                      <p:cBhvr>
                                        <p:cTn id="27" dur="500"/>
                                        <p:tgtEl>
                                          <p:spTgt spid="5">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pRg st="11" end="11"/>
                                            </p:txEl>
                                          </p:spTgt>
                                        </p:tgtEl>
                                        <p:attrNameLst>
                                          <p:attrName>style.visibility</p:attrName>
                                        </p:attrNameLst>
                                      </p:cBhvr>
                                      <p:to>
                                        <p:strVal val="visible"/>
                                      </p:to>
                                    </p:set>
                                    <p:animEffect transition="in" filter="wipe(down)">
                                      <p:cBhvr>
                                        <p:cTn id="32" dur="500"/>
                                        <p:tgtEl>
                                          <p:spTgt spid="5">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xEl>
                                              <p:pRg st="12" end="12"/>
                                            </p:txEl>
                                          </p:spTgt>
                                        </p:tgtEl>
                                        <p:attrNameLst>
                                          <p:attrName>style.visibility</p:attrName>
                                        </p:attrNameLst>
                                      </p:cBhvr>
                                      <p:to>
                                        <p:strVal val="visible"/>
                                      </p:to>
                                    </p:set>
                                    <p:animEffect transition="in" filter="wipe(down)">
                                      <p:cBhvr>
                                        <p:cTn id="37"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r>
              <a:rPr lang="en-US" dirty="0" smtClean="0"/>
              <a:t>FESOM – </a:t>
            </a:r>
            <a:r>
              <a:rPr lang="de-DE" dirty="0" err="1" smtClean="0"/>
              <a:t>coastal</a:t>
            </a:r>
            <a:endParaRPr lang="de-DE" dirty="0"/>
          </a:p>
        </p:txBody>
      </p:sp>
      <p:sp>
        <p:nvSpPr>
          <p:cNvPr id="5" name="Содержимое 4"/>
          <p:cNvSpPr>
            <a:spLocks noGrp="1"/>
          </p:cNvSpPr>
          <p:nvPr>
            <p:ph idx="1"/>
          </p:nvPr>
        </p:nvSpPr>
        <p:spPr>
          <a:xfrm>
            <a:off x="0" y="1181100"/>
            <a:ext cx="8964487" cy="5115991"/>
          </a:xfrm>
        </p:spPr>
        <p:txBody>
          <a:bodyPr/>
          <a:lstStyle/>
          <a:p>
            <a:pPr algn="ctr">
              <a:buNone/>
            </a:pPr>
            <a:r>
              <a:rPr lang="en-US" dirty="0" smtClean="0"/>
              <a:t> </a:t>
            </a:r>
          </a:p>
          <a:p>
            <a:pPr>
              <a:buFont typeface="Courier New" pitchFamily="49" charset="0"/>
              <a:buChar char="o"/>
            </a:pPr>
            <a:r>
              <a:rPr lang="en-US" sz="2000" dirty="0" smtClean="0">
                <a:solidFill>
                  <a:schemeClr val="tx1"/>
                </a:solidFill>
              </a:rPr>
              <a:t> A coastal branch of new generation of </a:t>
            </a:r>
            <a:r>
              <a:rPr lang="en-US" sz="2000" dirty="0" smtClean="0">
                <a:solidFill>
                  <a:srgbClr val="FF0000"/>
                </a:solidFill>
              </a:rPr>
              <a:t>FESOM (FESOM2)</a:t>
            </a:r>
          </a:p>
          <a:p>
            <a:pPr>
              <a:buFont typeface="Courier New" pitchFamily="49" charset="0"/>
              <a:buChar char="o"/>
            </a:pPr>
            <a:r>
              <a:rPr lang="en-US" sz="2000" dirty="0" smtClean="0">
                <a:solidFill>
                  <a:schemeClr val="tx1"/>
                </a:solidFill>
              </a:rPr>
              <a:t> </a:t>
            </a:r>
            <a:r>
              <a:rPr lang="en-US" sz="2000" dirty="0" smtClean="0">
                <a:solidFill>
                  <a:srgbClr val="FF0000"/>
                </a:solidFill>
              </a:rPr>
              <a:t>FESOM2</a:t>
            </a:r>
            <a:r>
              <a:rPr lang="en-US" sz="2000" dirty="0" smtClean="0">
                <a:solidFill>
                  <a:schemeClr val="tx1"/>
                </a:solidFill>
              </a:rPr>
              <a:t> and </a:t>
            </a:r>
            <a:r>
              <a:rPr lang="en-US" sz="2000" dirty="0" smtClean="0">
                <a:solidFill>
                  <a:srgbClr val="FF0000"/>
                </a:solidFill>
              </a:rPr>
              <a:t>FESOM – coastal </a:t>
            </a:r>
            <a:r>
              <a:rPr lang="en-US" sz="2000" dirty="0" smtClean="0">
                <a:solidFill>
                  <a:schemeClr val="tx1"/>
                </a:solidFill>
              </a:rPr>
              <a:t>share a part of infrastructure</a:t>
            </a:r>
          </a:p>
          <a:p>
            <a:pPr>
              <a:buNone/>
            </a:pPr>
            <a:endParaRPr lang="en-US" sz="2800" dirty="0" smtClean="0"/>
          </a:p>
          <a:p>
            <a:pPr algn="ctr">
              <a:buNone/>
            </a:pPr>
            <a:r>
              <a:rPr lang="en-US" sz="2800" dirty="0" smtClean="0">
                <a:solidFill>
                  <a:schemeClr val="tx1"/>
                </a:solidFill>
              </a:rPr>
              <a:t>We took </a:t>
            </a:r>
            <a:r>
              <a:rPr lang="en-US" sz="2800" dirty="0" smtClean="0">
                <a:solidFill>
                  <a:srgbClr val="FF0000"/>
                </a:solidFill>
              </a:rPr>
              <a:t>FESOM2</a:t>
            </a:r>
            <a:r>
              <a:rPr lang="en-US" sz="2800" dirty="0" smtClean="0">
                <a:solidFill>
                  <a:schemeClr val="tx1"/>
                </a:solidFill>
              </a:rPr>
              <a:t> core and added coastal functionality</a:t>
            </a:r>
            <a:r>
              <a:rPr lang="de-DE" sz="2800" dirty="0" smtClean="0">
                <a:solidFill>
                  <a:schemeClr val="tx1"/>
                </a:solidFill>
              </a:rPr>
              <a:t> </a:t>
            </a:r>
          </a:p>
          <a:p>
            <a:pPr algn="ctr">
              <a:buNone/>
            </a:pPr>
            <a:r>
              <a:rPr lang="de-DE" sz="2800" dirty="0" err="1" smtClean="0">
                <a:solidFill>
                  <a:schemeClr val="tx1"/>
                </a:solidFill>
              </a:rPr>
              <a:t>to</a:t>
            </a:r>
            <a:r>
              <a:rPr lang="de-DE" sz="2800" dirty="0" smtClean="0">
                <a:solidFill>
                  <a:schemeClr val="tx1"/>
                </a:solidFill>
              </a:rPr>
              <a:t> </a:t>
            </a:r>
            <a:r>
              <a:rPr lang="de-DE" sz="2800" dirty="0" err="1" smtClean="0">
                <a:solidFill>
                  <a:schemeClr val="tx1"/>
                </a:solidFill>
              </a:rPr>
              <a:t>provide</a:t>
            </a:r>
            <a:r>
              <a:rPr lang="de-DE" sz="2800" dirty="0" smtClean="0">
                <a:solidFill>
                  <a:schemeClr val="tx1"/>
                </a:solidFill>
              </a:rPr>
              <a:t> </a:t>
            </a:r>
            <a:r>
              <a:rPr lang="en-US" sz="2800" dirty="0" smtClean="0">
                <a:solidFill>
                  <a:schemeClr val="tx1"/>
                </a:solidFill>
              </a:rPr>
              <a:t>easy coupling with global version</a:t>
            </a:r>
          </a:p>
        </p:txBody>
      </p:sp>
      <p:sp>
        <p:nvSpPr>
          <p:cNvPr id="4" name="Нижний колонтитул 3"/>
          <p:cNvSpPr>
            <a:spLocks noGrp="1"/>
          </p:cNvSpPr>
          <p:nvPr>
            <p:ph type="ftr" sz="quarter" idx="11"/>
          </p:nvPr>
        </p:nvSpPr>
        <p:spPr/>
        <p:txBody>
          <a:bodyPr/>
          <a:lstStyle/>
          <a:p>
            <a:r>
              <a:rPr lang="de-DE" dirty="0" smtClean="0"/>
              <a:t>16.02.16, Hamburg</a:t>
            </a:r>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r>
              <a:rPr lang="en-US" dirty="0" smtClean="0"/>
              <a:t>FESOM – </a:t>
            </a:r>
            <a:r>
              <a:rPr lang="de-DE" dirty="0" err="1" smtClean="0"/>
              <a:t>coastal</a:t>
            </a:r>
            <a:r>
              <a:rPr lang="de-DE" dirty="0" smtClean="0"/>
              <a:t> </a:t>
            </a:r>
            <a:r>
              <a:rPr lang="de-DE" dirty="0" err="1" smtClean="0"/>
              <a:t>overview</a:t>
            </a:r>
            <a:endParaRPr lang="de-DE" dirty="0"/>
          </a:p>
        </p:txBody>
      </p:sp>
      <p:sp>
        <p:nvSpPr>
          <p:cNvPr id="3" name="Inhaltsplatzhalter 2"/>
          <p:cNvSpPr>
            <a:spLocks noGrp="1"/>
          </p:cNvSpPr>
          <p:nvPr>
            <p:ph idx="1"/>
          </p:nvPr>
        </p:nvSpPr>
        <p:spPr>
          <a:xfrm>
            <a:off x="418689" y="1181100"/>
            <a:ext cx="8331107" cy="5344244"/>
          </a:xfrm>
        </p:spPr>
        <p:txBody>
          <a:bodyPr>
            <a:normAutofit fontScale="77500" lnSpcReduction="20000"/>
          </a:bodyPr>
          <a:lstStyle/>
          <a:p>
            <a:pPr marL="514350" indent="-514350">
              <a:lnSpc>
                <a:spcPct val="120000"/>
              </a:lnSpc>
              <a:buFont typeface="Courier New" pitchFamily="49" charset="0"/>
              <a:buChar char="o"/>
            </a:pPr>
            <a:r>
              <a:rPr lang="en-US" sz="2600" dirty="0" smtClean="0">
                <a:solidFill>
                  <a:schemeClr val="tx1"/>
                </a:solidFill>
                <a:cs typeface="Arial" pitchFamily="34" charset="0"/>
              </a:rPr>
              <a:t>Cell-vertex </a:t>
            </a:r>
            <a:r>
              <a:rPr lang="ru-RU" sz="2600" dirty="0" smtClean="0">
                <a:solidFill>
                  <a:schemeClr val="tx1"/>
                </a:solidFill>
                <a:cs typeface="Arial" pitchFamily="34" charset="0"/>
              </a:rPr>
              <a:t>  </a:t>
            </a:r>
            <a:r>
              <a:rPr lang="en-US" sz="2600" dirty="0" smtClean="0">
                <a:solidFill>
                  <a:schemeClr val="tx1"/>
                </a:solidFill>
                <a:cs typeface="Arial" pitchFamily="34" charset="0"/>
              </a:rPr>
              <a:t>finite</a:t>
            </a:r>
            <a:r>
              <a:rPr lang="ru-RU" sz="2600" dirty="0" smtClean="0">
                <a:solidFill>
                  <a:schemeClr val="tx1"/>
                </a:solidFill>
                <a:cs typeface="Arial" pitchFamily="34" charset="0"/>
              </a:rPr>
              <a:t>  </a:t>
            </a:r>
            <a:r>
              <a:rPr lang="en-US" sz="2600" dirty="0" smtClean="0">
                <a:solidFill>
                  <a:schemeClr val="tx1"/>
                </a:solidFill>
                <a:cs typeface="Arial" pitchFamily="34" charset="0"/>
              </a:rPr>
              <a:t>volume</a:t>
            </a:r>
            <a:r>
              <a:rPr lang="ru-RU" sz="2600" dirty="0" smtClean="0">
                <a:solidFill>
                  <a:schemeClr val="tx1"/>
                </a:solidFill>
                <a:cs typeface="Arial" pitchFamily="34" charset="0"/>
              </a:rPr>
              <a:t>  </a:t>
            </a:r>
            <a:r>
              <a:rPr lang="en-US" sz="2600" dirty="0" err="1" smtClean="0">
                <a:solidFill>
                  <a:schemeClr val="tx1"/>
                </a:solidFill>
                <a:cs typeface="Arial" pitchFamily="34" charset="0"/>
              </a:rPr>
              <a:t>discretization</a:t>
            </a:r>
            <a:endParaRPr lang="en-US" sz="2600" dirty="0" smtClean="0">
              <a:solidFill>
                <a:schemeClr val="tx1"/>
              </a:solidFill>
              <a:cs typeface="Arial" pitchFamily="34" charset="0"/>
            </a:endParaRPr>
          </a:p>
          <a:p>
            <a:pPr marL="514350" indent="-514350">
              <a:lnSpc>
                <a:spcPct val="120000"/>
              </a:lnSpc>
              <a:buFont typeface="Courier New" pitchFamily="49" charset="0"/>
              <a:buChar char="o"/>
            </a:pPr>
            <a:r>
              <a:rPr lang="en-US" sz="2600" dirty="0" smtClean="0">
                <a:solidFill>
                  <a:schemeClr val="tx1"/>
                </a:solidFill>
                <a:cs typeface="Arial" pitchFamily="34" charset="0"/>
              </a:rPr>
              <a:t>External/internal modes</a:t>
            </a:r>
          </a:p>
          <a:p>
            <a:pPr marL="514350" indent="-514350">
              <a:lnSpc>
                <a:spcPct val="120000"/>
              </a:lnSpc>
              <a:buFont typeface="Courier New" pitchFamily="49" charset="0"/>
              <a:buChar char="o"/>
            </a:pPr>
            <a:r>
              <a:rPr lang="en-US" sz="2600" dirty="0" smtClean="0">
                <a:solidFill>
                  <a:schemeClr val="tx1"/>
                </a:solidFill>
              </a:rPr>
              <a:t>Terrain following vertical coordinate</a:t>
            </a:r>
            <a:endParaRPr lang="en-US" sz="2600" dirty="0" smtClean="0">
              <a:solidFill>
                <a:schemeClr val="tx1"/>
              </a:solidFill>
              <a:cs typeface="Arial" pitchFamily="34" charset="0"/>
            </a:endParaRPr>
          </a:p>
          <a:p>
            <a:pPr marL="514350" indent="-514350">
              <a:lnSpc>
                <a:spcPct val="120000"/>
              </a:lnSpc>
              <a:buFont typeface="Courier New" pitchFamily="49" charset="0"/>
              <a:buChar char="o"/>
            </a:pPr>
            <a:r>
              <a:rPr lang="en-US" sz="2600" dirty="0" smtClean="0">
                <a:solidFill>
                  <a:schemeClr val="tx1"/>
                </a:solidFill>
              </a:rPr>
              <a:t>3rd-order upwind horizontal advection schemes</a:t>
            </a:r>
          </a:p>
          <a:p>
            <a:pPr marL="514350" indent="-514350">
              <a:lnSpc>
                <a:spcPct val="120000"/>
              </a:lnSpc>
              <a:buFont typeface="Courier New" pitchFamily="49" charset="0"/>
              <a:buChar char="o"/>
            </a:pPr>
            <a:r>
              <a:rPr lang="en-US" sz="2600" dirty="0" smtClean="0">
                <a:solidFill>
                  <a:schemeClr val="tx1"/>
                </a:solidFill>
              </a:rPr>
              <a:t>Implicit 3d-order vertical advection schemes, implicit vertical viscosity </a:t>
            </a:r>
          </a:p>
          <a:p>
            <a:pPr marL="514350" indent="-514350">
              <a:lnSpc>
                <a:spcPct val="120000"/>
              </a:lnSpc>
              <a:buFont typeface="Courier New" pitchFamily="49" charset="0"/>
              <a:buChar char="o"/>
            </a:pPr>
            <a:r>
              <a:rPr lang="en-US" sz="2600" dirty="0" err="1" smtClean="0">
                <a:solidFill>
                  <a:schemeClr val="tx1"/>
                </a:solidFill>
              </a:rPr>
              <a:t>Biharmonic</a:t>
            </a:r>
            <a:r>
              <a:rPr lang="en-US" sz="2600" dirty="0" smtClean="0">
                <a:solidFill>
                  <a:schemeClr val="tx1"/>
                </a:solidFill>
              </a:rPr>
              <a:t> horizontal viscosity augmented to the </a:t>
            </a:r>
            <a:r>
              <a:rPr lang="en-US" sz="2600" dirty="0" err="1" smtClean="0">
                <a:solidFill>
                  <a:schemeClr val="tx1"/>
                </a:solidFill>
              </a:rPr>
              <a:t>Smagorinsky</a:t>
            </a:r>
            <a:r>
              <a:rPr lang="en-US" sz="2600" dirty="0" smtClean="0">
                <a:solidFill>
                  <a:schemeClr val="tx1"/>
                </a:solidFill>
              </a:rPr>
              <a:t> viscosity</a:t>
            </a:r>
          </a:p>
          <a:p>
            <a:pPr marL="514350" indent="-514350">
              <a:lnSpc>
                <a:spcPct val="120000"/>
              </a:lnSpc>
              <a:buFont typeface="Courier New" pitchFamily="49" charset="0"/>
              <a:buChar char="o"/>
            </a:pPr>
            <a:r>
              <a:rPr lang="en-US" sz="2600" dirty="0" smtClean="0">
                <a:solidFill>
                  <a:schemeClr val="tx1"/>
                </a:solidFill>
                <a:cs typeface="Arial" pitchFamily="34" charset="0"/>
              </a:rPr>
              <a:t>GOTM turbulence library for the vertical  mixing</a:t>
            </a:r>
            <a:endParaRPr lang="en-US" sz="2600" b="1" dirty="0" smtClean="0">
              <a:solidFill>
                <a:schemeClr val="tx1"/>
              </a:solidFill>
            </a:endParaRPr>
          </a:p>
          <a:p>
            <a:pPr marL="514350" indent="-514350">
              <a:lnSpc>
                <a:spcPct val="120000"/>
              </a:lnSpc>
              <a:buFont typeface="Courier New" pitchFamily="49" charset="0"/>
              <a:buChar char="o"/>
            </a:pPr>
            <a:r>
              <a:rPr lang="en-US" sz="2600" dirty="0" smtClean="0">
                <a:solidFill>
                  <a:schemeClr val="tx1"/>
                </a:solidFill>
                <a:cs typeface="Arial" pitchFamily="34" charset="0"/>
              </a:rPr>
              <a:t>Rivers through solid boundary in streaming form/ Rivers as open boundary conditions</a:t>
            </a:r>
          </a:p>
          <a:p>
            <a:pPr marL="514350" indent="-514350">
              <a:lnSpc>
                <a:spcPct val="120000"/>
              </a:lnSpc>
              <a:buFont typeface="Courier New" pitchFamily="49" charset="0"/>
              <a:buChar char="o"/>
            </a:pPr>
            <a:r>
              <a:rPr lang="en-US" sz="2600" dirty="0" smtClean="0">
                <a:solidFill>
                  <a:schemeClr val="tx1"/>
                </a:solidFill>
                <a:cs typeface="Arial" pitchFamily="34" charset="0"/>
              </a:rPr>
              <a:t>Standard atmospheric forcing module</a:t>
            </a:r>
          </a:p>
          <a:p>
            <a:pPr marL="514350" indent="-514350">
              <a:lnSpc>
                <a:spcPct val="120000"/>
              </a:lnSpc>
              <a:buFont typeface="Courier New" pitchFamily="49" charset="0"/>
              <a:buChar char="o"/>
            </a:pPr>
            <a:r>
              <a:rPr lang="en-US" sz="2600" dirty="0" smtClean="0">
                <a:solidFill>
                  <a:schemeClr val="tx1"/>
                </a:solidFill>
                <a:cs typeface="Arial" pitchFamily="34" charset="0"/>
              </a:rPr>
              <a:t>Tidal potential /Open boundary prescription of amplitudes and phases for 12 harmonics</a:t>
            </a:r>
          </a:p>
          <a:p>
            <a:pPr marL="514350" indent="-514350">
              <a:lnSpc>
                <a:spcPct val="120000"/>
              </a:lnSpc>
              <a:buFont typeface="Courier New" pitchFamily="49" charset="0"/>
              <a:buChar char="o"/>
            </a:pPr>
            <a:r>
              <a:rPr lang="en-US" sz="2600" dirty="0" smtClean="0">
                <a:solidFill>
                  <a:schemeClr val="tx1"/>
                </a:solidFill>
                <a:cs typeface="Arial" pitchFamily="34" charset="0"/>
              </a:rPr>
              <a:t>Wetting/drying</a:t>
            </a:r>
          </a:p>
          <a:p>
            <a:pPr marL="514350" indent="-514350">
              <a:lnSpc>
                <a:spcPct val="120000"/>
              </a:lnSpc>
              <a:buFont typeface="Courier New" pitchFamily="49" charset="0"/>
              <a:buChar char="o"/>
            </a:pPr>
            <a:r>
              <a:rPr lang="en-US" sz="2600" dirty="0" err="1" smtClean="0">
                <a:solidFill>
                  <a:schemeClr val="tx1"/>
                </a:solidFill>
                <a:cs typeface="Arial" pitchFamily="34" charset="0"/>
              </a:rPr>
              <a:t>OpenMP</a:t>
            </a:r>
            <a:r>
              <a:rPr lang="en-US" sz="2600" dirty="0" smtClean="0">
                <a:solidFill>
                  <a:schemeClr val="tx1"/>
                </a:solidFill>
                <a:cs typeface="Arial" pitchFamily="34" charset="0"/>
              </a:rPr>
              <a:t> parallelization</a:t>
            </a:r>
          </a:p>
        </p:txBody>
      </p:sp>
      <p:sp>
        <p:nvSpPr>
          <p:cNvPr id="4" name="Textfeld 3"/>
          <p:cNvSpPr txBox="1"/>
          <p:nvPr/>
        </p:nvSpPr>
        <p:spPr>
          <a:xfrm>
            <a:off x="5439672" y="6541508"/>
            <a:ext cx="184666" cy="369332"/>
          </a:xfrm>
          <a:prstGeom prst="rect">
            <a:avLst/>
          </a:prstGeom>
          <a:noFill/>
        </p:spPr>
        <p:txBody>
          <a:bodyPr wrap="none" rtlCol="0">
            <a:spAutoFit/>
          </a:bodyPr>
          <a:lstStyle/>
          <a:p>
            <a:endParaRPr lang="de-DE" dirty="0"/>
          </a:p>
        </p:txBody>
      </p:sp>
      <p:sp>
        <p:nvSpPr>
          <p:cNvPr id="5" name="Нижний колонтитул 4"/>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txBox="1">
            <a:spLocks/>
          </p:cNvSpPr>
          <p:nvPr/>
        </p:nvSpPr>
        <p:spPr>
          <a:xfrm>
            <a:off x="406372"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chemeClr val="accent1"/>
              </a:solidFill>
              <a:effectLst>
                <a:outerShdw blurRad="38100" dist="38100" dir="2700000" algn="tl">
                  <a:srgbClr val="000000">
                    <a:alpha val="43137"/>
                  </a:srgbClr>
                </a:outerShdw>
              </a:effectLst>
              <a:uLnTx/>
              <a:uFillTx/>
              <a:latin typeface="Castellar" panose="020A0402060406010301" pitchFamily="18" charset="0"/>
              <a:ea typeface="+mj-ea"/>
              <a:cs typeface="+mj-cs"/>
            </a:endParaRPr>
          </a:p>
        </p:txBody>
      </p:sp>
      <p:sp>
        <p:nvSpPr>
          <p:cNvPr id="13" name="Заголовок 12"/>
          <p:cNvSpPr>
            <a:spLocks noGrp="1"/>
          </p:cNvSpPr>
          <p:nvPr>
            <p:ph type="ctrTitle"/>
          </p:nvPr>
        </p:nvSpPr>
        <p:spPr/>
        <p:txBody>
          <a:bodyPr>
            <a:normAutofit fontScale="90000"/>
          </a:bodyPr>
          <a:lstStyle/>
          <a:p>
            <a:r>
              <a:rPr lang="de-DE" dirty="0" err="1" smtClean="0"/>
              <a:t>Grids</a:t>
            </a:r>
            <a:endParaRPr lang="ru-RU" dirty="0"/>
          </a:p>
        </p:txBody>
      </p:sp>
      <p:sp>
        <p:nvSpPr>
          <p:cNvPr id="15" name="Содержимое 2"/>
          <p:cNvSpPr>
            <a:spLocks noGrp="1"/>
          </p:cNvSpPr>
          <p:nvPr>
            <p:ph idx="1"/>
          </p:nvPr>
        </p:nvSpPr>
        <p:spPr>
          <a:xfrm>
            <a:off x="457200" y="1196752"/>
            <a:ext cx="8229600" cy="4929411"/>
          </a:xfrm>
        </p:spPr>
        <p:txBody>
          <a:bodyPr>
            <a:normAutofit/>
          </a:bodyPr>
          <a:lstStyle/>
          <a:p>
            <a:pPr>
              <a:buNone/>
            </a:pPr>
            <a:r>
              <a:rPr lang="en-US" sz="1800" dirty="0" smtClean="0"/>
              <a:t>Any configurations of triangular, quadrangular or hybrid meshes</a:t>
            </a:r>
          </a:p>
          <a:p>
            <a:pPr>
              <a:buNone/>
            </a:pPr>
            <a:endParaRPr lang="ru-RU" sz="1800" dirty="0"/>
          </a:p>
        </p:txBody>
      </p:sp>
      <p:pic>
        <p:nvPicPr>
          <p:cNvPr id="1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1772816"/>
            <a:ext cx="4680520" cy="46367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Рисунок 16" descr="mesh_double_gyre.png"/>
          <p:cNvPicPr>
            <a:picLocks noChangeAspect="1"/>
          </p:cNvPicPr>
          <p:nvPr/>
        </p:nvPicPr>
        <p:blipFill>
          <a:blip r:embed="rId4" cstate="print"/>
          <a:srcRect l="71260" t="49140" r="19801" b="30077"/>
          <a:stretch>
            <a:fillRect/>
          </a:stretch>
        </p:blipFill>
        <p:spPr>
          <a:xfrm>
            <a:off x="5580112" y="1801620"/>
            <a:ext cx="2808312" cy="4291676"/>
          </a:xfrm>
          <a:prstGeom prst="rect">
            <a:avLst/>
          </a:prstGeom>
        </p:spPr>
      </p:pic>
      <p:pic>
        <p:nvPicPr>
          <p:cNvPr id="18" name="Рисунок 17" descr="shake2_mesh.png"/>
          <p:cNvPicPr>
            <a:picLocks noChangeAspect="1"/>
          </p:cNvPicPr>
          <p:nvPr/>
        </p:nvPicPr>
        <p:blipFill>
          <a:blip r:embed="rId5" cstate="print"/>
          <a:srcRect l="9154" t="1493" r="2358" b="4478"/>
          <a:stretch>
            <a:fillRect/>
          </a:stretch>
        </p:blipFill>
        <p:spPr>
          <a:xfrm>
            <a:off x="251520" y="1772816"/>
            <a:ext cx="4176464" cy="4536504"/>
          </a:xfrm>
          <a:prstGeom prst="rect">
            <a:avLst/>
          </a:prstGeom>
        </p:spPr>
      </p:pic>
      <p:pic>
        <p:nvPicPr>
          <p:cNvPr id="19" name="Рисунок 18" descr="grid.tif"/>
          <p:cNvPicPr>
            <a:picLocks noChangeAspect="1"/>
          </p:cNvPicPr>
          <p:nvPr/>
        </p:nvPicPr>
        <p:blipFill>
          <a:blip r:embed="rId6" cstate="print"/>
          <a:srcRect l="13776" t="5055" r="38187" b="10049"/>
          <a:stretch>
            <a:fillRect/>
          </a:stretch>
        </p:blipFill>
        <p:spPr>
          <a:xfrm>
            <a:off x="4932040" y="2060848"/>
            <a:ext cx="3096343" cy="4032448"/>
          </a:xfrm>
          <a:prstGeom prst="rect">
            <a:avLst/>
          </a:prstGeom>
        </p:spPr>
      </p:pic>
      <p:sp>
        <p:nvSpPr>
          <p:cNvPr id="10" name="Нижний колонтитул 9"/>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7"/>
                                        </p:tgtEl>
                                        <p:attrNameLst>
                                          <p:attrName>style.visibility</p:attrName>
                                        </p:attrNameLst>
                                      </p:cBhvr>
                                      <p:to>
                                        <p:strVal val="hidden"/>
                                      </p:to>
                                    </p:set>
                                  </p:childTnLst>
                                </p:cTn>
                              </p:par>
                              <p:par>
                                <p:cTn id="9" presetID="2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par>
                                <p:cTn id="12" presetID="22" presetClass="entr" presetSubtype="4"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ctrTitle"/>
          </p:nvPr>
        </p:nvSpPr>
        <p:spPr/>
        <p:txBody>
          <a:bodyPr>
            <a:normAutofit fontScale="90000"/>
          </a:bodyPr>
          <a:lstStyle/>
          <a:p>
            <a:r>
              <a:rPr lang="de-DE" dirty="0" err="1" smtClean="0"/>
              <a:t>Current</a:t>
            </a:r>
            <a:r>
              <a:rPr lang="de-DE" dirty="0" smtClean="0"/>
              <a:t> </a:t>
            </a:r>
            <a:r>
              <a:rPr lang="de-DE" dirty="0" err="1" smtClean="0"/>
              <a:t>experiments</a:t>
            </a:r>
            <a:endParaRPr lang="ru-RU" dirty="0"/>
          </a:p>
        </p:txBody>
      </p:sp>
      <p:sp>
        <p:nvSpPr>
          <p:cNvPr id="3" name="Прямоугольник 2"/>
          <p:cNvSpPr/>
          <p:nvPr/>
        </p:nvSpPr>
        <p:spPr>
          <a:xfrm>
            <a:off x="179512" y="1988840"/>
            <a:ext cx="8568952" cy="3170099"/>
          </a:xfrm>
          <a:prstGeom prst="rect">
            <a:avLst/>
          </a:prstGeom>
        </p:spPr>
        <p:txBody>
          <a:bodyPr wrap="square">
            <a:spAutoFit/>
          </a:bodyPr>
          <a:lstStyle/>
          <a:p>
            <a:pPr algn="just">
              <a:buNone/>
            </a:pPr>
            <a:r>
              <a:rPr lang="de-DE" sz="2400" dirty="0" smtClean="0"/>
              <a:t>Simulation </a:t>
            </a:r>
            <a:r>
              <a:rPr lang="de-DE" sz="2400" dirty="0" err="1" smtClean="0"/>
              <a:t>of</a:t>
            </a:r>
            <a:r>
              <a:rPr lang="de-DE" sz="2400" dirty="0" smtClean="0"/>
              <a:t> </a:t>
            </a:r>
            <a:r>
              <a:rPr lang="de-DE" sz="2400" dirty="0" err="1" smtClean="0"/>
              <a:t>the</a:t>
            </a:r>
            <a:r>
              <a:rPr lang="de-DE" sz="2400" dirty="0" smtClean="0"/>
              <a:t> time </a:t>
            </a:r>
            <a:r>
              <a:rPr lang="de-DE" sz="2400" dirty="0" err="1" smtClean="0"/>
              <a:t>variability</a:t>
            </a:r>
            <a:r>
              <a:rPr lang="de-DE" sz="2400" dirty="0" smtClean="0"/>
              <a:t> </a:t>
            </a:r>
            <a:r>
              <a:rPr lang="de-DE" sz="2400" dirty="0" err="1" smtClean="0"/>
              <a:t>at</a:t>
            </a:r>
            <a:r>
              <a:rPr lang="de-DE" sz="2400" dirty="0" smtClean="0"/>
              <a:t> </a:t>
            </a:r>
            <a:r>
              <a:rPr lang="de-DE" sz="2400" dirty="0" err="1" smtClean="0"/>
              <a:t>the</a:t>
            </a:r>
            <a:r>
              <a:rPr lang="de-DE" sz="2400" dirty="0" smtClean="0"/>
              <a:t> </a:t>
            </a:r>
            <a:r>
              <a:rPr lang="en-US" sz="2400" dirty="0" smtClean="0">
                <a:solidFill>
                  <a:srgbClr val="0070C0"/>
                </a:solidFill>
              </a:rPr>
              <a:t>Helgoland Roads </a:t>
            </a:r>
            <a:r>
              <a:rPr lang="en-US" sz="2400" dirty="0" smtClean="0"/>
              <a:t>on the different time scales </a:t>
            </a:r>
            <a:r>
              <a:rPr lang="de-DE" sz="2400" dirty="0" smtClean="0"/>
              <a:t>(</a:t>
            </a:r>
            <a:r>
              <a:rPr lang="de-DE" sz="2400" dirty="0" err="1" smtClean="0"/>
              <a:t>seasonal</a:t>
            </a:r>
            <a:r>
              <a:rPr lang="de-DE" sz="2400" dirty="0" smtClean="0"/>
              <a:t>, </a:t>
            </a:r>
            <a:r>
              <a:rPr lang="de-DE" sz="2400" dirty="0" err="1" smtClean="0"/>
              <a:t>annual</a:t>
            </a:r>
            <a:r>
              <a:rPr lang="de-DE" sz="2400" dirty="0" smtClean="0"/>
              <a:t>, </a:t>
            </a:r>
            <a:r>
              <a:rPr lang="de-DE" sz="2400" dirty="0" err="1" smtClean="0"/>
              <a:t>interannual</a:t>
            </a:r>
            <a:r>
              <a:rPr lang="de-DE" sz="2400" dirty="0" smtClean="0"/>
              <a:t>)</a:t>
            </a:r>
          </a:p>
          <a:p>
            <a:pPr algn="just">
              <a:buNone/>
            </a:pPr>
            <a:endParaRPr lang="de-DE" sz="2400" dirty="0" smtClean="0"/>
          </a:p>
          <a:p>
            <a:pPr algn="just">
              <a:buNone/>
            </a:pPr>
            <a:r>
              <a:rPr lang="de-DE" sz="2400" dirty="0" smtClean="0"/>
              <a:t>Initial </a:t>
            </a:r>
            <a:r>
              <a:rPr lang="de-DE" sz="2400" dirty="0" err="1" smtClean="0"/>
              <a:t>conditions</a:t>
            </a:r>
            <a:r>
              <a:rPr lang="de-DE" sz="2400" dirty="0" smtClean="0"/>
              <a:t>, </a:t>
            </a:r>
            <a:r>
              <a:rPr lang="de-DE" sz="2400" dirty="0" err="1" smtClean="0"/>
              <a:t>atmospheric</a:t>
            </a:r>
            <a:r>
              <a:rPr lang="de-DE" sz="2400" dirty="0" smtClean="0"/>
              <a:t>  </a:t>
            </a:r>
            <a:r>
              <a:rPr lang="de-DE" sz="2400" dirty="0" err="1" smtClean="0"/>
              <a:t>forcing</a:t>
            </a:r>
            <a:r>
              <a:rPr lang="de-DE" sz="2400" dirty="0" smtClean="0"/>
              <a:t> </a:t>
            </a:r>
            <a:r>
              <a:rPr lang="en-US" sz="2400" dirty="0" smtClean="0"/>
              <a:t> – Coastdat2 (HZG)  + observations</a:t>
            </a:r>
          </a:p>
          <a:p>
            <a:pPr algn="just">
              <a:buNone/>
            </a:pPr>
            <a:endParaRPr lang="en-US" sz="2400" dirty="0" smtClean="0"/>
          </a:p>
          <a:p>
            <a:pPr algn="just">
              <a:buNone/>
            </a:pPr>
            <a:r>
              <a:rPr lang="en-US" sz="2400" dirty="0" smtClean="0"/>
              <a:t>Open boundary forcing – MPIOM</a:t>
            </a:r>
            <a:r>
              <a:rPr lang="de-DE" sz="2400" dirty="0" smtClean="0"/>
              <a:t>/FESOM2</a:t>
            </a:r>
            <a:r>
              <a:rPr lang="en-US" sz="2400" dirty="0" smtClean="0"/>
              <a:t> results</a:t>
            </a:r>
          </a:p>
          <a:p>
            <a:pPr>
              <a:buNone/>
            </a:pPr>
            <a:endParaRPr lang="en-US" sz="3200" dirty="0" smtClean="0"/>
          </a:p>
        </p:txBody>
      </p:sp>
      <p:pic>
        <p:nvPicPr>
          <p:cNvPr id="4" name="Grafik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3528" y="1412776"/>
            <a:ext cx="4936245" cy="3496717"/>
          </a:xfrm>
          <a:prstGeom prst="rect">
            <a:avLst/>
          </a:prstGeom>
        </p:spPr>
      </p:pic>
      <p:pic>
        <p:nvPicPr>
          <p:cNvPr id="9" name="Grafik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868144" y="3717032"/>
            <a:ext cx="2736304" cy="2679047"/>
          </a:xfrm>
          <a:prstGeom prst="rect">
            <a:avLst/>
          </a:prstGeom>
        </p:spPr>
      </p:pic>
      <p:sp>
        <p:nvSpPr>
          <p:cNvPr id="7" name="Прямоугольник 6"/>
          <p:cNvSpPr/>
          <p:nvPr/>
        </p:nvSpPr>
        <p:spPr>
          <a:xfrm>
            <a:off x="323528" y="5013176"/>
            <a:ext cx="4896544" cy="1200329"/>
          </a:xfrm>
          <a:prstGeom prst="rect">
            <a:avLst/>
          </a:prstGeom>
        </p:spPr>
        <p:txBody>
          <a:bodyPr wrap="square">
            <a:spAutoFit/>
          </a:bodyPr>
          <a:lstStyle/>
          <a:p>
            <a:pPr algn="just"/>
            <a:r>
              <a:rPr lang="de-DE" dirty="0" err="1" smtClean="0">
                <a:solidFill>
                  <a:prstClr val="black"/>
                </a:solidFill>
              </a:rPr>
              <a:t>Tidal</a:t>
            </a:r>
            <a:r>
              <a:rPr lang="de-DE" dirty="0" smtClean="0">
                <a:solidFill>
                  <a:prstClr val="black"/>
                </a:solidFill>
              </a:rPr>
              <a:t> </a:t>
            </a:r>
            <a:r>
              <a:rPr lang="de-DE" dirty="0" err="1" smtClean="0">
                <a:solidFill>
                  <a:prstClr val="black"/>
                </a:solidFill>
              </a:rPr>
              <a:t>map</a:t>
            </a:r>
            <a:r>
              <a:rPr lang="de-DE" dirty="0" smtClean="0">
                <a:solidFill>
                  <a:prstClr val="black"/>
                </a:solidFill>
              </a:rPr>
              <a:t> </a:t>
            </a:r>
            <a:r>
              <a:rPr lang="de-DE" dirty="0" err="1" smtClean="0">
                <a:solidFill>
                  <a:prstClr val="black"/>
                </a:solidFill>
              </a:rPr>
              <a:t>for</a:t>
            </a:r>
            <a:r>
              <a:rPr lang="de-DE" dirty="0" smtClean="0">
                <a:solidFill>
                  <a:prstClr val="black"/>
                </a:solidFill>
              </a:rPr>
              <a:t> </a:t>
            </a:r>
            <a:r>
              <a:rPr lang="de-DE" dirty="0" err="1" smtClean="0">
                <a:solidFill>
                  <a:prstClr val="black"/>
                </a:solidFill>
              </a:rPr>
              <a:t>the</a:t>
            </a:r>
            <a:r>
              <a:rPr lang="de-DE" dirty="0" smtClean="0">
                <a:solidFill>
                  <a:prstClr val="black"/>
                </a:solidFill>
              </a:rPr>
              <a:t> M</a:t>
            </a:r>
            <a:r>
              <a:rPr lang="en-US" baseline="-25000" dirty="0" smtClean="0"/>
              <a:t>2</a:t>
            </a:r>
            <a:r>
              <a:rPr lang="en-US" dirty="0" smtClean="0">
                <a:solidFill>
                  <a:srgbClr val="0070C0"/>
                </a:solidFill>
              </a:rPr>
              <a:t> </a:t>
            </a:r>
            <a:r>
              <a:rPr lang="de-DE" dirty="0" err="1" smtClean="0">
                <a:solidFill>
                  <a:prstClr val="black"/>
                </a:solidFill>
              </a:rPr>
              <a:t>wave</a:t>
            </a:r>
            <a:r>
              <a:rPr lang="de-DE" dirty="0" smtClean="0">
                <a:solidFill>
                  <a:prstClr val="black"/>
                </a:solidFill>
              </a:rPr>
              <a:t>. </a:t>
            </a:r>
            <a:r>
              <a:rPr lang="en-US" dirty="0" smtClean="0">
                <a:solidFill>
                  <a:prstClr val="black"/>
                </a:solidFill>
              </a:rPr>
              <a:t>Right panel represents comparison with observations (106 stations), upper panel shows amplitudes [cm], bottom panel - phases </a:t>
            </a:r>
            <a:r>
              <a:rPr lang="en-US" dirty="0" err="1" smtClean="0">
                <a:solidFill>
                  <a:prstClr val="black"/>
                </a:solidFill>
              </a:rPr>
              <a:t>intercomparison</a:t>
            </a:r>
            <a:r>
              <a:rPr lang="en-US" dirty="0" smtClean="0">
                <a:solidFill>
                  <a:prstClr val="black"/>
                </a:solidFill>
              </a:rPr>
              <a:t> respectively [deg].</a:t>
            </a:r>
            <a:endParaRPr lang="en-US" dirty="0">
              <a:solidFill>
                <a:prstClr val="black"/>
              </a:solidFill>
            </a:endParaRPr>
          </a:p>
        </p:txBody>
      </p:sp>
      <p:pic>
        <p:nvPicPr>
          <p:cNvPr id="8" name="Grafik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87394" y="1107000"/>
            <a:ext cx="2717054" cy="2610032"/>
          </a:xfrm>
          <a:prstGeom prst="rect">
            <a:avLst/>
          </a:prstGeom>
        </p:spPr>
      </p:pic>
      <p:sp>
        <p:nvSpPr>
          <p:cNvPr id="13" name="Прямоугольник 12"/>
          <p:cNvSpPr/>
          <p:nvPr/>
        </p:nvSpPr>
        <p:spPr>
          <a:xfrm>
            <a:off x="323528" y="6093296"/>
            <a:ext cx="5616624" cy="369332"/>
          </a:xfrm>
          <a:prstGeom prst="rect">
            <a:avLst/>
          </a:prstGeom>
        </p:spPr>
        <p:txBody>
          <a:bodyPr wrap="square">
            <a:spAutoFit/>
          </a:bodyPr>
          <a:lstStyle/>
          <a:p>
            <a:r>
              <a:rPr lang="en-US" dirty="0" smtClean="0"/>
              <a:t>The bathymetry data is from </a:t>
            </a:r>
            <a:r>
              <a:rPr lang="en-US" dirty="0" err="1" smtClean="0"/>
              <a:t>EMODnet</a:t>
            </a:r>
            <a:r>
              <a:rPr lang="en-US" dirty="0" smtClean="0"/>
              <a:t> dataset.</a:t>
            </a:r>
            <a:endParaRPr lang="ru-RU" dirty="0"/>
          </a:p>
        </p:txBody>
      </p:sp>
      <p:sp>
        <p:nvSpPr>
          <p:cNvPr id="11" name="Нижний колонтитул 10"/>
          <p:cNvSpPr>
            <a:spLocks noGrp="1"/>
          </p:cNvSpPr>
          <p:nvPr>
            <p:ph type="ftr" sz="quarter" idx="11"/>
          </p:nvPr>
        </p:nvSpPr>
        <p:spPr/>
        <p:txBody>
          <a:bodyPr/>
          <a:lstStyle/>
          <a:p>
            <a:r>
              <a:rPr lang="de-DE" smtClean="0"/>
              <a:t>16.02.16, Hamburg</a:t>
            </a:r>
            <a:endParaRPr lang="de-DE" dirty="0"/>
          </a:p>
        </p:txBody>
      </p:sp>
      <p:pic>
        <p:nvPicPr>
          <p:cNvPr id="12" name="Рисунок 11" descr="Figure_02.jpg"/>
          <p:cNvPicPr>
            <a:picLocks noChangeAspect="1"/>
          </p:cNvPicPr>
          <p:nvPr/>
        </p:nvPicPr>
        <p:blipFill>
          <a:blip r:embed="rId6" cstate="print"/>
          <a:stretch>
            <a:fillRect/>
          </a:stretch>
        </p:blipFill>
        <p:spPr>
          <a:xfrm>
            <a:off x="323528" y="2060848"/>
            <a:ext cx="3816424" cy="3737142"/>
          </a:xfrm>
          <a:prstGeom prst="rect">
            <a:avLst/>
          </a:prstGeom>
        </p:spPr>
      </p:pic>
      <p:sp>
        <p:nvSpPr>
          <p:cNvPr id="14" name="Прямоугольник 13"/>
          <p:cNvSpPr/>
          <p:nvPr/>
        </p:nvSpPr>
        <p:spPr>
          <a:xfrm>
            <a:off x="4211960" y="2492896"/>
            <a:ext cx="4824536" cy="3139321"/>
          </a:xfrm>
          <a:prstGeom prst="rect">
            <a:avLst/>
          </a:prstGeom>
        </p:spPr>
        <p:txBody>
          <a:bodyPr wrap="square">
            <a:spAutoFit/>
          </a:bodyPr>
          <a:lstStyle/>
          <a:p>
            <a:pPr algn="just"/>
            <a:r>
              <a:rPr lang="en-US" dirty="0" smtClean="0"/>
              <a:t>MPIOM is ocean component of ROM coupled model (REMO/MPIOM/HAMOCC/HD).</a:t>
            </a:r>
          </a:p>
          <a:p>
            <a:pPr algn="just"/>
            <a:r>
              <a:rPr lang="en-US" dirty="0" smtClean="0"/>
              <a:t>The particular MPIOM set-up used in this study has high resolution in the North Atlantic and in the North European shelves.  It was forced with ERA-INTERIM reanalysis data. The model has 30 vertical levels with increasing level thickness. The horizontal resolution gradually varies between a minimum of 5 km in the North Sea and a maximum of 220 km in the Antarctic.</a:t>
            </a:r>
          </a:p>
          <a:p>
            <a:pPr algn="just"/>
            <a:r>
              <a:rPr lang="en-US" dirty="0" smtClean="0"/>
              <a:t>Runs by D. </a:t>
            </a:r>
            <a:r>
              <a:rPr lang="en-US" dirty="0" err="1" smtClean="0"/>
              <a:t>Sein</a:t>
            </a:r>
            <a:r>
              <a:rPr lang="en-US" dirty="0" smtClean="0"/>
              <a:t>.</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22" presetClass="entr" presetSubtype="4"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down)">
                                      <p:cBhvr>
                                        <p:cTn id="9" dur="500"/>
                                        <p:tgtEl>
                                          <p:spTgt spid="9"/>
                                        </p:tgtEl>
                                      </p:cBhvr>
                                    </p:animEffect>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9"/>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13"/>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7"/>
                                        </p:tgtEl>
                                        <p:attrNameLst>
                                          <p:attrName>style.visibility</p:attrName>
                                        </p:attrNameLst>
                                      </p:cBhvr>
                                      <p:to>
                                        <p:strVal val="hidden"/>
                                      </p:to>
                                    </p:set>
                                  </p:childTnLst>
                                </p:cTn>
                              </p:par>
                              <p:par>
                                <p:cTn id="34" presetID="22" presetClass="entr" presetSubtype="4" fill="hold" grpId="1"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2" nodeType="clickEffect">
                                  <p:stCondLst>
                                    <p:cond delay="0"/>
                                  </p:stCondLst>
                                  <p:childTnLst>
                                    <p:set>
                                      <p:cBhvr>
                                        <p:cTn id="40" dur="1" fill="hold">
                                          <p:stCondLst>
                                            <p:cond delay="0"/>
                                          </p:stCondLst>
                                        </p:cTn>
                                        <p:tgtEl>
                                          <p:spTgt spid="3"/>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7" grpId="0"/>
      <p:bldP spid="7" grpId="1"/>
      <p:bldP spid="13" grpId="0"/>
      <p:bldP spid="13" grpId="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ctrTitle"/>
          </p:nvPr>
        </p:nvSpPr>
        <p:spPr/>
        <p:txBody>
          <a:bodyPr>
            <a:normAutofit fontScale="90000"/>
          </a:bodyPr>
          <a:lstStyle/>
          <a:p>
            <a:r>
              <a:rPr lang="de-DE" dirty="0" err="1" smtClean="0"/>
              <a:t>Current</a:t>
            </a:r>
            <a:r>
              <a:rPr lang="de-DE" dirty="0" smtClean="0"/>
              <a:t> </a:t>
            </a:r>
            <a:r>
              <a:rPr lang="de-DE" dirty="0" err="1" smtClean="0"/>
              <a:t>experiments</a:t>
            </a:r>
            <a:endParaRPr lang="ru-RU" dirty="0"/>
          </a:p>
        </p:txBody>
      </p:sp>
      <p:pic>
        <p:nvPicPr>
          <p:cNvPr id="15" name="Рисунок 14" descr="NS_mixed_mesh.tif"/>
          <p:cNvPicPr>
            <a:picLocks noChangeAspect="1"/>
          </p:cNvPicPr>
          <p:nvPr/>
        </p:nvPicPr>
        <p:blipFill>
          <a:blip r:embed="rId3" cstate="print"/>
          <a:stretch>
            <a:fillRect/>
          </a:stretch>
        </p:blipFill>
        <p:spPr>
          <a:xfrm>
            <a:off x="0" y="1435888"/>
            <a:ext cx="9144000" cy="3986224"/>
          </a:xfrm>
          <a:prstGeom prst="rect">
            <a:avLst/>
          </a:prstGeom>
        </p:spPr>
      </p:pic>
      <p:pic>
        <p:nvPicPr>
          <p:cNvPr id="16" name="Рисунок 15" descr="NS_mixed_mesh_bathym.tif"/>
          <p:cNvPicPr>
            <a:picLocks noChangeAspect="1"/>
          </p:cNvPicPr>
          <p:nvPr/>
        </p:nvPicPr>
        <p:blipFill>
          <a:blip r:embed="rId4" cstate="print"/>
          <a:stretch>
            <a:fillRect/>
          </a:stretch>
        </p:blipFill>
        <p:spPr>
          <a:xfrm>
            <a:off x="0" y="1556792"/>
            <a:ext cx="9144000" cy="3986224"/>
          </a:xfrm>
          <a:prstGeom prst="rect">
            <a:avLst/>
          </a:prstGeom>
        </p:spPr>
      </p:pic>
      <p:pic>
        <p:nvPicPr>
          <p:cNvPr id="17" name="Рисунок 16" descr="NS_mixed_mesh.tif"/>
          <p:cNvPicPr>
            <a:picLocks noChangeAspect="1"/>
          </p:cNvPicPr>
          <p:nvPr/>
        </p:nvPicPr>
        <p:blipFill>
          <a:blip r:embed="rId3" cstate="print"/>
          <a:stretch>
            <a:fillRect/>
          </a:stretch>
        </p:blipFill>
        <p:spPr>
          <a:xfrm>
            <a:off x="-218196" y="1268760"/>
            <a:ext cx="9362196" cy="4248472"/>
          </a:xfrm>
          <a:prstGeom prst="rect">
            <a:avLst/>
          </a:prstGeom>
        </p:spPr>
      </p:pic>
      <p:sp>
        <p:nvSpPr>
          <p:cNvPr id="18" name="TextBox 17"/>
          <p:cNvSpPr txBox="1"/>
          <p:nvPr/>
        </p:nvSpPr>
        <p:spPr>
          <a:xfrm>
            <a:off x="1043608" y="5949280"/>
            <a:ext cx="4464496" cy="646331"/>
          </a:xfrm>
          <a:prstGeom prst="rect">
            <a:avLst/>
          </a:prstGeom>
          <a:noFill/>
        </p:spPr>
        <p:txBody>
          <a:bodyPr wrap="square" rtlCol="0">
            <a:spAutoFit/>
          </a:bodyPr>
          <a:lstStyle/>
          <a:p>
            <a:r>
              <a:rPr lang="de-DE" dirty="0" smtClean="0"/>
              <a:t>Resolution (NS+BS): 2km, German </a:t>
            </a:r>
            <a:r>
              <a:rPr lang="de-DE" dirty="0" err="1" smtClean="0"/>
              <a:t>bight</a:t>
            </a:r>
            <a:r>
              <a:rPr lang="de-DE" dirty="0" smtClean="0"/>
              <a:t>: 1km;</a:t>
            </a:r>
          </a:p>
          <a:p>
            <a:r>
              <a:rPr lang="de-DE" dirty="0" err="1" smtClean="0"/>
              <a:t>Amount</a:t>
            </a:r>
            <a:r>
              <a:rPr lang="de-DE" dirty="0" smtClean="0"/>
              <a:t> </a:t>
            </a:r>
            <a:r>
              <a:rPr lang="de-DE" dirty="0" err="1" smtClean="0"/>
              <a:t>of</a:t>
            </a:r>
            <a:r>
              <a:rPr lang="de-DE" dirty="0" smtClean="0"/>
              <a:t> </a:t>
            </a:r>
            <a:r>
              <a:rPr lang="de-DE" dirty="0" err="1" smtClean="0"/>
              <a:t>elements</a:t>
            </a:r>
            <a:r>
              <a:rPr lang="de-DE" dirty="0" smtClean="0"/>
              <a:t>: 178,434</a:t>
            </a:r>
            <a:endParaRPr lang="ru-RU" dirty="0"/>
          </a:p>
        </p:txBody>
      </p:sp>
      <p:sp>
        <p:nvSpPr>
          <p:cNvPr id="7" name="Нижний колонтитул 6"/>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ctrTitle"/>
          </p:nvPr>
        </p:nvSpPr>
        <p:spPr/>
        <p:txBody>
          <a:bodyPr>
            <a:normAutofit fontScale="90000"/>
          </a:bodyPr>
          <a:lstStyle/>
          <a:p>
            <a:r>
              <a:rPr lang="de-DE" dirty="0" err="1" smtClean="0"/>
              <a:t>Current</a:t>
            </a:r>
            <a:r>
              <a:rPr lang="de-DE" dirty="0" smtClean="0"/>
              <a:t> </a:t>
            </a:r>
            <a:r>
              <a:rPr lang="de-DE" dirty="0" err="1" smtClean="0"/>
              <a:t>experiments</a:t>
            </a:r>
            <a:endParaRPr lang="ru-RU" dirty="0"/>
          </a:p>
        </p:txBody>
      </p:sp>
      <p:sp>
        <p:nvSpPr>
          <p:cNvPr id="18" name="TextBox 17"/>
          <p:cNvSpPr txBox="1"/>
          <p:nvPr/>
        </p:nvSpPr>
        <p:spPr>
          <a:xfrm>
            <a:off x="1043608" y="5949280"/>
            <a:ext cx="4464496" cy="646331"/>
          </a:xfrm>
          <a:prstGeom prst="rect">
            <a:avLst/>
          </a:prstGeom>
          <a:noFill/>
        </p:spPr>
        <p:txBody>
          <a:bodyPr wrap="square" rtlCol="0">
            <a:spAutoFit/>
          </a:bodyPr>
          <a:lstStyle/>
          <a:p>
            <a:r>
              <a:rPr lang="de-DE" dirty="0" smtClean="0"/>
              <a:t>Resolution (NS): 1km, German </a:t>
            </a:r>
            <a:r>
              <a:rPr lang="de-DE" dirty="0" err="1" smtClean="0"/>
              <a:t>bight</a:t>
            </a:r>
            <a:r>
              <a:rPr lang="de-DE" dirty="0" smtClean="0"/>
              <a:t>: ~300m;</a:t>
            </a:r>
          </a:p>
          <a:p>
            <a:r>
              <a:rPr lang="de-DE" dirty="0" err="1" smtClean="0"/>
              <a:t>Amount</a:t>
            </a:r>
            <a:r>
              <a:rPr lang="de-DE" dirty="0" smtClean="0"/>
              <a:t> </a:t>
            </a:r>
            <a:r>
              <a:rPr lang="de-DE" dirty="0" err="1" smtClean="0"/>
              <a:t>of</a:t>
            </a:r>
            <a:r>
              <a:rPr lang="de-DE" dirty="0" smtClean="0"/>
              <a:t> </a:t>
            </a:r>
            <a:r>
              <a:rPr lang="de-DE" dirty="0" err="1" smtClean="0"/>
              <a:t>elements</a:t>
            </a:r>
            <a:r>
              <a:rPr lang="de-DE" dirty="0" smtClean="0"/>
              <a:t>: ~300,434</a:t>
            </a:r>
            <a:endParaRPr lang="ru-RU" dirty="0"/>
          </a:p>
        </p:txBody>
      </p:sp>
      <p:pic>
        <p:nvPicPr>
          <p:cNvPr id="7" name="Рисунок 6" descr="grid.jpg"/>
          <p:cNvPicPr>
            <a:picLocks noChangeAspect="1"/>
          </p:cNvPicPr>
          <p:nvPr/>
        </p:nvPicPr>
        <p:blipFill>
          <a:blip r:embed="rId3" cstate="print"/>
          <a:stretch>
            <a:fillRect/>
          </a:stretch>
        </p:blipFill>
        <p:spPr>
          <a:xfrm>
            <a:off x="0" y="1178079"/>
            <a:ext cx="9143999" cy="4501841"/>
          </a:xfrm>
          <a:prstGeom prst="rect">
            <a:avLst/>
          </a:prstGeom>
        </p:spPr>
      </p:pic>
      <p:pic>
        <p:nvPicPr>
          <p:cNvPr id="8" name="Рисунок 7" descr="grid5.jpg"/>
          <p:cNvPicPr>
            <a:picLocks noChangeAspect="1"/>
          </p:cNvPicPr>
          <p:nvPr/>
        </p:nvPicPr>
        <p:blipFill>
          <a:blip r:embed="rId4" cstate="print"/>
          <a:srcRect l="14591" t="1790" r="27869" b="12270"/>
          <a:stretch>
            <a:fillRect/>
          </a:stretch>
        </p:blipFill>
        <p:spPr>
          <a:xfrm>
            <a:off x="0" y="2132856"/>
            <a:ext cx="4680520" cy="2952328"/>
          </a:xfrm>
          <a:prstGeom prst="rect">
            <a:avLst/>
          </a:prstGeom>
        </p:spPr>
      </p:pic>
      <p:pic>
        <p:nvPicPr>
          <p:cNvPr id="9" name="Рисунок 8" descr="grid3.jpg"/>
          <p:cNvPicPr>
            <a:picLocks noChangeAspect="1"/>
          </p:cNvPicPr>
          <p:nvPr/>
        </p:nvPicPr>
        <p:blipFill>
          <a:blip r:embed="rId5" cstate="print"/>
          <a:srcRect l="12820" t="16463" r="34066" b="12270"/>
          <a:stretch>
            <a:fillRect/>
          </a:stretch>
        </p:blipFill>
        <p:spPr>
          <a:xfrm>
            <a:off x="4823520" y="2276872"/>
            <a:ext cx="4320480" cy="2448272"/>
          </a:xfrm>
          <a:prstGeom prst="rect">
            <a:avLst/>
          </a:prstGeom>
        </p:spPr>
      </p:pic>
      <p:pic>
        <p:nvPicPr>
          <p:cNvPr id="11" name="Рисунок 10" descr="grid6.jpg"/>
          <p:cNvPicPr>
            <a:picLocks noChangeAspect="1"/>
          </p:cNvPicPr>
          <p:nvPr/>
        </p:nvPicPr>
        <p:blipFill>
          <a:blip r:embed="rId6" cstate="print"/>
          <a:srcRect l="14591" t="-2402" r="24328" b="12270"/>
          <a:stretch>
            <a:fillRect/>
          </a:stretch>
        </p:blipFill>
        <p:spPr>
          <a:xfrm>
            <a:off x="179512" y="980728"/>
            <a:ext cx="7920880" cy="4936200"/>
          </a:xfrm>
          <a:prstGeom prst="rect">
            <a:avLst/>
          </a:prstGeom>
        </p:spPr>
      </p:pic>
      <p:sp>
        <p:nvSpPr>
          <p:cNvPr id="12" name="Нижний колонтитул 11"/>
          <p:cNvSpPr>
            <a:spLocks noGrp="1"/>
          </p:cNvSpPr>
          <p:nvPr>
            <p:ph type="ftr" sz="quarter" idx="11"/>
          </p:nvPr>
        </p:nvSpPr>
        <p:spPr/>
        <p:txBody>
          <a:bodyPr/>
          <a:lstStyle/>
          <a:p>
            <a:r>
              <a:rPr lang="de-DE" smtClean="0"/>
              <a:t>16.02.16, Hamburg</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en-US" sz="3400" dirty="0" smtClean="0"/>
              <a:t>Comparative performance analysis</a:t>
            </a:r>
            <a:br>
              <a:rPr lang="en-US" sz="3400" dirty="0" smtClean="0"/>
            </a:br>
            <a:r>
              <a:rPr lang="en-US" sz="3400" dirty="0" smtClean="0"/>
              <a:t> for coastal ocean models</a:t>
            </a:r>
            <a:endParaRPr lang="ru-RU" sz="3400" dirty="0"/>
          </a:p>
        </p:txBody>
      </p:sp>
      <p:sp>
        <p:nvSpPr>
          <p:cNvPr id="3" name="Нижний колонтитул 2"/>
          <p:cNvSpPr>
            <a:spLocks noGrp="1"/>
          </p:cNvSpPr>
          <p:nvPr>
            <p:ph type="ftr" sz="quarter" idx="11"/>
          </p:nvPr>
        </p:nvSpPr>
        <p:spPr/>
        <p:txBody>
          <a:bodyPr/>
          <a:lstStyle/>
          <a:p>
            <a:r>
              <a:rPr lang="de-DE" smtClean="0"/>
              <a:t>16.02.16, Hamburg</a:t>
            </a:r>
            <a:endParaRPr lang="de-DE" dirty="0"/>
          </a:p>
        </p:txBody>
      </p:sp>
      <p:sp>
        <p:nvSpPr>
          <p:cNvPr id="4" name="Содержимое 3"/>
          <p:cNvSpPr>
            <a:spLocks noGrp="1"/>
          </p:cNvSpPr>
          <p:nvPr>
            <p:ph idx="1"/>
          </p:nvPr>
        </p:nvSpPr>
        <p:spPr>
          <a:xfrm>
            <a:off x="418689" y="1700808"/>
            <a:ext cx="8331107" cy="4596283"/>
          </a:xfrm>
        </p:spPr>
        <p:txBody>
          <a:bodyPr>
            <a:normAutofit/>
          </a:bodyPr>
          <a:lstStyle/>
          <a:p>
            <a:pPr marL="0" indent="0">
              <a:spcBef>
                <a:spcPts val="0"/>
              </a:spcBef>
              <a:buNone/>
            </a:pPr>
            <a:r>
              <a:rPr lang="en-US" sz="1800" dirty="0" smtClean="0"/>
              <a:t>The </a:t>
            </a:r>
            <a:r>
              <a:rPr lang="en-US" sz="1800" dirty="0" err="1" smtClean="0"/>
              <a:t>numerics</a:t>
            </a:r>
            <a:r>
              <a:rPr lang="en-US" sz="1800" dirty="0" smtClean="0"/>
              <a:t> of hydrostatic structured-grid coastal ocean models: state of the art and future perspectives (Hans </a:t>
            </a:r>
            <a:r>
              <a:rPr lang="en-US" sz="1800" dirty="0" err="1" smtClean="0"/>
              <a:t>Burchard</a:t>
            </a:r>
            <a:r>
              <a:rPr lang="en-US" sz="1800" dirty="0" smtClean="0"/>
              <a:t> , Laurent Debreu , Jason Holt , Knut </a:t>
            </a:r>
            <a:r>
              <a:rPr lang="en-US" sz="1800" dirty="0" err="1" smtClean="0"/>
              <a:t>Klingbeil</a:t>
            </a:r>
            <a:r>
              <a:rPr lang="en-US" sz="1800" dirty="0" smtClean="0"/>
              <a:t>, </a:t>
            </a:r>
            <a:r>
              <a:rPr lang="en-US" sz="1800" dirty="0" err="1" smtClean="0"/>
              <a:t>Florian</a:t>
            </a:r>
            <a:r>
              <a:rPr lang="en-US" sz="1800" dirty="0" smtClean="0"/>
              <a:t> </a:t>
            </a:r>
            <a:r>
              <a:rPr lang="en-US" sz="1800" dirty="0" err="1" smtClean="0"/>
              <a:t>Lemari´e</a:t>
            </a:r>
            <a:r>
              <a:rPr lang="en-US" sz="1800" dirty="0" smtClean="0"/>
              <a:t>, </a:t>
            </a:r>
            <a:r>
              <a:rPr lang="en-US" sz="1800" dirty="0" err="1" smtClean="0"/>
              <a:t>Hedong</a:t>
            </a:r>
            <a:r>
              <a:rPr lang="en-US" sz="1800" dirty="0" smtClean="0"/>
              <a:t> Liu)</a:t>
            </a:r>
          </a:p>
          <a:p>
            <a:pPr marL="0" indent="0">
              <a:spcBef>
                <a:spcPts val="0"/>
              </a:spcBef>
              <a:buNone/>
            </a:pPr>
            <a:r>
              <a:rPr lang="en-US" sz="1800" dirty="0" smtClean="0"/>
              <a:t>As test environment for coastal ocean models: an </a:t>
            </a:r>
            <a:r>
              <a:rPr lang="en-US" sz="1800" dirty="0" err="1" smtClean="0"/>
              <a:t>idealised</a:t>
            </a:r>
            <a:r>
              <a:rPr lang="en-US" sz="1800" dirty="0" smtClean="0"/>
              <a:t> multi-scale scenario combining estuarine, coastal and shelf sea scales in </a:t>
            </a:r>
            <a:r>
              <a:rPr lang="en-US" sz="1800" dirty="0" err="1" smtClean="0"/>
              <a:t>midlatitude</a:t>
            </a:r>
            <a:r>
              <a:rPr lang="en-US" sz="1800" dirty="0" smtClean="0"/>
              <a:t>.</a:t>
            </a:r>
          </a:p>
          <a:p>
            <a:pPr>
              <a:buNone/>
            </a:pPr>
            <a:endParaRPr lang="en-US" sz="1800" dirty="0" smtClean="0"/>
          </a:p>
          <a:p>
            <a:pPr>
              <a:buNone/>
            </a:pPr>
            <a:r>
              <a:rPr lang="en-US" sz="1800" dirty="0" smtClean="0"/>
              <a:t> </a:t>
            </a:r>
            <a:endParaRPr lang="ru-RU" sz="1800" dirty="0"/>
          </a:p>
        </p:txBody>
      </p:sp>
      <p:pic>
        <p:nvPicPr>
          <p:cNvPr id="6" name="Picture 2"/>
          <p:cNvPicPr>
            <a:picLocks noChangeAspect="1" noChangeArrowheads="1"/>
          </p:cNvPicPr>
          <p:nvPr/>
        </p:nvPicPr>
        <p:blipFill>
          <a:blip r:embed="rId2" cstate="print"/>
          <a:srcRect l="24294" t="23507" r="32535" b="13842"/>
          <a:stretch>
            <a:fillRect/>
          </a:stretch>
        </p:blipFill>
        <p:spPr bwMode="auto">
          <a:xfrm>
            <a:off x="251520" y="3265239"/>
            <a:ext cx="3528392" cy="2880320"/>
          </a:xfrm>
          <a:prstGeom prst="rect">
            <a:avLst/>
          </a:prstGeom>
          <a:noFill/>
          <a:ln w="9525">
            <a:noFill/>
            <a:miter lim="800000"/>
            <a:headEnd/>
            <a:tailEnd/>
          </a:ln>
        </p:spPr>
      </p:pic>
      <p:sp>
        <p:nvSpPr>
          <p:cNvPr id="7" name="Прямоугольник 6"/>
          <p:cNvSpPr/>
          <p:nvPr/>
        </p:nvSpPr>
        <p:spPr>
          <a:xfrm>
            <a:off x="395536" y="5929535"/>
            <a:ext cx="4572000" cy="307777"/>
          </a:xfrm>
          <a:prstGeom prst="rect">
            <a:avLst/>
          </a:prstGeom>
        </p:spPr>
        <p:txBody>
          <a:bodyPr>
            <a:spAutoFit/>
          </a:bodyPr>
          <a:lstStyle/>
          <a:p>
            <a:r>
              <a:rPr lang="en-US" sz="1400" dirty="0" smtClean="0"/>
              <a:t>Top view of the domain for the </a:t>
            </a:r>
            <a:r>
              <a:rPr lang="en-US" sz="1400" dirty="0" err="1" smtClean="0"/>
              <a:t>idealised</a:t>
            </a:r>
            <a:r>
              <a:rPr lang="en-US" sz="1400" dirty="0" smtClean="0"/>
              <a:t> test scenario</a:t>
            </a:r>
            <a:endParaRPr lang="ru-RU" sz="1400" dirty="0"/>
          </a:p>
        </p:txBody>
      </p:sp>
      <p:sp>
        <p:nvSpPr>
          <p:cNvPr id="8" name="Прямоугольник 7"/>
          <p:cNvSpPr/>
          <p:nvPr/>
        </p:nvSpPr>
        <p:spPr>
          <a:xfrm>
            <a:off x="3995936" y="3164681"/>
            <a:ext cx="4572000" cy="2554545"/>
          </a:xfrm>
          <a:prstGeom prst="rect">
            <a:avLst/>
          </a:prstGeom>
        </p:spPr>
        <p:txBody>
          <a:bodyPr>
            <a:spAutoFit/>
          </a:bodyPr>
          <a:lstStyle/>
          <a:p>
            <a:pPr algn="just"/>
            <a:r>
              <a:rPr lang="en-US" sz="1600" dirty="0" smtClean="0"/>
              <a:t>This is attempted by considering a straight estuary extending over a distance of 100km from a weir with fixed fresh water discharge of 2000 m</a:t>
            </a:r>
            <a:r>
              <a:rPr lang="de-DE" sz="1600" baseline="30000" dirty="0" smtClean="0"/>
              <a:t>3 </a:t>
            </a:r>
            <a:r>
              <a:rPr lang="en-US" sz="1600" dirty="0" smtClean="0"/>
              <a:t>s</a:t>
            </a:r>
            <a:r>
              <a:rPr lang="de-DE" sz="1600" baseline="30000" dirty="0" smtClean="0"/>
              <a:t> -1</a:t>
            </a:r>
            <a:r>
              <a:rPr lang="en-US" sz="1600" dirty="0" smtClean="0"/>
              <a:t> to the mouth which is tidally forced.</a:t>
            </a:r>
          </a:p>
          <a:p>
            <a:pPr algn="just"/>
            <a:r>
              <a:rPr lang="en-US" sz="1600" dirty="0" smtClean="0"/>
              <a:t>The estuary is widening from 2 km to 10 km and deepening from 5 m to 15 m in its course from the weir to the mouth and includes extensive inter-tidal flats. The coast is straight and perpendicular to the estuary and with an extension of 200 km long enough to cover the bulk area of the river plume. </a:t>
            </a:r>
            <a:endParaRPr lang="ru-RU" sz="1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8406</TotalTime>
  <Words>1315</Words>
  <Application>Microsoft Office PowerPoint</Application>
  <PresentationFormat>Экран (4:3)</PresentationFormat>
  <Paragraphs>119</Paragraphs>
  <Slides>12</Slides>
  <Notes>8</Notes>
  <HiddenSlides>0</HiddenSlides>
  <MMClips>2</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Слайд 1</vt:lpstr>
      <vt:lpstr>Why FESOM – coastal?  </vt:lpstr>
      <vt:lpstr>FESOM – coastal</vt:lpstr>
      <vt:lpstr>FESOM – coastal overview</vt:lpstr>
      <vt:lpstr>Grids</vt:lpstr>
      <vt:lpstr>Current experiments</vt:lpstr>
      <vt:lpstr>Current experiments</vt:lpstr>
      <vt:lpstr>Current experiments</vt:lpstr>
      <vt:lpstr>Comparative performance analysis  for coastal ocean models</vt:lpstr>
      <vt:lpstr>Idealized experiments </vt:lpstr>
      <vt:lpstr>Idealized experiments </vt:lpstr>
      <vt:lpstr>In process…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FVOM_coastal</dc:title>
  <dc:creator>VeraF</dc:creator>
  <cp:lastModifiedBy>VeraF</cp:lastModifiedBy>
  <cp:revision>84</cp:revision>
  <dcterms:created xsi:type="dcterms:W3CDTF">2016-02-10T09:15:48Z</dcterms:created>
  <dcterms:modified xsi:type="dcterms:W3CDTF">2016-04-19T14:08:58Z</dcterms:modified>
</cp:coreProperties>
</file>