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5" r:id="rId2"/>
    <p:sldId id="354" r:id="rId3"/>
    <p:sldId id="355" r:id="rId4"/>
    <p:sldId id="349" r:id="rId5"/>
    <p:sldId id="364" r:id="rId6"/>
    <p:sldId id="363" r:id="rId7"/>
    <p:sldId id="353" r:id="rId8"/>
    <p:sldId id="360" r:id="rId9"/>
    <p:sldId id="361" r:id="rId10"/>
    <p:sldId id="281" r:id="rId11"/>
    <p:sldId id="356" r:id="rId12"/>
    <p:sldId id="346" r:id="rId13"/>
    <p:sldId id="362" r:id="rId14"/>
    <p:sldId id="347" r:id="rId15"/>
    <p:sldId id="358" r:id="rId16"/>
    <p:sldId id="366" r:id="rId17"/>
    <p:sldId id="345" r:id="rId18"/>
    <p:sldId id="357" r:id="rId19"/>
    <p:sldId id="365" r:id="rId20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B4B4B"/>
    <a:srgbClr val="004378"/>
    <a:srgbClr val="E99423"/>
    <a:srgbClr val="86121C"/>
    <a:srgbClr val="141313"/>
    <a:srgbClr val="009C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8" autoAdjust="0"/>
    <p:restoredTop sz="88841" autoAdjust="0"/>
  </p:normalViewPr>
  <p:slideViewPr>
    <p:cSldViewPr snapToGrid="0" snapToObjects="1">
      <p:cViewPr>
        <p:scale>
          <a:sx n="80" d="100"/>
          <a:sy n="80" d="100"/>
        </p:scale>
        <p:origin x="-180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DC3165-E666-F244-AEC5-9D418084ADE2}" type="datetimeFigureOut">
              <a:rPr lang="de-DE"/>
              <a:pPr>
                <a:defRPr/>
              </a:pPr>
              <a:t>09.06.2015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F295401-B181-9145-A09C-688D1914576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32940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A62C880-2C3D-C341-818D-1028C6171648}" type="datetimeFigureOut">
              <a:rPr lang="de-DE"/>
              <a:pPr>
                <a:defRPr/>
              </a:pPr>
              <a:t>09.06.2015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09C6B1D-89F4-A14F-92A6-3EE48D3841F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14234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1800"/>
              </a:spcAft>
              <a:buFont typeface="Wingdings" charset="2"/>
              <a:buNone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C6B1D-89F4-A14F-92A6-3EE48D3841FA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063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More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deployments</a:t>
            </a:r>
            <a:r>
              <a:rPr lang="de-DE" dirty="0" smtClean="0"/>
              <a:t> in ARC</a:t>
            </a:r>
            <a:r>
              <a:rPr lang="de-DE" baseline="0" dirty="0" smtClean="0"/>
              <a:t> &amp; ANT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C6B1D-89F4-A14F-92A6-3EE48D3841FA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526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More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deployments</a:t>
            </a:r>
            <a:r>
              <a:rPr lang="de-DE" dirty="0" smtClean="0"/>
              <a:t> in ARC</a:t>
            </a:r>
            <a:r>
              <a:rPr lang="de-DE" baseline="0" dirty="0" smtClean="0"/>
              <a:t> &amp; ANT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C6B1D-89F4-A14F-92A6-3EE48D3841FA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526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More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deployments</a:t>
            </a:r>
            <a:r>
              <a:rPr lang="de-DE" dirty="0" smtClean="0"/>
              <a:t> in ARC</a:t>
            </a:r>
            <a:r>
              <a:rPr lang="de-DE" baseline="0" dirty="0" smtClean="0"/>
              <a:t> &amp; ANT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C6B1D-89F4-A14F-92A6-3EE48D3841FA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5261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More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deployments</a:t>
            </a:r>
            <a:r>
              <a:rPr lang="de-DE" dirty="0" smtClean="0"/>
              <a:t> in ARC</a:t>
            </a:r>
            <a:r>
              <a:rPr lang="de-DE" baseline="0" dirty="0" smtClean="0"/>
              <a:t> &amp; ANT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C6B1D-89F4-A14F-92A6-3EE48D3841FA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526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 descr="Logo_AWI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3" y="468313"/>
            <a:ext cx="26225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>
            <a:off x="419100" y="996950"/>
            <a:ext cx="8361363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Bild 7" descr="HG_LOGO_S_ENG_RG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300" y="6083300"/>
            <a:ext cx="9350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pierung 8"/>
          <p:cNvGrpSpPr>
            <a:grpSpLocks/>
          </p:cNvGrpSpPr>
          <p:nvPr/>
        </p:nvGrpSpPr>
        <p:grpSpPr bwMode="auto">
          <a:xfrm>
            <a:off x="9088438" y="2084388"/>
            <a:ext cx="63500" cy="671512"/>
            <a:chOff x="6286375" y="1956861"/>
            <a:chExt cx="63902" cy="527154"/>
          </a:xfrm>
        </p:grpSpPr>
        <p:sp>
          <p:nvSpPr>
            <p:cNvPr id="6" name="Rechteck 5"/>
            <p:cNvSpPr/>
            <p:nvPr/>
          </p:nvSpPr>
          <p:spPr>
            <a:xfrm>
              <a:off x="6286375" y="1956861"/>
              <a:ext cx="63902" cy="175718"/>
            </a:xfrm>
            <a:prstGeom prst="rect">
              <a:avLst/>
            </a:prstGeom>
            <a:solidFill>
              <a:srgbClr val="14131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  <p:sp>
          <p:nvSpPr>
            <p:cNvPr id="7" name="Rechteck 6"/>
            <p:cNvSpPr/>
            <p:nvPr/>
          </p:nvSpPr>
          <p:spPr>
            <a:xfrm>
              <a:off x="6286375" y="2132579"/>
              <a:ext cx="63902" cy="175719"/>
            </a:xfrm>
            <a:prstGeom prst="rect">
              <a:avLst/>
            </a:prstGeom>
            <a:solidFill>
              <a:srgbClr val="86121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6286375" y="2308297"/>
              <a:ext cx="63902" cy="175718"/>
            </a:xfrm>
            <a:prstGeom prst="rect">
              <a:avLst/>
            </a:prstGeom>
            <a:solidFill>
              <a:srgbClr val="E9942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</p:grpSp>
      <p:pic>
        <p:nvPicPr>
          <p:cNvPr id="10" name="Bild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03900" y="6083300"/>
            <a:ext cx="1219200" cy="58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 descr="HG_LOGO_S_ENG_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6513513"/>
            <a:ext cx="6826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6" descr="AWI_WortBildmarke_Farbe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38" y="417513"/>
            <a:ext cx="10922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419100" y="996950"/>
            <a:ext cx="8361363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uppierung 8"/>
          <p:cNvGrpSpPr>
            <a:grpSpLocks/>
          </p:cNvGrpSpPr>
          <p:nvPr/>
        </p:nvGrpSpPr>
        <p:grpSpPr bwMode="auto">
          <a:xfrm>
            <a:off x="9088438" y="2084388"/>
            <a:ext cx="63500" cy="671512"/>
            <a:chOff x="6286375" y="1956861"/>
            <a:chExt cx="63902" cy="527154"/>
          </a:xfrm>
        </p:grpSpPr>
        <p:sp>
          <p:nvSpPr>
            <p:cNvPr id="8" name="Rechteck 7"/>
            <p:cNvSpPr/>
            <p:nvPr/>
          </p:nvSpPr>
          <p:spPr>
            <a:xfrm>
              <a:off x="6286375" y="1956861"/>
              <a:ext cx="63902" cy="175718"/>
            </a:xfrm>
            <a:prstGeom prst="rect">
              <a:avLst/>
            </a:prstGeom>
            <a:solidFill>
              <a:srgbClr val="14131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6286375" y="2132579"/>
              <a:ext cx="63902" cy="175719"/>
            </a:xfrm>
            <a:prstGeom prst="rect">
              <a:avLst/>
            </a:prstGeom>
            <a:solidFill>
              <a:srgbClr val="86121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6286375" y="2308297"/>
              <a:ext cx="63902" cy="175718"/>
            </a:xfrm>
            <a:prstGeom prst="rect">
              <a:avLst/>
            </a:prstGeom>
            <a:solidFill>
              <a:srgbClr val="E9942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601" y="385795"/>
            <a:ext cx="8330195" cy="604805"/>
          </a:xfrm>
          <a:prstGeom prst="rect">
            <a:avLst/>
          </a:prstGeom>
        </p:spPr>
        <p:txBody>
          <a:bodyPr anchor="t"/>
          <a:lstStyle/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18689" y="1181100"/>
            <a:ext cx="8331107" cy="51159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4E704-56D3-EC44-A2D1-B9D9A37C3009}" type="datetime1">
              <a:rPr lang="de-DE"/>
              <a:pPr>
                <a:defRPr/>
              </a:pPr>
              <a:t>09.06.2015</a:t>
            </a:fld>
            <a:endParaRPr lang="de-DE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546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28739" y="1636661"/>
            <a:ext cx="8612513" cy="899317"/>
          </a:xfrm>
          <a:prstGeom prst="rect">
            <a:avLst/>
          </a:prstGeom>
        </p:spPr>
        <p:txBody>
          <a:bodyPr anchor="t"/>
          <a:lstStyle>
            <a:lvl1pPr>
              <a:defRPr sz="6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de-DE" dirty="0" smtClean="0"/>
              <a:t>Titel „Weiß“ bearbeiten</a:t>
            </a:r>
            <a:endParaRPr lang="de-DE" dirty="0"/>
          </a:p>
        </p:txBody>
      </p:sp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8" name="Bild 7" descr="Logo_AWI_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31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550025"/>
            <a:ext cx="812800" cy="307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6C9F-0F09-6843-9751-BE008F032722}" type="datetime1">
              <a:rPr lang="de-DE"/>
              <a:pPr>
                <a:defRPr/>
              </a:pPr>
              <a:t>09.06.2015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70000" y="6550025"/>
            <a:ext cx="5711825" cy="307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404040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0404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rgbClr val="404040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04040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404040"/>
          </a:solidFill>
          <a:latin typeface="+mn-lt"/>
          <a:ea typeface="ＭＳ Ｐゴシック" charset="0"/>
          <a:cs typeface="+mn-cs"/>
        </a:defRPr>
      </a:lvl4pPr>
      <a:lvl5pPr marL="21717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404040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1.jpeg"/><Relationship Id="rId10" Type="http://schemas.openxmlformats.org/officeDocument/2006/relationships/image" Target="../media/image32.jpeg"/><Relationship Id="rId4" Type="http://schemas.openxmlformats.org/officeDocument/2006/relationships/image" Target="../media/image28.pn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4" descr="20110823-145621_IMG_514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6" t="19425" b="10015"/>
          <a:stretch/>
        </p:blipFill>
        <p:spPr>
          <a:xfrm>
            <a:off x="0" y="992616"/>
            <a:ext cx="9144000" cy="491391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948871" y="4675423"/>
            <a:ext cx="7195127" cy="1231106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rIns="216000" rtlCol="0">
            <a:spAutoFit/>
          </a:bodyPr>
          <a:lstStyle/>
          <a:p>
            <a:pPr algn="r"/>
            <a:r>
              <a:rPr lang="en-US" sz="3700" b="1" dirty="0" smtClean="0">
                <a:solidFill>
                  <a:srgbClr val="4B4B4B"/>
                </a:solidFill>
                <a:latin typeface="Calibri"/>
                <a:cs typeface="Calibri"/>
              </a:rPr>
              <a:t>Sea ice buoys at AWI</a:t>
            </a:r>
          </a:p>
          <a:p>
            <a:pPr algn="r"/>
            <a:r>
              <a:rPr lang="en-US" sz="3700" b="1" dirty="0" smtClean="0">
                <a:solidFill>
                  <a:srgbClr val="4B4B4B"/>
                </a:solidFill>
                <a:latin typeface="Calibri"/>
                <a:cs typeface="Calibri"/>
              </a:rPr>
              <a:t>Activity Report 2015</a:t>
            </a:r>
            <a:endParaRPr lang="en-US" sz="3700" b="1" dirty="0">
              <a:solidFill>
                <a:srgbClr val="4B4B4B"/>
              </a:solidFill>
              <a:latin typeface="Calibri"/>
              <a:cs typeface="Calibri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0" y="4675423"/>
            <a:ext cx="1948872" cy="123110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-52387" y="4860089"/>
            <a:ext cx="20536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latin typeface="Calibri" panose="020F0502020204030204" pitchFamily="34" charset="0"/>
              </a:rPr>
              <a:t>IABP Meeting</a:t>
            </a:r>
          </a:p>
          <a:p>
            <a:pPr algn="ctr"/>
            <a:r>
              <a:rPr lang="de-DE" sz="1600" b="1" dirty="0" smtClean="0">
                <a:latin typeface="Calibri" panose="020F0502020204030204" pitchFamily="34" charset="0"/>
              </a:rPr>
              <a:t>Seattle, Washington</a:t>
            </a:r>
            <a:endParaRPr lang="en-US" sz="1600" b="1" dirty="0" smtClean="0">
              <a:latin typeface="Calibri" panose="020F0502020204030204" pitchFamily="34" charset="0"/>
            </a:endParaRPr>
          </a:p>
          <a:p>
            <a:pPr algn="ctr"/>
            <a:r>
              <a:rPr lang="en-US" sz="1600" b="1" dirty="0" smtClean="0">
                <a:latin typeface="Calibri" panose="020F0502020204030204" pitchFamily="34" charset="0"/>
              </a:rPr>
              <a:t>8-10 June 2015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0" y="992616"/>
            <a:ext cx="2033322" cy="359999"/>
          </a:xfrm>
          <a:prstGeom prst="rect">
            <a:avLst/>
          </a:prstGeom>
          <a:solidFill>
            <a:srgbClr val="00ACE5"/>
          </a:solidFill>
        </p:spPr>
        <p:txBody>
          <a:bodyPr wrap="square" rtlCol="0">
            <a:noAutofit/>
          </a:bodyPr>
          <a:lstStyle/>
          <a:p>
            <a:r>
              <a:rPr lang="en-US" sz="2000" dirty="0" smtClean="0">
                <a:solidFill>
                  <a:prstClr val="white"/>
                </a:solidFill>
              </a:rPr>
              <a:t>  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033322" y="994650"/>
            <a:ext cx="7110677" cy="359999"/>
          </a:xfrm>
          <a:prstGeom prst="rect">
            <a:avLst/>
          </a:prstGeom>
          <a:solidFill>
            <a:srgbClr val="BCBDBF"/>
          </a:solidFill>
        </p:spPr>
        <p:txBody>
          <a:bodyPr wrap="square" rtlCol="0">
            <a:spAutoFit/>
          </a:bodyPr>
          <a:lstStyle/>
          <a:p>
            <a:pPr algn="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969720" y="983283"/>
            <a:ext cx="7237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solidFill>
                  <a:srgbClr val="004378"/>
                </a:solidFill>
              </a:rPr>
              <a:t>Mario </a:t>
            </a:r>
            <a:r>
              <a:rPr lang="en-US" b="1" dirty="0" err="1" smtClean="0">
                <a:solidFill>
                  <a:srgbClr val="004378"/>
                </a:solidFill>
              </a:rPr>
              <a:t>Hoppmann</a:t>
            </a:r>
            <a:r>
              <a:rPr lang="en-US" b="1" dirty="0" smtClean="0">
                <a:solidFill>
                  <a:srgbClr val="004378"/>
                </a:solidFill>
              </a:rPr>
              <a:t>, Marcel Nicolaus, Benjamin </a:t>
            </a:r>
            <a:r>
              <a:rPr lang="en-US" b="1" dirty="0" err="1" smtClean="0">
                <a:solidFill>
                  <a:srgbClr val="004378"/>
                </a:solidFill>
              </a:rPr>
              <a:t>Rabe</a:t>
            </a:r>
            <a:r>
              <a:rPr lang="en-US" b="1" dirty="0" smtClean="0">
                <a:solidFill>
                  <a:srgbClr val="004378"/>
                </a:solidFill>
              </a:rPr>
              <a:t> &amp; colleagues</a:t>
            </a:r>
            <a:endParaRPr lang="en-US" sz="1600" b="1" dirty="0">
              <a:solidFill>
                <a:srgbClr val="4B4B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Drifting bio-physical observatory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Bild 1" descr="arctic-sea-ice-food-web-schematic-illustration_14d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72" y="1135381"/>
            <a:ext cx="4052308" cy="2816438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245373" y="1222877"/>
            <a:ext cx="181261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600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CAFF</a:t>
            </a:r>
            <a:r>
              <a:rPr lang="de-DE" sz="600" i="1" dirty="0">
                <a:solidFill>
                  <a:schemeClr val="tx1"/>
                </a:solidFill>
                <a:latin typeface="Calibri" panose="020F0502020204030204" pitchFamily="34" charset="0"/>
              </a:rPr>
              <a:t>. 2010. </a:t>
            </a:r>
            <a:r>
              <a:rPr lang="de-DE" sz="6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Arctic</a:t>
            </a:r>
            <a:r>
              <a:rPr lang="de-DE" sz="60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de-DE" sz="6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Biodiversity</a:t>
            </a:r>
            <a:r>
              <a:rPr lang="de-DE" sz="600" i="1" dirty="0">
                <a:solidFill>
                  <a:schemeClr val="tx1"/>
                </a:solidFill>
                <a:latin typeface="Calibri" panose="020F0502020204030204" pitchFamily="34" charset="0"/>
              </a:rPr>
              <a:t> Trends: Selected </a:t>
            </a:r>
            <a:r>
              <a:rPr lang="de-DE" sz="6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indicators</a:t>
            </a:r>
            <a:r>
              <a:rPr lang="de-DE" sz="60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de-DE" sz="6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of</a:t>
            </a:r>
            <a:r>
              <a:rPr lang="de-DE" sz="60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de-DE" sz="6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change</a:t>
            </a:r>
            <a:endParaRPr lang="de-DE" sz="600" i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026" name="Picture 2" descr="D:\Tagungen und Meetings\20150608_IABP\Presentation\Multibuo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34" y="1442178"/>
            <a:ext cx="6758638" cy="541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79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07" y="3068053"/>
            <a:ext cx="2108574" cy="346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Buoy Developments within FRAM 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feld 36"/>
          <p:cNvSpPr txBox="1">
            <a:spLocks noChangeArrowheads="1"/>
          </p:cNvSpPr>
          <p:nvPr/>
        </p:nvSpPr>
        <p:spPr bwMode="auto">
          <a:xfrm>
            <a:off x="571500" y="3986213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Energy budgets</a:t>
            </a:r>
          </a:p>
        </p:txBody>
      </p:sp>
      <p:sp>
        <p:nvSpPr>
          <p:cNvPr id="4" name="Inhaltsplatzhalter 8"/>
          <p:cNvSpPr txBox="1">
            <a:spLocks/>
          </p:cNvSpPr>
          <p:nvPr/>
        </p:nvSpPr>
        <p:spPr>
          <a:xfrm>
            <a:off x="419100" y="1265237"/>
            <a:ext cx="8724900" cy="453548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404040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4pPr>
            <a:lvl5pPr marL="21717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latin typeface="Calibri" panose="020F0502020204030204" pitchFamily="34" charset="0"/>
              </a:rPr>
              <a:t>Maintain IMB, SVP, Snow Buoy, ITP deployments</a:t>
            </a: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Sensor </a:t>
            </a:r>
            <a:r>
              <a:rPr lang="de-DE" dirty="0" err="1" smtClean="0">
                <a:latin typeface="Calibri" panose="020F0502020204030204" pitchFamily="34" charset="0"/>
              </a:rPr>
              <a:t>comparisons</a:t>
            </a:r>
            <a:r>
              <a:rPr lang="de-DE" dirty="0" smtClean="0">
                <a:latin typeface="Calibri" panose="020F0502020204030204" pitchFamily="34" charset="0"/>
              </a:rPr>
              <a:t>/</a:t>
            </a:r>
            <a:r>
              <a:rPr lang="de-DE" dirty="0" err="1" smtClean="0">
                <a:latin typeface="Calibri" panose="020F0502020204030204" pitchFamily="34" charset="0"/>
              </a:rPr>
              <a:t>data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quality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assessment</a:t>
            </a:r>
            <a:r>
              <a:rPr lang="de-DE" dirty="0" smtClean="0">
                <a:latin typeface="Calibri" panose="020F0502020204030204" pitchFamily="34" charset="0"/>
              </a:rPr>
              <a:t>: PS</a:t>
            </a:r>
            <a:endParaRPr lang="en-US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Bio-</a:t>
            </a:r>
            <a:r>
              <a:rPr lang="de-DE" dirty="0" err="1" smtClean="0">
                <a:latin typeface="Calibri" panose="020F0502020204030204" pitchFamily="34" charset="0"/>
              </a:rPr>
              <a:t>profiling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platforms</a:t>
            </a:r>
            <a:r>
              <a:rPr lang="de-DE" dirty="0" smtClean="0">
                <a:latin typeface="Calibri" panose="020F0502020204030204" pitchFamily="34" charset="0"/>
              </a:rPr>
              <a:t>: WHOI, </a:t>
            </a:r>
            <a:r>
              <a:rPr lang="de-DE" dirty="0" err="1" smtClean="0">
                <a:latin typeface="Calibri" panose="020F0502020204030204" pitchFamily="34" charset="0"/>
              </a:rPr>
              <a:t>MetOcean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  <a:defRPr/>
            </a:pPr>
            <a:r>
              <a:rPr lang="de-DE" sz="1600" dirty="0">
                <a:latin typeface="Calibri" panose="020F0502020204030204" pitchFamily="34" charset="0"/>
              </a:rPr>
              <a:t>	</a:t>
            </a:r>
            <a:r>
              <a:rPr lang="de-DE" sz="1600" dirty="0" smtClean="0">
                <a:latin typeface="Calibri" panose="020F0502020204030204" pitchFamily="34" charset="0"/>
              </a:rPr>
              <a:t>(</a:t>
            </a:r>
            <a:r>
              <a:rPr lang="de-DE" sz="1600" dirty="0" err="1" smtClean="0">
                <a:latin typeface="Calibri" panose="020F0502020204030204" pitchFamily="34" charset="0"/>
              </a:rPr>
              <a:t>Chl</a:t>
            </a:r>
            <a:r>
              <a:rPr lang="de-DE" sz="1600" dirty="0" smtClean="0">
                <a:latin typeface="Calibri" panose="020F0502020204030204" pitchFamily="34" charset="0"/>
              </a:rPr>
              <a:t>-a, CDOM, </a:t>
            </a:r>
            <a:r>
              <a:rPr lang="de-DE" sz="1600" dirty="0" err="1" smtClean="0">
                <a:latin typeface="Calibri" panose="020F0502020204030204" pitchFamily="34" charset="0"/>
              </a:rPr>
              <a:t>backscatter</a:t>
            </a:r>
            <a:r>
              <a:rPr lang="de-DE" sz="1600" dirty="0" smtClean="0">
                <a:latin typeface="Calibri" panose="020F0502020204030204" pitchFamily="34" charset="0"/>
              </a:rPr>
              <a:t>, PAR, Oxygen, Nitrate, </a:t>
            </a:r>
            <a:r>
              <a:rPr lang="de-DE" sz="1600" dirty="0" err="1" smtClean="0">
                <a:latin typeface="Calibri" panose="020F0502020204030204" pitchFamily="34" charset="0"/>
              </a:rPr>
              <a:t>ph</a:t>
            </a:r>
            <a:r>
              <a:rPr lang="de-DE" sz="1600" dirty="0" smtClean="0">
                <a:latin typeface="Calibri" panose="020F0502020204030204" pitchFamily="34" charset="0"/>
              </a:rPr>
              <a:t>)</a:t>
            </a:r>
            <a:endParaRPr lang="de-DE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Bio-</a:t>
            </a:r>
            <a:r>
              <a:rPr lang="de-DE" dirty="0" err="1" smtClean="0">
                <a:latin typeface="Calibri" panose="020F0502020204030204" pitchFamily="34" charset="0"/>
              </a:rPr>
              <a:t>optical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buoy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sz="1600" dirty="0">
                <a:latin typeface="Calibri" panose="020F0502020204030204" pitchFamily="34" charset="0"/>
              </a:rPr>
              <a:t>(non-</a:t>
            </a:r>
            <a:r>
              <a:rPr lang="de-DE" sz="1600" dirty="0" err="1">
                <a:latin typeface="Calibri" panose="020F0502020204030204" pitchFamily="34" charset="0"/>
              </a:rPr>
              <a:t>profiling</a:t>
            </a:r>
            <a:r>
              <a:rPr lang="de-DE" sz="1600" dirty="0">
                <a:latin typeface="Calibri" panose="020F0502020204030204" pitchFamily="34" charset="0"/>
              </a:rPr>
              <a:t>) 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ADCP </a:t>
            </a:r>
            <a:r>
              <a:rPr lang="de-DE" dirty="0" err="1" smtClean="0">
                <a:latin typeface="Calibri" panose="020F0502020204030204" pitchFamily="34" charset="0"/>
              </a:rPr>
              <a:t>buoy</a:t>
            </a:r>
            <a:endParaRPr lang="de-DE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err="1" smtClean="0">
                <a:latin typeface="Calibri" panose="020F0502020204030204" pitchFamily="34" charset="0"/>
              </a:rPr>
              <a:t>Camera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buoy</a:t>
            </a:r>
            <a:endParaRPr lang="de-DE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err="1" smtClean="0">
                <a:latin typeface="Calibri" panose="020F0502020204030204" pitchFamily="34" charset="0"/>
              </a:rPr>
              <a:t>Optimize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data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flow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Data </a:t>
            </a:r>
            <a:r>
              <a:rPr lang="de-DE" dirty="0" err="1" smtClean="0">
                <a:latin typeface="Calibri" panose="020F0502020204030204" pitchFamily="34" charset="0"/>
              </a:rPr>
              <a:t>portal</a:t>
            </a:r>
            <a:endParaRPr lang="de-DE" dirty="0">
              <a:latin typeface="Calibri" panose="020F0502020204030204" pitchFamily="34" charset="0"/>
            </a:endParaRPr>
          </a:p>
          <a:p>
            <a:pPr>
              <a:defRPr/>
            </a:pPr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16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Antarctic Plans 2015/16 (PS96)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Inhaltsplatzhalter 8"/>
          <p:cNvSpPr>
            <a:spLocks noGrp="1"/>
          </p:cNvSpPr>
          <p:nvPr>
            <p:ph sz="half" idx="1"/>
          </p:nvPr>
        </p:nvSpPr>
        <p:spPr>
          <a:xfrm>
            <a:off x="5119687" y="2843064"/>
            <a:ext cx="4024313" cy="1936115"/>
          </a:xfrm>
        </p:spPr>
        <p:txBody>
          <a:bodyPr/>
          <a:lstStyle/>
          <a:p>
            <a:pPr lvl="1">
              <a:defRPr/>
            </a:pP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9 Snow buoys (AWI)</a:t>
            </a:r>
            <a:endParaRPr lang="en-US" dirty="0">
              <a:latin typeface="Calibri" panose="020F0502020204030204" pitchFamily="34" charset="0"/>
              <a:cs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9 </a:t>
            </a:r>
            <a:r>
              <a:rPr lang="en-US" dirty="0">
                <a:latin typeface="Calibri" panose="020F0502020204030204" pitchFamily="34" charset="0"/>
                <a:cs typeface="ＭＳ Ｐゴシック" charset="0"/>
              </a:rPr>
              <a:t>SAMS IMBs (AWI</a:t>
            </a: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)</a:t>
            </a:r>
          </a:p>
          <a:p>
            <a:pPr lvl="1">
              <a:defRPr/>
            </a:pP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10 SVP (AWI &amp; AAD)</a:t>
            </a:r>
          </a:p>
          <a:p>
            <a:pPr lvl="1">
              <a:defRPr/>
            </a:pP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2 Bio-</a:t>
            </a:r>
            <a:r>
              <a:rPr lang="en-US" dirty="0" err="1" smtClean="0">
                <a:latin typeface="Calibri" panose="020F0502020204030204" pitchFamily="34" charset="0"/>
                <a:cs typeface="ＭＳ Ｐゴシック" charset="0"/>
              </a:rPr>
              <a:t>Phys</a:t>
            </a: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 (AWI)</a:t>
            </a:r>
          </a:p>
          <a:p>
            <a:pPr lvl="1">
              <a:defRPr/>
            </a:pPr>
            <a:r>
              <a:rPr lang="en-US" dirty="0" smtClean="0">
                <a:latin typeface="Calibri" panose="020F0502020204030204" pitchFamily="34" charset="0"/>
                <a:cs typeface="ＭＳ Ｐゴシック" charset="0"/>
              </a:rPr>
              <a:t>Additions ?</a:t>
            </a:r>
          </a:p>
          <a:p>
            <a:pPr marL="179387" lvl="1" indent="0">
              <a:buFont typeface="Wingdings" charset="0"/>
              <a:buNone/>
              <a:defRPr/>
            </a:pPr>
            <a:endParaRPr lang="en-US" dirty="0">
              <a:latin typeface="Calibri" panose="020F0502020204030204" pitchFamily="34" charset="0"/>
              <a:cs typeface="ＭＳ Ｐゴシック" charset="0"/>
            </a:endParaRPr>
          </a:p>
          <a:p>
            <a:pPr marL="0" indent="0">
              <a:defRPr/>
            </a:pPr>
            <a:endParaRPr lang="en-US" sz="2800" dirty="0" smtClean="0">
              <a:latin typeface="Calibri" panose="020F0502020204030204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5570220" y="1357044"/>
            <a:ext cx="1493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latin typeface="Calibri" panose="020F0502020204030204" pitchFamily="34" charset="0"/>
              </a:rPr>
              <a:t>Cape Town </a:t>
            </a:r>
          </a:p>
          <a:p>
            <a:r>
              <a:rPr lang="de-DE" sz="2000" b="1" dirty="0" smtClean="0">
                <a:latin typeface="Calibri" panose="020F0502020204030204" pitchFamily="34" charset="0"/>
              </a:rPr>
              <a:t>8 </a:t>
            </a:r>
            <a:r>
              <a:rPr lang="de-DE" sz="2000" b="1" dirty="0" err="1" smtClean="0">
                <a:latin typeface="Calibri" panose="020F0502020204030204" pitchFamily="34" charset="0"/>
              </a:rPr>
              <a:t>Dec</a:t>
            </a:r>
            <a:r>
              <a:rPr lang="de-DE" sz="2000" b="1" dirty="0" smtClean="0">
                <a:latin typeface="Calibri" panose="020F0502020204030204" pitchFamily="34" charset="0"/>
              </a:rPr>
              <a:t> 2015</a:t>
            </a:r>
            <a:endParaRPr lang="de-DE" sz="2000" b="1" dirty="0">
              <a:latin typeface="Calibri" panose="020F050202020403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551419" y="1357044"/>
            <a:ext cx="1661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Calibri" panose="020F0502020204030204" pitchFamily="34" charset="0"/>
              </a:rPr>
              <a:t>Punta Arenas </a:t>
            </a:r>
            <a:endParaRPr lang="de-DE" sz="2000" b="1" dirty="0" smtClean="0">
              <a:latin typeface="Calibri" panose="020F0502020204030204" pitchFamily="34" charset="0"/>
            </a:endParaRPr>
          </a:p>
          <a:p>
            <a:r>
              <a:rPr lang="de-DE" sz="2000" b="1" dirty="0" smtClean="0">
                <a:latin typeface="Calibri" panose="020F0502020204030204" pitchFamily="34" charset="0"/>
              </a:rPr>
              <a:t>6 </a:t>
            </a:r>
            <a:r>
              <a:rPr lang="de-DE" sz="2000" b="1" dirty="0">
                <a:latin typeface="Calibri" panose="020F0502020204030204" pitchFamily="34" charset="0"/>
              </a:rPr>
              <a:t>Feb </a:t>
            </a:r>
            <a:r>
              <a:rPr lang="de-DE" sz="2000" b="1" dirty="0" smtClean="0">
                <a:latin typeface="Calibri" panose="020F0502020204030204" pitchFamily="34" charset="0"/>
              </a:rPr>
              <a:t>2016</a:t>
            </a:r>
            <a:endParaRPr lang="de-DE" sz="2000" b="1" dirty="0">
              <a:latin typeface="Calibri" panose="020F0502020204030204" pitchFamily="34" charset="0"/>
            </a:endParaRPr>
          </a:p>
          <a:p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6" name="Pfeil nach rechts 5"/>
          <p:cNvSpPr/>
          <p:nvPr/>
        </p:nvSpPr>
        <p:spPr>
          <a:xfrm>
            <a:off x="6896100" y="1584135"/>
            <a:ext cx="495300" cy="1600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D:\Tagungen und Meetings\20150608_IABP\Presentation\Figure323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0" y="1258740"/>
            <a:ext cx="5296520" cy="53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495168" y="1808628"/>
            <a:ext cx="336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Similar</a:t>
            </a:r>
            <a:r>
              <a:rPr lang="de-DE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de-DE" sz="32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to</a:t>
            </a:r>
            <a:r>
              <a:rPr lang="de-DE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2013/14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37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1056072"/>
            <a:ext cx="5904656" cy="58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Ellipse 84"/>
          <p:cNvSpPr/>
          <p:nvPr/>
        </p:nvSpPr>
        <p:spPr>
          <a:xfrm>
            <a:off x="1691680" y="3710155"/>
            <a:ext cx="942180" cy="913476"/>
          </a:xfrm>
          <a:prstGeom prst="ellipse">
            <a:avLst/>
          </a:prstGeom>
          <a:solidFill>
            <a:schemeClr val="accent2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lipse 26"/>
          <p:cNvSpPr/>
          <p:nvPr/>
        </p:nvSpPr>
        <p:spPr>
          <a:xfrm>
            <a:off x="2158974" y="3068960"/>
            <a:ext cx="972866" cy="1282391"/>
          </a:xfrm>
          <a:prstGeom prst="ellipse">
            <a:avLst/>
          </a:prstGeom>
          <a:solidFill>
            <a:schemeClr val="bg2">
              <a:lumMod val="9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 descr="D:\Tagungen und Meetings\20150423_OZE_retreat\isv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71" y="2535683"/>
            <a:ext cx="1945636" cy="129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Gleichschenkliges Dreieck 45"/>
          <p:cNvSpPr/>
          <p:nvPr/>
        </p:nvSpPr>
        <p:spPr>
          <a:xfrm>
            <a:off x="2593516" y="4206097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Gleichschenkliges Dreieck 44"/>
          <p:cNvSpPr/>
          <p:nvPr/>
        </p:nvSpPr>
        <p:spPr>
          <a:xfrm>
            <a:off x="2449132" y="4028881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Gleichschenkliges Dreieck 39"/>
          <p:cNvSpPr/>
          <p:nvPr/>
        </p:nvSpPr>
        <p:spPr>
          <a:xfrm>
            <a:off x="2340588" y="3140589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Gleichschenkliges Dreieck 40"/>
          <p:cNvSpPr/>
          <p:nvPr/>
        </p:nvSpPr>
        <p:spPr>
          <a:xfrm>
            <a:off x="2922429" y="3490687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Gleichschenkliges Dreieck 41"/>
          <p:cNvSpPr/>
          <p:nvPr/>
        </p:nvSpPr>
        <p:spPr>
          <a:xfrm>
            <a:off x="2158974" y="3403744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Gleichschenkliges Dreieck 42"/>
          <p:cNvSpPr/>
          <p:nvPr/>
        </p:nvSpPr>
        <p:spPr>
          <a:xfrm>
            <a:off x="2546637" y="3614662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Gleichschenkliges Dreieck 43"/>
          <p:cNvSpPr/>
          <p:nvPr/>
        </p:nvSpPr>
        <p:spPr>
          <a:xfrm>
            <a:off x="2643481" y="3830409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hteck 33"/>
          <p:cNvSpPr/>
          <p:nvPr/>
        </p:nvSpPr>
        <p:spPr>
          <a:xfrm>
            <a:off x="2499869" y="3734993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hteck 36"/>
          <p:cNvSpPr/>
          <p:nvPr/>
        </p:nvSpPr>
        <p:spPr>
          <a:xfrm>
            <a:off x="2366930" y="3304581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hteck 37"/>
          <p:cNvSpPr/>
          <p:nvPr/>
        </p:nvSpPr>
        <p:spPr>
          <a:xfrm>
            <a:off x="2859762" y="3410856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2283706" y="3546645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7"/>
          <p:cNvSpPr/>
          <p:nvPr/>
        </p:nvSpPr>
        <p:spPr>
          <a:xfrm>
            <a:off x="2698064" y="4175308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llipse 15"/>
          <p:cNvSpPr/>
          <p:nvPr/>
        </p:nvSpPr>
        <p:spPr>
          <a:xfrm>
            <a:off x="2519769" y="4043029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llipse 16"/>
          <p:cNvSpPr/>
          <p:nvPr/>
        </p:nvSpPr>
        <p:spPr>
          <a:xfrm>
            <a:off x="2402539" y="3175078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llipse 17"/>
          <p:cNvSpPr/>
          <p:nvPr/>
        </p:nvSpPr>
        <p:spPr>
          <a:xfrm>
            <a:off x="2976269" y="3525569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9" name="Picture 7" descr="D:\Tagungen und Meetings\20150423_OZE_retreat\P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539" y="3550185"/>
            <a:ext cx="2049685" cy="198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Ellipse 29"/>
          <p:cNvSpPr/>
          <p:nvPr/>
        </p:nvSpPr>
        <p:spPr>
          <a:xfrm>
            <a:off x="2631361" y="3662453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hteck 38"/>
          <p:cNvSpPr/>
          <p:nvPr/>
        </p:nvSpPr>
        <p:spPr>
          <a:xfrm>
            <a:off x="2678865" y="3929264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Ellipse 32"/>
          <p:cNvSpPr/>
          <p:nvPr/>
        </p:nvSpPr>
        <p:spPr>
          <a:xfrm>
            <a:off x="2168586" y="3497798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Ellipse 30"/>
          <p:cNvSpPr/>
          <p:nvPr/>
        </p:nvSpPr>
        <p:spPr>
          <a:xfrm>
            <a:off x="2740036" y="3841266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leichschenkliges Dreieck 46"/>
          <p:cNvSpPr/>
          <p:nvPr/>
        </p:nvSpPr>
        <p:spPr>
          <a:xfrm>
            <a:off x="1821670" y="4136684"/>
            <a:ext cx="302058" cy="247139"/>
          </a:xfrm>
          <a:prstGeom prst="triangl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Gleichschenkliges Dreieck 49"/>
          <p:cNvSpPr/>
          <p:nvPr/>
        </p:nvSpPr>
        <p:spPr>
          <a:xfrm>
            <a:off x="2123728" y="3720771"/>
            <a:ext cx="302266" cy="247310"/>
          </a:xfrm>
          <a:prstGeom prst="triangl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leichschenkliges Dreieck 52"/>
          <p:cNvSpPr/>
          <p:nvPr/>
        </p:nvSpPr>
        <p:spPr>
          <a:xfrm>
            <a:off x="2237188" y="4050785"/>
            <a:ext cx="297832" cy="243682"/>
          </a:xfrm>
          <a:prstGeom prst="triangl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Gleichschenkliges Dreieck 55"/>
          <p:cNvSpPr/>
          <p:nvPr/>
        </p:nvSpPr>
        <p:spPr>
          <a:xfrm>
            <a:off x="2619838" y="3281353"/>
            <a:ext cx="156428" cy="12798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hteck 56"/>
          <p:cNvSpPr/>
          <p:nvPr/>
        </p:nvSpPr>
        <p:spPr>
          <a:xfrm>
            <a:off x="2550344" y="3440916"/>
            <a:ext cx="113765" cy="1137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Ellipse 57"/>
          <p:cNvSpPr/>
          <p:nvPr/>
        </p:nvSpPr>
        <p:spPr>
          <a:xfrm>
            <a:off x="2698052" y="3303065"/>
            <a:ext cx="106275" cy="106275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lipse 23"/>
          <p:cNvSpPr/>
          <p:nvPr/>
        </p:nvSpPr>
        <p:spPr>
          <a:xfrm>
            <a:off x="2653511" y="4156438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Ellipse 59"/>
          <p:cNvSpPr/>
          <p:nvPr/>
        </p:nvSpPr>
        <p:spPr>
          <a:xfrm>
            <a:off x="2826530" y="3986147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Ellipse 60"/>
          <p:cNvSpPr/>
          <p:nvPr/>
        </p:nvSpPr>
        <p:spPr>
          <a:xfrm>
            <a:off x="2626044" y="3833191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Ellipse 61"/>
          <p:cNvSpPr/>
          <p:nvPr/>
        </p:nvSpPr>
        <p:spPr>
          <a:xfrm>
            <a:off x="2274861" y="3650205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Ellipse 62"/>
          <p:cNvSpPr/>
          <p:nvPr/>
        </p:nvSpPr>
        <p:spPr>
          <a:xfrm>
            <a:off x="2383669" y="3447119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Ellipse 63"/>
          <p:cNvSpPr/>
          <p:nvPr/>
        </p:nvSpPr>
        <p:spPr>
          <a:xfrm>
            <a:off x="2539617" y="3204583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Ellipse 64"/>
          <p:cNvSpPr/>
          <p:nvPr/>
        </p:nvSpPr>
        <p:spPr>
          <a:xfrm>
            <a:off x="2720622" y="3552849"/>
            <a:ext cx="72008" cy="72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68081"/>
            <a:ext cx="1238845" cy="2479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5" name="Rechteck 34"/>
          <p:cNvSpPr/>
          <p:nvPr/>
        </p:nvSpPr>
        <p:spPr>
          <a:xfrm>
            <a:off x="2503133" y="4092875"/>
            <a:ext cx="113222" cy="11322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hteck 35"/>
          <p:cNvSpPr/>
          <p:nvPr/>
        </p:nvSpPr>
        <p:spPr>
          <a:xfrm>
            <a:off x="2679408" y="4238129"/>
            <a:ext cx="113222" cy="11322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D:\Tagungen und Meetings\20150423_OZE_retreat\Accuei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116" y="3986146"/>
            <a:ext cx="1224136" cy="249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Bild 6" descr="IMB_phot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056072"/>
            <a:ext cx="2122551" cy="1415034"/>
          </a:xfrm>
          <a:prstGeom prst="rect">
            <a:avLst/>
          </a:prstGeom>
        </p:spPr>
      </p:pic>
      <p:pic>
        <p:nvPicPr>
          <p:cNvPr id="70" name="Picture 9" descr="D:\Tagungen und Meetings\20150423_OZE_retreat\2014S10_phot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31" y="1053388"/>
            <a:ext cx="2122550" cy="141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Ellipse 70"/>
          <p:cNvSpPr/>
          <p:nvPr/>
        </p:nvSpPr>
        <p:spPr>
          <a:xfrm>
            <a:off x="4788024" y="1124744"/>
            <a:ext cx="360040" cy="360040"/>
          </a:xfrm>
          <a:prstGeom prst="ellips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leichschenkliges Dreieck 71"/>
          <p:cNvSpPr/>
          <p:nvPr/>
        </p:nvSpPr>
        <p:spPr>
          <a:xfrm>
            <a:off x="6943430" y="1124744"/>
            <a:ext cx="473508" cy="387417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Ellipse 72"/>
          <p:cNvSpPr/>
          <p:nvPr/>
        </p:nvSpPr>
        <p:spPr>
          <a:xfrm>
            <a:off x="7137906" y="2636912"/>
            <a:ext cx="288032" cy="28803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hteck 73"/>
          <p:cNvSpPr/>
          <p:nvPr/>
        </p:nvSpPr>
        <p:spPr>
          <a:xfrm>
            <a:off x="7640038" y="4064612"/>
            <a:ext cx="344643" cy="34464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D:\Tagungen und Meetings\20150423_OZE_retreat\PAW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56" y="4064612"/>
            <a:ext cx="1478260" cy="233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Rechteck 77"/>
          <p:cNvSpPr/>
          <p:nvPr/>
        </p:nvSpPr>
        <p:spPr>
          <a:xfrm rot="2700000">
            <a:off x="2667784" y="3246847"/>
            <a:ext cx="115467" cy="115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Bild 7" descr="RS_20131205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261" y="2544753"/>
            <a:ext cx="2091121" cy="1288438"/>
          </a:xfrm>
          <a:prstGeom prst="rect">
            <a:avLst/>
          </a:prstGeom>
        </p:spPr>
      </p:pic>
      <p:sp>
        <p:nvSpPr>
          <p:cNvPr id="28" name="Textfeld 27"/>
          <p:cNvSpPr txBox="1"/>
          <p:nvPr/>
        </p:nvSpPr>
        <p:spPr>
          <a:xfrm>
            <a:off x="2807165" y="2791912"/>
            <a:ext cx="1690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Transarc2 (2015)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feld 85"/>
          <p:cNvSpPr txBox="1"/>
          <p:nvPr/>
        </p:nvSpPr>
        <p:spPr>
          <a:xfrm>
            <a:off x="266329" y="3375820"/>
            <a:ext cx="1690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b="1" dirty="0" err="1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Contrasts</a:t>
            </a:r>
            <a:r>
              <a:rPr lang="de-DE" b="1" dirty="0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(2017)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 rot="2700000">
            <a:off x="5153913" y="3673063"/>
            <a:ext cx="314691" cy="3146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feld 58"/>
          <p:cNvSpPr txBox="1"/>
          <p:nvPr/>
        </p:nvSpPr>
        <p:spPr>
          <a:xfrm>
            <a:off x="8587163" y="6230943"/>
            <a:ext cx="11136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WHOI</a:t>
            </a: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feld 87"/>
          <p:cNvSpPr txBox="1"/>
          <p:nvPr/>
        </p:nvSpPr>
        <p:spPr>
          <a:xfrm>
            <a:off x="7112177" y="6230943"/>
            <a:ext cx="11136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L‘OCEAN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feld 88"/>
          <p:cNvSpPr txBox="1"/>
          <p:nvPr/>
        </p:nvSpPr>
        <p:spPr>
          <a:xfrm>
            <a:off x="5088738" y="6266981"/>
            <a:ext cx="11136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Metocean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feld 89"/>
          <p:cNvSpPr txBox="1"/>
          <p:nvPr/>
        </p:nvSpPr>
        <p:spPr>
          <a:xfrm>
            <a:off x="-1476672" y="5805264"/>
            <a:ext cx="553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b="1" dirty="0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+ Icearc2 (2018), Transarc3 (2019)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itel 1"/>
          <p:cNvSpPr txBox="1">
            <a:spLocks/>
          </p:cNvSpPr>
          <p:nvPr/>
        </p:nvSpPr>
        <p:spPr>
          <a:xfrm>
            <a:off x="-1378834" y="412456"/>
            <a:ext cx="7812359" cy="663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Calibri" panose="020F0502020204030204" pitchFamily="34" charset="0"/>
              </a:rPr>
              <a:t>Arctic Plans </a:t>
            </a:r>
            <a:r>
              <a:rPr lang="en-US" sz="3200" b="1" dirty="0" smtClean="0">
                <a:latin typeface="Calibri" panose="020F0502020204030204" pitchFamily="34" charset="0"/>
              </a:rPr>
              <a:t>(</a:t>
            </a:r>
            <a:r>
              <a:rPr lang="en-US" sz="3200" b="1" dirty="0" err="1" smtClean="0">
                <a:latin typeface="Calibri" panose="020F0502020204030204" pitchFamily="34" charset="0"/>
              </a:rPr>
              <a:t>Polarstern</a:t>
            </a:r>
            <a:r>
              <a:rPr lang="en-US" sz="3200" b="1" dirty="0" smtClean="0">
                <a:latin typeface="Calibri" panose="020F0502020204030204" pitchFamily="34" charset="0"/>
              </a:rPr>
              <a:t>)</a:t>
            </a:r>
            <a:endParaRPr lang="en-US" sz="9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1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Arctic Plans 2015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Inhaltsplatzhalter 8"/>
          <p:cNvSpPr>
            <a:spLocks noGrp="1"/>
          </p:cNvSpPr>
          <p:nvPr>
            <p:ph sz="half" idx="1"/>
          </p:nvPr>
        </p:nvSpPr>
        <p:spPr>
          <a:xfrm>
            <a:off x="5436235" y="1222398"/>
            <a:ext cx="4024313" cy="585152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>
                <a:latin typeface="Calibri" panose="020F0502020204030204" pitchFamily="34" charset="0"/>
              </a:rPr>
              <a:t>PS94 “</a:t>
            </a:r>
            <a:r>
              <a:rPr lang="en-US" dirty="0" err="1" smtClean="0">
                <a:latin typeface="Calibri" panose="020F0502020204030204" pitchFamily="34" charset="0"/>
              </a:rPr>
              <a:t>TransArc</a:t>
            </a:r>
            <a:r>
              <a:rPr lang="en-US" dirty="0" smtClean="0">
                <a:latin typeface="Calibri" panose="020F0502020204030204" pitchFamily="34" charset="0"/>
              </a:rPr>
              <a:t> II”</a:t>
            </a:r>
          </a:p>
          <a:p>
            <a:pPr marL="0" indent="0">
              <a:buNone/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Follow-up to 2011’s “</a:t>
            </a:r>
            <a:r>
              <a:rPr lang="en-US" sz="2000" dirty="0" err="1" smtClean="0">
                <a:latin typeface="Calibri" panose="020F0502020204030204" pitchFamily="34" charset="0"/>
              </a:rPr>
              <a:t>Transarc</a:t>
            </a:r>
            <a:r>
              <a:rPr lang="en-US" sz="2000" dirty="0" smtClean="0">
                <a:latin typeface="Calibri" panose="020F0502020204030204" pitchFamily="34" charset="0"/>
              </a:rPr>
              <a:t>” </a:t>
            </a:r>
          </a:p>
          <a:p>
            <a:pPr marL="0" indent="0"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16 Aug 2015 (</a:t>
            </a:r>
            <a:r>
              <a:rPr lang="en-US" sz="2000" dirty="0" err="1" smtClean="0">
                <a:latin typeface="Calibri" panose="020F0502020204030204" pitchFamily="34" charset="0"/>
              </a:rPr>
              <a:t>Tromsø</a:t>
            </a:r>
            <a:r>
              <a:rPr lang="en-US" sz="2000" dirty="0" smtClean="0">
                <a:latin typeface="Calibri" panose="020F0502020204030204" pitchFamily="34" charset="0"/>
              </a:rPr>
              <a:t>)  -</a:t>
            </a:r>
          </a:p>
          <a:p>
            <a:pPr marL="0" indent="0">
              <a:buNone/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15 Oct 2015 (BHV)</a:t>
            </a:r>
          </a:p>
          <a:p>
            <a:pPr marL="0" indent="0"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defRPr/>
            </a:pP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8 Snow Buoys</a:t>
            </a:r>
          </a:p>
          <a:p>
            <a:pPr marL="0" indent="0"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 8 SAMS IMBs</a:t>
            </a:r>
          </a:p>
          <a:p>
            <a:pPr marL="0" indent="0"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 8 SVPs</a:t>
            </a:r>
          </a:p>
          <a:p>
            <a:pPr marL="0" indent="0">
              <a:defRPr/>
            </a:pPr>
            <a:r>
              <a:rPr lang="de-DE" sz="2000" dirty="0">
                <a:latin typeface="Calibri" panose="020F0502020204030204" pitchFamily="34" charset="0"/>
              </a:rPr>
              <a:t> </a:t>
            </a:r>
            <a:r>
              <a:rPr lang="de-DE" sz="2000" dirty="0" smtClean="0">
                <a:latin typeface="Calibri" panose="020F0502020204030204" pitchFamily="34" charset="0"/>
              </a:rPr>
              <a:t>1 PAWS (</a:t>
            </a:r>
            <a:r>
              <a:rPr lang="de-DE" sz="2000" dirty="0" err="1" smtClean="0">
                <a:latin typeface="Calibri" panose="020F0502020204030204" pitchFamily="34" charset="0"/>
              </a:rPr>
              <a:t>weather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station</a:t>
            </a:r>
            <a:r>
              <a:rPr lang="de-DE" sz="2000" dirty="0" smtClean="0">
                <a:latin typeface="Calibri" panose="020F0502020204030204" pitchFamily="34" charset="0"/>
              </a:rPr>
              <a:t>)</a:t>
            </a:r>
          </a:p>
          <a:p>
            <a:pPr marL="0" indent="0">
              <a:defRPr/>
            </a:pPr>
            <a:r>
              <a:rPr lang="de-DE" sz="2000" dirty="0">
                <a:latin typeface="Calibri" panose="020F0502020204030204" pitchFamily="34" charset="0"/>
              </a:rPr>
              <a:t> </a:t>
            </a:r>
            <a:r>
              <a:rPr lang="de-DE" sz="2000" dirty="0" smtClean="0">
                <a:latin typeface="Calibri" panose="020F0502020204030204" pitchFamily="34" charset="0"/>
              </a:rPr>
              <a:t>1 Radiation </a:t>
            </a:r>
            <a:r>
              <a:rPr lang="de-DE" sz="2000" dirty="0" err="1" smtClean="0">
                <a:latin typeface="Calibri" panose="020F0502020204030204" pitchFamily="34" charset="0"/>
              </a:rPr>
              <a:t>station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defRPr/>
            </a:pPr>
            <a:r>
              <a:rPr lang="en-US" sz="2000" dirty="0" smtClean="0">
                <a:latin typeface="Calibri" panose="020F0502020204030204" pitchFamily="34" charset="0"/>
              </a:rPr>
              <a:t> 2 Bio-ITPs</a:t>
            </a:r>
          </a:p>
          <a:p>
            <a:pPr marL="0" indent="0">
              <a:defRPr/>
            </a:pPr>
            <a:r>
              <a:rPr lang="de-DE" sz="2000" dirty="0" smtClean="0">
                <a:latin typeface="Calibri" panose="020F0502020204030204" pitchFamily="34" charset="0"/>
              </a:rPr>
              <a:t> 6 IAOOS (France)</a:t>
            </a:r>
            <a:endParaRPr lang="en-US" sz="2000" dirty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</p:txBody>
      </p:sp>
      <p:pic>
        <p:nvPicPr>
          <p:cNvPr id="14" name="Grafik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" y="1914548"/>
            <a:ext cx="4823460" cy="464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D:\Expeditionen\PS94\Logo_PS94\Stempel_PS94_f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59" y="1198268"/>
            <a:ext cx="3228022" cy="1311076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73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Arctic Plans 2016+2017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Inhaltsplatzhalter 8"/>
          <p:cNvSpPr>
            <a:spLocks noGrp="1"/>
          </p:cNvSpPr>
          <p:nvPr>
            <p:ph sz="half" idx="1"/>
          </p:nvPr>
        </p:nvSpPr>
        <p:spPr>
          <a:xfrm>
            <a:off x="419100" y="1336728"/>
            <a:ext cx="4024313" cy="585152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err="1" smtClean="0">
                <a:latin typeface="Calibri" panose="020F0502020204030204" pitchFamily="34" charset="0"/>
              </a:rPr>
              <a:t>Polarstern</a:t>
            </a:r>
            <a:r>
              <a:rPr lang="en-US" dirty="0" smtClean="0">
                <a:latin typeface="Calibri" panose="020F0502020204030204" pitchFamily="34" charset="0"/>
              </a:rPr>
              <a:t> PS101</a:t>
            </a:r>
          </a:p>
          <a:p>
            <a:pPr marL="0" indent="0">
              <a:buNone/>
              <a:defRPr/>
            </a:pPr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de-DE" sz="2400" dirty="0" smtClean="0">
                <a:latin typeface="Calibri" panose="020F0502020204030204" pitchFamily="34" charset="0"/>
              </a:rPr>
              <a:t>15 </a:t>
            </a:r>
            <a:r>
              <a:rPr lang="de-DE" sz="2400" dirty="0" err="1" smtClean="0">
                <a:latin typeface="Calibri" panose="020F0502020204030204" pitchFamily="34" charset="0"/>
              </a:rPr>
              <a:t>Oct</a:t>
            </a:r>
            <a:r>
              <a:rPr lang="de-DE" sz="2400" dirty="0" smtClean="0">
                <a:latin typeface="Calibri" panose="020F0502020204030204" pitchFamily="34" charset="0"/>
              </a:rPr>
              <a:t> 2016 – 21 Nov 2016</a:t>
            </a:r>
          </a:p>
          <a:p>
            <a:pPr marL="0" indent="0">
              <a:buNone/>
              <a:defRPr/>
            </a:pPr>
            <a:r>
              <a:rPr lang="de-DE" sz="2400" dirty="0" err="1" smtClean="0">
                <a:latin typeface="Calibri" panose="020F0502020204030204" pitchFamily="34" charset="0"/>
              </a:rPr>
              <a:t>Gakkelridge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de-DE" sz="24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de-DE" sz="2400" dirty="0" err="1" smtClean="0">
                <a:latin typeface="Calibri" panose="020F0502020204030204" pitchFamily="34" charset="0"/>
              </a:rPr>
              <a:t>Testing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prototypes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de-DE" sz="2400" dirty="0" smtClean="0">
                <a:latin typeface="Calibri" panose="020F0502020204030204" pitchFamily="34" charset="0"/>
              </a:rPr>
              <a:t>(Bio-ITP, </a:t>
            </a:r>
            <a:r>
              <a:rPr lang="de-DE" sz="2400" dirty="0" err="1" smtClean="0">
                <a:latin typeface="Calibri" panose="020F0502020204030204" pitchFamily="34" charset="0"/>
              </a:rPr>
              <a:t>Camera</a:t>
            </a:r>
            <a:r>
              <a:rPr lang="de-DE" sz="2400" dirty="0" smtClean="0">
                <a:latin typeface="Calibri" panose="020F0502020204030204" pitchFamily="34" charset="0"/>
              </a:rPr>
              <a:t>, ADCP,…)</a:t>
            </a:r>
            <a:endParaRPr lang="en-US" sz="2400" dirty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</p:txBody>
      </p:sp>
      <p:sp>
        <p:nvSpPr>
          <p:cNvPr id="14" name="Inhaltsplatzhalter 8"/>
          <p:cNvSpPr txBox="1">
            <a:spLocks/>
          </p:cNvSpPr>
          <p:nvPr/>
        </p:nvSpPr>
        <p:spPr>
          <a:xfrm>
            <a:off x="4595813" y="1335563"/>
            <a:ext cx="4024313" cy="58515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404040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4pPr>
            <a:lvl5pPr marL="21717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en-US" dirty="0" smtClean="0">
                <a:latin typeface="Calibri" panose="020F0502020204030204" pitchFamily="34" charset="0"/>
              </a:rPr>
              <a:t>“Contrasts” (Marcel)</a:t>
            </a:r>
          </a:p>
          <a:p>
            <a:pPr marL="0" indent="0">
              <a:buFont typeface="Arial" charset="0"/>
              <a:buNone/>
              <a:defRPr/>
            </a:pPr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de-DE" sz="2400" dirty="0" smtClean="0">
                <a:latin typeface="Calibri" panose="020F0502020204030204" pitchFamily="34" charset="0"/>
              </a:rPr>
              <a:t>MYI/FYI/</a:t>
            </a:r>
            <a:r>
              <a:rPr lang="de-DE" sz="2400" dirty="0" err="1" smtClean="0">
                <a:latin typeface="Calibri" panose="020F0502020204030204" pitchFamily="34" charset="0"/>
              </a:rPr>
              <a:t>thin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ice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comparison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north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Greenland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de-DE" sz="2400" dirty="0" smtClean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de-DE" sz="2400" dirty="0" err="1" smtClean="0">
                <a:latin typeface="Calibri" panose="020F0502020204030204" pitchFamily="34" charset="0"/>
              </a:rPr>
              <a:t>Deployment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multi-</a:t>
            </a:r>
            <a:r>
              <a:rPr lang="de-DE" sz="2400" dirty="0" err="1" smtClean="0">
                <a:latin typeface="Calibri" panose="020F0502020204030204" pitchFamily="34" charset="0"/>
              </a:rPr>
              <a:t>disciplinary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arrays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de-DE" sz="2400" dirty="0" err="1" smtClean="0">
                <a:latin typeface="Calibri" panose="020F0502020204030204" pitchFamily="34" charset="0"/>
              </a:rPr>
              <a:t>Number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buoys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similar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to</a:t>
            </a:r>
            <a:r>
              <a:rPr lang="de-DE" sz="2400" dirty="0" smtClean="0">
                <a:latin typeface="Calibri" panose="020F0502020204030204" pitchFamily="34" charset="0"/>
              </a:rPr>
              <a:t> 2015</a:t>
            </a:r>
          </a:p>
          <a:p>
            <a:pPr marL="0" indent="0">
              <a:buFont typeface="Arial" charset="0"/>
              <a:buNone/>
              <a:defRPr/>
            </a:pPr>
            <a:endParaRPr lang="de-DE" sz="2400" dirty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de-DE" sz="2400" dirty="0" err="1" smtClean="0">
                <a:latin typeface="Calibri" panose="020F0502020204030204" pitchFamily="34" charset="0"/>
              </a:rPr>
              <a:t>Approval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pending</a:t>
            </a:r>
            <a:endParaRPr lang="de-DE" sz="2400" dirty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US" sz="20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7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Buoy-related PhD projects &amp; internships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02920" y="1798320"/>
            <a:ext cx="83210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  <a:buFont typeface="+mj-lt"/>
              <a:buAutoNum type="arabicPeriod"/>
            </a:pPr>
            <a:r>
              <a:rPr lang="de-DE" sz="2800" dirty="0" err="1" smtClean="0">
                <a:latin typeface="Calibri" panose="020F0502020204030204" pitchFamily="34" charset="0"/>
              </a:rPr>
              <a:t>Freshwater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distribution</a:t>
            </a:r>
            <a:r>
              <a:rPr lang="de-DE" sz="2800" dirty="0" smtClean="0">
                <a:latin typeface="Calibri" panose="020F0502020204030204" pitchFamily="34" charset="0"/>
              </a:rPr>
              <a:t> in </a:t>
            </a:r>
            <a:r>
              <a:rPr lang="de-DE" sz="2800" dirty="0" err="1" smtClean="0">
                <a:latin typeface="Calibri" panose="020F0502020204030204" pitchFamily="34" charset="0"/>
              </a:rPr>
              <a:t>the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Arctic</a:t>
            </a:r>
            <a:r>
              <a:rPr lang="de-DE" sz="2800" dirty="0" smtClean="0">
                <a:latin typeface="Calibri" panose="020F0502020204030204" pitchFamily="34" charset="0"/>
              </a:rPr>
              <a:t> / North </a:t>
            </a:r>
            <a:r>
              <a:rPr lang="de-DE" sz="2800" dirty="0" err="1" smtClean="0">
                <a:latin typeface="Calibri" panose="020F0502020204030204" pitchFamily="34" charset="0"/>
              </a:rPr>
              <a:t>Atlantic</a:t>
            </a:r>
            <a:r>
              <a:rPr lang="de-DE" sz="2800" dirty="0" smtClean="0">
                <a:latin typeface="Calibri" panose="020F0502020204030204" pitchFamily="34" charset="0"/>
              </a:rPr>
              <a:t>: </a:t>
            </a:r>
            <a:r>
              <a:rPr lang="de-DE" sz="2800" dirty="0" err="1" smtClean="0">
                <a:latin typeface="Calibri" panose="020F0502020204030204" pitchFamily="34" charset="0"/>
              </a:rPr>
              <a:t>Myriel</a:t>
            </a:r>
            <a:r>
              <a:rPr lang="de-DE" sz="2800" dirty="0" smtClean="0">
                <a:latin typeface="Calibri" panose="020F0502020204030204" pitchFamily="34" charset="0"/>
              </a:rPr>
              <a:t> Horn, </a:t>
            </a:r>
            <a:r>
              <a:rPr lang="de-DE" sz="2800" dirty="0" err="1" smtClean="0">
                <a:latin typeface="Calibri" panose="020F0502020204030204" pitchFamily="34" charset="0"/>
              </a:rPr>
              <a:t>supervised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by</a:t>
            </a:r>
            <a:r>
              <a:rPr lang="de-DE" sz="2800" dirty="0" smtClean="0">
                <a:latin typeface="Calibri" panose="020F0502020204030204" pitchFamily="34" charset="0"/>
              </a:rPr>
              <a:t> Benjamin Rabe &amp; Co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2800" dirty="0" err="1" smtClean="0">
                <a:latin typeface="Calibri" panose="020F0502020204030204" pitchFamily="34" charset="0"/>
              </a:rPr>
              <a:t>Buoy</a:t>
            </a:r>
            <a:r>
              <a:rPr lang="de-DE" sz="2800" dirty="0" smtClean="0">
                <a:latin typeface="Calibri" panose="020F0502020204030204" pitchFamily="34" charset="0"/>
              </a:rPr>
              <a:t>/remote </a:t>
            </a:r>
            <a:r>
              <a:rPr lang="de-DE" sz="2800" dirty="0" err="1">
                <a:latin typeface="Calibri" panose="020F0502020204030204" pitchFamily="34" charset="0"/>
              </a:rPr>
              <a:t>sensing</a:t>
            </a:r>
            <a:r>
              <a:rPr lang="de-DE" sz="2800" dirty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comparison</a:t>
            </a:r>
            <a:r>
              <a:rPr lang="de-DE" sz="2800" dirty="0" smtClean="0">
                <a:latin typeface="Calibri" panose="020F0502020204030204" pitchFamily="34" charset="0"/>
              </a:rPr>
              <a:t>, SAMS IMB </a:t>
            </a:r>
            <a:r>
              <a:rPr lang="de-DE" sz="2800" dirty="0" err="1" smtClean="0">
                <a:latin typeface="Calibri" panose="020F0502020204030204" pitchFamily="34" charset="0"/>
              </a:rPr>
              <a:t>data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processing</a:t>
            </a:r>
            <a:r>
              <a:rPr lang="de-DE" sz="2800" dirty="0" smtClean="0">
                <a:latin typeface="Calibri" panose="020F0502020204030204" pitchFamily="34" charset="0"/>
              </a:rPr>
              <a:t>, </a:t>
            </a:r>
            <a:r>
              <a:rPr lang="de-DE" sz="2800" dirty="0" err="1" smtClean="0">
                <a:latin typeface="Calibri" panose="020F0502020204030204" pitchFamily="34" charset="0"/>
              </a:rPr>
              <a:t>spatio</a:t>
            </a:r>
            <a:r>
              <a:rPr lang="de-DE" sz="2800" dirty="0" smtClean="0">
                <a:latin typeface="Calibri" panose="020F0502020204030204" pitchFamily="34" charset="0"/>
              </a:rPr>
              <a:t>-temporal </a:t>
            </a:r>
            <a:r>
              <a:rPr lang="de-DE" sz="2800" dirty="0" err="1" smtClean="0">
                <a:latin typeface="Calibri" panose="020F0502020204030204" pitchFamily="34" charset="0"/>
              </a:rPr>
              <a:t>variability</a:t>
            </a:r>
            <a:r>
              <a:rPr lang="de-DE" sz="2800" dirty="0" smtClean="0">
                <a:latin typeface="Calibri" panose="020F0502020204030204" pitchFamily="34" charset="0"/>
              </a:rPr>
              <a:t>/</a:t>
            </a:r>
            <a:r>
              <a:rPr lang="de-DE" sz="2800" dirty="0" err="1" smtClean="0">
                <a:latin typeface="Calibri" panose="020F0502020204030204" pitchFamily="34" charset="0"/>
              </a:rPr>
              <a:t>how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many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buoys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needed</a:t>
            </a:r>
            <a:r>
              <a:rPr lang="de-DE" sz="2800" dirty="0" smtClean="0">
                <a:latin typeface="Calibri" panose="020F0502020204030204" pitchFamily="34" charset="0"/>
              </a:rPr>
              <a:t>..</a:t>
            </a:r>
          </a:p>
          <a:p>
            <a:pPr marL="360363"/>
            <a:r>
              <a:rPr lang="de-DE" sz="2800" dirty="0" smtClean="0">
                <a:latin typeface="Calibri" panose="020F0502020204030204" pitchFamily="34" charset="0"/>
              </a:rPr>
              <a:t>?, </a:t>
            </a:r>
            <a:r>
              <a:rPr lang="de-DE" sz="2800" dirty="0" err="1" smtClean="0">
                <a:latin typeface="Calibri" panose="020F0502020204030204" pitchFamily="34" charset="0"/>
              </a:rPr>
              <a:t>supervised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by</a:t>
            </a:r>
            <a:r>
              <a:rPr lang="de-DE" sz="2800" dirty="0" smtClean="0">
                <a:latin typeface="Calibri" panose="020F0502020204030204" pitchFamily="34" charset="0"/>
              </a:rPr>
              <a:t> Marcel Nicolaus</a:t>
            </a:r>
            <a:endParaRPr lang="de-DE" sz="2800" dirty="0">
              <a:latin typeface="Calibri" panose="020F0502020204030204" pitchFamily="34" charset="0"/>
            </a:endParaRPr>
          </a:p>
          <a:p>
            <a:pPr marL="360363"/>
            <a:endParaRPr lang="de-DE" sz="2800" dirty="0" smtClean="0">
              <a:latin typeface="Calibri" panose="020F0502020204030204" pitchFamily="34" charset="0"/>
            </a:endParaRPr>
          </a:p>
          <a:p>
            <a:r>
              <a:rPr lang="de-DE" sz="2800" dirty="0" smtClean="0">
                <a:latin typeface="Calibri" panose="020F0502020204030204" pitchFamily="34" charset="0"/>
              </a:rPr>
              <a:t>3. </a:t>
            </a:r>
            <a:r>
              <a:rPr lang="de-DE" sz="2800" dirty="0" err="1" smtClean="0">
                <a:latin typeface="Calibri" panose="020F0502020204030204" pitchFamily="34" charset="0"/>
              </a:rPr>
              <a:t>Interns</a:t>
            </a:r>
            <a:r>
              <a:rPr lang="de-DE" sz="2800" dirty="0" smtClean="0">
                <a:latin typeface="Calibri" panose="020F0502020204030204" pitchFamily="34" charset="0"/>
              </a:rPr>
              <a:t> &amp; </a:t>
            </a:r>
            <a:r>
              <a:rPr lang="de-DE" sz="2800" dirty="0" err="1" smtClean="0">
                <a:latin typeface="Calibri" panose="020F0502020204030204" pitchFamily="34" charset="0"/>
              </a:rPr>
              <a:t>students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</a:rPr>
              <a:t>for</a:t>
            </a:r>
            <a:r>
              <a:rPr lang="de-DE" sz="2800" dirty="0" smtClean="0">
                <a:latin typeface="Calibri" panose="020F050202020403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ADCP </a:t>
            </a:r>
            <a:r>
              <a:rPr lang="de-DE" sz="2000" dirty="0" err="1" smtClean="0">
                <a:latin typeface="Calibri" panose="020F0502020204030204" pitchFamily="34" charset="0"/>
              </a:rPr>
              <a:t>buoy</a:t>
            </a:r>
            <a:r>
              <a:rPr lang="de-DE" sz="2000" dirty="0" smtClean="0">
                <a:latin typeface="Calibri" panose="020F0502020204030204" pitchFamily="34" charset="0"/>
              </a:rPr>
              <a:t> /</a:t>
            </a:r>
            <a:r>
              <a:rPr lang="de-DE" sz="2000" dirty="0" err="1" smtClean="0">
                <a:latin typeface="Calibri" panose="020F0502020204030204" pitchFamily="34" charset="0"/>
              </a:rPr>
              <a:t>snow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buoy</a:t>
            </a:r>
            <a:r>
              <a:rPr lang="de-DE" sz="2000" dirty="0" smtClean="0">
                <a:latin typeface="Calibri" panose="020F0502020204030204" pitchFamily="34" charset="0"/>
              </a:rPr>
              <a:t> /SAMS IMB </a:t>
            </a:r>
            <a:r>
              <a:rPr lang="de-DE" sz="2000" dirty="0" err="1" smtClean="0">
                <a:latin typeface="Calibri" panose="020F0502020204030204" pitchFamily="34" charset="0"/>
              </a:rPr>
              <a:t>data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processing</a:t>
            </a:r>
            <a:r>
              <a:rPr lang="de-DE" sz="2000" dirty="0" smtClean="0">
                <a:latin typeface="Calibri" panose="020F0502020204030204" pitchFamily="34" charset="0"/>
              </a:rPr>
              <a:t>, </a:t>
            </a:r>
            <a:r>
              <a:rPr lang="de-DE" sz="2000" dirty="0" err="1" smtClean="0">
                <a:latin typeface="Calibri" panose="020F0502020204030204" pitchFamily="34" charset="0"/>
              </a:rPr>
              <a:t>database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234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Data Portal and Archive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7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2052638"/>
            <a:ext cx="8015216" cy="534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2"/>
          <p:cNvSpPr txBox="1">
            <a:spLocks noChangeArrowheads="1"/>
          </p:cNvSpPr>
          <p:nvPr/>
        </p:nvSpPr>
        <p:spPr bwMode="auto">
          <a:xfrm>
            <a:off x="419100" y="1080910"/>
            <a:ext cx="3984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dirty="0">
                <a:latin typeface="Calibri" panose="020F0502020204030204" pitchFamily="34" charset="0"/>
              </a:rPr>
              <a:t>http://</a:t>
            </a:r>
            <a:r>
              <a:rPr lang="de-DE" dirty="0" smtClean="0">
                <a:latin typeface="Calibri" panose="020F0502020204030204" pitchFamily="34" charset="0"/>
              </a:rPr>
              <a:t>www.meereisportal.de</a:t>
            </a:r>
          </a:p>
          <a:p>
            <a:pPr eaLnBrk="1" hangingPunct="1"/>
            <a:r>
              <a:rPr lang="de-DE" dirty="0">
                <a:latin typeface="Calibri" panose="020F0502020204030204" pitchFamily="34" charset="0"/>
              </a:rPr>
              <a:t>http://www.</a:t>
            </a:r>
            <a:r>
              <a:rPr lang="de-DE" dirty="0" smtClean="0">
                <a:latin typeface="Calibri" panose="020F0502020204030204" pitchFamily="34" charset="0"/>
              </a:rPr>
              <a:t>seaiceportal.de</a:t>
            </a:r>
            <a:endParaRPr lang="de-DE" dirty="0">
              <a:latin typeface="Calibri" panose="020F0502020204030204" pitchFamily="34" charset="0"/>
            </a:endParaRPr>
          </a:p>
          <a:p>
            <a:pPr eaLnBrk="1" hangingPunct="1"/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953" y="3907919"/>
            <a:ext cx="2786347" cy="163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Data Portal and Archive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Textfeld 2"/>
          <p:cNvSpPr txBox="1">
            <a:spLocks noChangeArrowheads="1"/>
          </p:cNvSpPr>
          <p:nvPr/>
        </p:nvSpPr>
        <p:spPr bwMode="auto">
          <a:xfrm>
            <a:off x="588963" y="1181101"/>
            <a:ext cx="3984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dirty="0">
                <a:latin typeface="Calibri" panose="020F0502020204030204" pitchFamily="34" charset="0"/>
              </a:rPr>
              <a:t>http://</a:t>
            </a:r>
            <a:r>
              <a:rPr lang="de-DE" dirty="0" smtClean="0">
                <a:latin typeface="Calibri" panose="020F0502020204030204" pitchFamily="34" charset="0"/>
              </a:rPr>
              <a:t>www.meereisportal.de</a:t>
            </a:r>
          </a:p>
          <a:p>
            <a:pPr eaLnBrk="1" hangingPunct="1"/>
            <a:r>
              <a:rPr lang="de-DE" dirty="0">
                <a:latin typeface="Calibri" panose="020F0502020204030204" pitchFamily="34" charset="0"/>
              </a:rPr>
              <a:t>http://www.</a:t>
            </a:r>
            <a:r>
              <a:rPr lang="de-DE" dirty="0" smtClean="0">
                <a:latin typeface="Calibri" panose="020F0502020204030204" pitchFamily="34" charset="0"/>
              </a:rPr>
              <a:t>seaiceportal.de</a:t>
            </a:r>
            <a:endParaRPr lang="de-DE" dirty="0">
              <a:latin typeface="Calibri" panose="020F0502020204030204" pitchFamily="34" charset="0"/>
            </a:endParaRPr>
          </a:p>
          <a:p>
            <a:pPr eaLnBrk="1" hangingPunct="1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extfeld 8"/>
          <p:cNvSpPr txBox="1">
            <a:spLocks noChangeArrowheads="1"/>
          </p:cNvSpPr>
          <p:nvPr/>
        </p:nvSpPr>
        <p:spPr bwMode="auto">
          <a:xfrm>
            <a:off x="409573" y="2296225"/>
            <a:ext cx="6353175" cy="349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de-DE" sz="2200" dirty="0" smtClean="0">
                <a:latin typeface="Calibri" panose="020F0502020204030204" pitchFamily="34" charset="0"/>
              </a:rPr>
              <a:t>English </a:t>
            </a:r>
            <a:r>
              <a:rPr lang="de-DE" sz="2200" dirty="0" err="1" smtClean="0">
                <a:latin typeface="Calibri" panose="020F0502020204030204" pitchFamily="34" charset="0"/>
              </a:rPr>
              <a:t>version</a:t>
            </a:r>
            <a:r>
              <a:rPr lang="de-DE" sz="2200" dirty="0" smtClean="0">
                <a:latin typeface="Calibri" panose="020F0502020204030204" pitchFamily="34" charset="0"/>
              </a:rPr>
              <a:t> </a:t>
            </a:r>
            <a:r>
              <a:rPr lang="de-DE" sz="2200" dirty="0" err="1" smtClean="0">
                <a:latin typeface="Calibri" panose="020F0502020204030204" pitchFamily="34" charset="0"/>
              </a:rPr>
              <a:t>available</a:t>
            </a:r>
            <a:r>
              <a:rPr lang="de-DE" sz="2200" dirty="0" smtClean="0">
                <a:latin typeface="Calibri" panose="020F0502020204030204" pitchFamily="34" charset="0"/>
              </a:rPr>
              <a:t> </a:t>
            </a:r>
            <a:r>
              <a:rPr lang="de-DE" sz="2200" dirty="0" err="1" smtClean="0">
                <a:latin typeface="Calibri" panose="020F0502020204030204" pitchFamily="34" charset="0"/>
              </a:rPr>
              <a:t>soon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 dirty="0" smtClean="0">
                <a:latin typeface="Calibri" panose="020F0502020204030204" pitchFamily="34" charset="0"/>
              </a:rPr>
              <a:t>Buoy </a:t>
            </a:r>
            <a:r>
              <a:rPr lang="en-US" sz="2200" dirty="0">
                <a:latin typeface="Calibri" panose="020F0502020204030204" pitchFamily="34" charset="0"/>
              </a:rPr>
              <a:t>tracks </a:t>
            </a:r>
            <a:r>
              <a:rPr lang="en-US" sz="2200" dirty="0" smtClean="0">
                <a:latin typeface="Calibri" panose="020F0502020204030204" pitchFamily="34" charset="0"/>
              </a:rPr>
              <a:t>(daily </a:t>
            </a:r>
            <a:r>
              <a:rPr lang="en-US" sz="2200" dirty="0">
                <a:latin typeface="Calibri" panose="020F0502020204030204" pitchFamily="34" charset="0"/>
              </a:rPr>
              <a:t>maps)</a:t>
            </a: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 dirty="0">
                <a:latin typeface="Calibri" panose="020F0502020204030204" pitchFamily="34" charset="0"/>
              </a:rPr>
              <a:t>Buoy </a:t>
            </a:r>
            <a:r>
              <a:rPr lang="en-US" sz="2200" dirty="0" smtClean="0">
                <a:latin typeface="Calibri" panose="020F0502020204030204" pitchFamily="34" charset="0"/>
              </a:rPr>
              <a:t>data, links to PANGAEA</a:t>
            </a: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 dirty="0" smtClean="0">
                <a:latin typeface="Calibri" panose="020F0502020204030204" pitchFamily="34" charset="0"/>
              </a:rPr>
              <a:t>Sensor characterization (in progress)</a:t>
            </a: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de-DE" sz="2200" dirty="0" err="1" smtClean="0">
                <a:latin typeface="Calibri" panose="020F0502020204030204" pitchFamily="34" charset="0"/>
              </a:rPr>
              <a:t>Deployment</a:t>
            </a:r>
            <a:r>
              <a:rPr lang="de-DE" sz="2200" dirty="0" smtClean="0">
                <a:latin typeface="Calibri" panose="020F0502020204030204" pitchFamily="34" charset="0"/>
              </a:rPr>
              <a:t> </a:t>
            </a:r>
            <a:r>
              <a:rPr lang="de-DE" sz="2200" dirty="0" err="1" smtClean="0">
                <a:latin typeface="Calibri" panose="020F0502020204030204" pitchFamily="34" charset="0"/>
              </a:rPr>
              <a:t>information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marL="342900" lvl="1" indent="-3429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2200" dirty="0" smtClean="0">
                <a:latin typeface="Calibri" panose="020F0502020204030204" pitchFamily="34" charset="0"/>
              </a:rPr>
              <a:t>Snow buoy and IMB collection </a:t>
            </a:r>
          </a:p>
          <a:p>
            <a:pPr marL="0" lvl="1" indent="0" eaLnBrk="1" hangingPunct="1">
              <a:spcBef>
                <a:spcPct val="20000"/>
              </a:spcBef>
            </a:pPr>
            <a:r>
              <a:rPr lang="en-US" sz="1200" dirty="0" smtClean="0">
                <a:latin typeface="Calibri" panose="020F0502020204030204" pitchFamily="34" charset="0"/>
              </a:rPr>
              <a:t>(</a:t>
            </a:r>
            <a:r>
              <a:rPr lang="en-US" sz="1200" dirty="0" err="1" smtClean="0">
                <a:latin typeface="Calibri" panose="020F0502020204030204" pitchFamily="34" charset="0"/>
              </a:rPr>
              <a:t>cooperations</a:t>
            </a:r>
            <a:r>
              <a:rPr lang="en-US" sz="1200" dirty="0" smtClean="0">
                <a:latin typeface="Calibri" panose="020F0502020204030204" pitchFamily="34" charset="0"/>
              </a:rPr>
              <a:t>: </a:t>
            </a:r>
            <a:r>
              <a:rPr lang="de-DE" sz="1200" dirty="0" smtClean="0">
                <a:latin typeface="Calibri" panose="020F0502020204030204" pitchFamily="34" charset="0"/>
              </a:rPr>
              <a:t>FMI </a:t>
            </a:r>
            <a:r>
              <a:rPr lang="de-DE" sz="1200" dirty="0">
                <a:latin typeface="Calibri" panose="020F0502020204030204" pitchFamily="34" charset="0"/>
              </a:rPr>
              <a:t>Bin Cheng, MPI Met. HH </a:t>
            </a:r>
            <a:r>
              <a:rPr lang="de-DE" sz="1200" dirty="0" err="1">
                <a:latin typeface="Calibri" panose="020F0502020204030204" pitchFamily="34" charset="0"/>
              </a:rPr>
              <a:t>Kaleschke</a:t>
            </a:r>
            <a:r>
              <a:rPr lang="de-DE" sz="1200" dirty="0">
                <a:latin typeface="Calibri" panose="020F0502020204030204" pitchFamily="34" charset="0"/>
              </a:rPr>
              <a:t>, MPI Bremen </a:t>
            </a:r>
            <a:r>
              <a:rPr lang="de-DE" sz="1200" dirty="0" err="1">
                <a:latin typeface="Calibri" panose="020F0502020204030204" pitchFamily="34" charset="0"/>
              </a:rPr>
              <a:t>Wenzhöfer</a:t>
            </a:r>
            <a:endParaRPr lang="de-DE" sz="1200" dirty="0"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de-DE" sz="2200" dirty="0" err="1" smtClean="0">
                <a:latin typeface="Calibri" panose="020F0502020204030204" pitchFamily="34" charset="0"/>
              </a:rPr>
              <a:t>Others</a:t>
            </a:r>
            <a:r>
              <a:rPr lang="de-DE" sz="2200" dirty="0" smtClean="0">
                <a:latin typeface="Calibri" panose="020F0502020204030204" pitchFamily="34" charset="0"/>
              </a:rPr>
              <a:t> </a:t>
            </a:r>
            <a:r>
              <a:rPr lang="de-DE" sz="2200" dirty="0" err="1" smtClean="0">
                <a:latin typeface="Calibri" panose="020F0502020204030204" pitchFamily="34" charset="0"/>
              </a:rPr>
              <a:t>welcome</a:t>
            </a:r>
            <a:r>
              <a:rPr lang="de-DE" sz="2200" dirty="0" smtClean="0">
                <a:latin typeface="Calibri" panose="020F0502020204030204" pitchFamily="34" charset="0"/>
              </a:rPr>
              <a:t> (</a:t>
            </a:r>
            <a:r>
              <a:rPr lang="de-DE" sz="2200" dirty="0" err="1" smtClean="0">
                <a:latin typeface="Calibri" panose="020F0502020204030204" pitchFamily="34" charset="0"/>
              </a:rPr>
              <a:t>no</a:t>
            </a:r>
            <a:r>
              <a:rPr lang="de-DE" sz="2200" dirty="0" smtClean="0">
                <a:latin typeface="Calibri" panose="020F0502020204030204" pitchFamily="34" charset="0"/>
              </a:rPr>
              <a:t> AWI </a:t>
            </a:r>
            <a:r>
              <a:rPr lang="de-DE" sz="2200" dirty="0" err="1" smtClean="0">
                <a:latin typeface="Calibri" panose="020F0502020204030204" pitchFamily="34" charset="0"/>
              </a:rPr>
              <a:t>site</a:t>
            </a:r>
            <a:r>
              <a:rPr lang="de-DE" sz="2200" dirty="0" smtClean="0">
                <a:latin typeface="Calibri" panose="020F0502020204030204" pitchFamily="34" charset="0"/>
              </a:rPr>
              <a:t>!), </a:t>
            </a:r>
            <a:r>
              <a:rPr lang="de-DE" sz="2200" dirty="0" err="1" smtClean="0">
                <a:latin typeface="Calibri" panose="020F0502020204030204" pitchFamily="34" charset="0"/>
              </a:rPr>
              <a:t>support</a:t>
            </a:r>
            <a:r>
              <a:rPr lang="de-DE" sz="2200" dirty="0" smtClean="0">
                <a:latin typeface="Calibri" panose="020F0502020204030204" pitchFamily="34" charset="0"/>
              </a:rPr>
              <a:t> </a:t>
            </a:r>
            <a:r>
              <a:rPr lang="de-DE" sz="2200" dirty="0" err="1" smtClean="0">
                <a:latin typeface="Calibri" panose="020F0502020204030204" pitchFamily="34" charset="0"/>
              </a:rPr>
              <a:t>included</a:t>
            </a:r>
            <a:endParaRPr lang="de-DE" sz="2200" dirty="0"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de-DE" sz="2200" dirty="0" smtClean="0">
                <a:latin typeface="Calibri" panose="020F0502020204030204" pitchFamily="34" charset="0"/>
              </a:rPr>
              <a:t>Need Input!</a:t>
            </a:r>
            <a:endParaRPr lang="en-US" sz="2200" dirty="0">
              <a:latin typeface="Calibri" panose="020F0502020204030204" pitchFamily="34" charset="0"/>
            </a:endParaRPr>
          </a:p>
        </p:txBody>
      </p:sp>
      <p:pic>
        <p:nvPicPr>
          <p:cNvPr id="7" name="Bild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059" y="1143181"/>
            <a:ext cx="3394241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59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de-DE" dirty="0" err="1" smtClean="0">
                <a:latin typeface="Calibri" panose="020F0502020204030204" pitchFamily="34" charset="0"/>
              </a:rPr>
              <a:t>Discussion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points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95300" y="1188720"/>
            <a:ext cx="7955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Calibri" panose="020F0502020204030204" pitchFamily="34" charset="0"/>
              </a:rPr>
              <a:t>What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we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need</a:t>
            </a:r>
            <a:r>
              <a:rPr lang="de-DE" sz="2000" dirty="0" smtClean="0">
                <a:latin typeface="Calibri" panose="020F0502020204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Input </a:t>
            </a:r>
            <a:r>
              <a:rPr lang="de-DE" sz="2000" dirty="0" err="1" smtClean="0">
                <a:latin typeface="Calibri" panose="020F0502020204030204" pitchFamily="34" charset="0"/>
              </a:rPr>
              <a:t>related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to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data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portal</a:t>
            </a:r>
            <a:r>
              <a:rPr lang="de-DE" sz="2000" dirty="0" smtClean="0">
                <a:latin typeface="Calibri" panose="020F0502020204030204" pitchFamily="34" charset="0"/>
              </a:rPr>
              <a:t>, </a:t>
            </a:r>
            <a:r>
              <a:rPr lang="de-DE" sz="2000" dirty="0" err="1" smtClean="0">
                <a:latin typeface="Calibri" panose="020F0502020204030204" pitchFamily="34" charset="0"/>
              </a:rPr>
              <a:t>external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partners</a:t>
            </a:r>
            <a:endParaRPr lang="de-DE" sz="20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 smtClean="0">
                <a:latin typeface="Calibri" panose="020F0502020204030204" pitchFamily="34" charset="0"/>
              </a:rPr>
              <a:t>Opinions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which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new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developments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are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needed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most</a:t>
            </a:r>
            <a:endParaRPr lang="de-DE" sz="20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 smtClean="0">
                <a:latin typeface="Calibri" panose="020F0502020204030204" pitchFamily="34" charset="0"/>
              </a:rPr>
              <a:t>Our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list</a:t>
            </a:r>
            <a:r>
              <a:rPr lang="de-DE" sz="2000" dirty="0" smtClean="0">
                <a:latin typeface="Calibri" panose="020F0502020204030204" pitchFamily="34" charset="0"/>
              </a:rPr>
              <a:t>: </a:t>
            </a:r>
            <a:r>
              <a:rPr lang="de-DE" sz="2000" dirty="0" err="1" smtClean="0">
                <a:latin typeface="Calibri" panose="020F0502020204030204" pitchFamily="34" charset="0"/>
              </a:rPr>
              <a:t>camera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buoy</a:t>
            </a:r>
            <a:r>
              <a:rPr lang="de-DE" sz="2000" dirty="0" smtClean="0">
                <a:latin typeface="Calibri" panose="020F0502020204030204" pitchFamily="34" charset="0"/>
              </a:rPr>
              <a:t>, ADCP &amp; </a:t>
            </a:r>
            <a:r>
              <a:rPr lang="de-DE" sz="2000" dirty="0" err="1" smtClean="0">
                <a:latin typeface="Calibri" panose="020F0502020204030204" pitchFamily="34" charset="0"/>
              </a:rPr>
              <a:t>current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meter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buoy</a:t>
            </a:r>
            <a:r>
              <a:rPr lang="de-DE" sz="2000" dirty="0" smtClean="0">
                <a:latin typeface="Calibri" panose="020F0502020204030204" pitchFamily="34" charset="0"/>
              </a:rPr>
              <a:t>, </a:t>
            </a:r>
          </a:p>
          <a:p>
            <a:r>
              <a:rPr lang="de-DE" sz="2000" dirty="0">
                <a:latin typeface="Calibri" panose="020F0502020204030204" pitchFamily="34" charset="0"/>
              </a:rPr>
              <a:t>	bio-CTD-</a:t>
            </a:r>
            <a:r>
              <a:rPr lang="de-DE" sz="2000" dirty="0" err="1">
                <a:latin typeface="Calibri" panose="020F0502020204030204" pitchFamily="34" charset="0"/>
              </a:rPr>
              <a:t>profiler</a:t>
            </a:r>
            <a:r>
              <a:rPr lang="de-DE" sz="2000" dirty="0">
                <a:latin typeface="Calibri" panose="020F0502020204030204" pitchFamily="34" charset="0"/>
              </a:rPr>
              <a:t>, </a:t>
            </a:r>
            <a:r>
              <a:rPr lang="de-DE" sz="2000" dirty="0" err="1">
                <a:latin typeface="Calibri" panose="020F0502020204030204" pitchFamily="34" charset="0"/>
              </a:rPr>
              <a:t>under-ice</a:t>
            </a:r>
            <a:r>
              <a:rPr lang="de-DE" sz="2000" dirty="0">
                <a:latin typeface="Calibri" panose="020F0502020204030204" pitchFamily="34" charset="0"/>
              </a:rPr>
              <a:t> </a:t>
            </a:r>
            <a:r>
              <a:rPr lang="de-DE" sz="2000" dirty="0" err="1">
                <a:latin typeface="Calibri" panose="020F0502020204030204" pitchFamily="34" charset="0"/>
              </a:rPr>
              <a:t>near-surface</a:t>
            </a:r>
            <a:r>
              <a:rPr lang="de-DE" sz="2000" dirty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bio</a:t>
            </a:r>
            <a:endParaRPr lang="de-DE" sz="2000" dirty="0" smtClean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 smtClean="0">
                <a:latin typeface="Calibri" panose="020F0502020204030204" pitchFamily="34" charset="0"/>
              </a:rPr>
              <a:t>Collaborations</a:t>
            </a:r>
            <a:r>
              <a:rPr lang="de-DE" sz="2000" dirty="0" smtClean="0">
                <a:latin typeface="Calibri" panose="020F0502020204030204" pitchFamily="34" charset="0"/>
              </a:rPr>
              <a:t> on such </a:t>
            </a:r>
            <a:r>
              <a:rPr lang="de-DE" sz="2000" dirty="0" err="1" smtClean="0">
                <a:latin typeface="Calibri" panose="020F0502020204030204" pitchFamily="34" charset="0"/>
              </a:rPr>
              <a:t>developments</a:t>
            </a:r>
            <a:endParaRPr lang="de-DE" sz="20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More </a:t>
            </a:r>
            <a:r>
              <a:rPr lang="de-DE" sz="2000" dirty="0" err="1" smtClean="0">
                <a:latin typeface="Calibri" panose="020F0502020204030204" pitchFamily="34" charset="0"/>
              </a:rPr>
              <a:t>affordable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buoys</a:t>
            </a:r>
            <a:r>
              <a:rPr lang="de-DE" sz="2000" dirty="0" smtClean="0">
                <a:latin typeface="Calibri" panose="020F0502020204030204" pitchFamily="34" charset="0"/>
              </a:rPr>
              <a:t>, e.g. AWS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 smtClean="0">
                <a:latin typeface="Calibri" panose="020F0502020204030204" pitchFamily="34" charset="0"/>
              </a:rPr>
              <a:t>Probably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deployment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opportunities</a:t>
            </a:r>
            <a:endParaRPr lang="de-DE" sz="20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A </a:t>
            </a:r>
            <a:r>
              <a:rPr lang="de-DE" sz="2000" dirty="0" err="1" smtClean="0">
                <a:latin typeface="Calibri" panose="020F0502020204030204" pitchFamily="34" charset="0"/>
              </a:rPr>
              <a:t>better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way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to</a:t>
            </a:r>
            <a:r>
              <a:rPr lang="de-DE" sz="2000" dirty="0" smtClean="0">
                <a:latin typeface="Calibri" panose="020F0502020204030204" pitchFamily="34" charset="0"/>
              </a:rPr>
              <a:t> manage </a:t>
            </a:r>
            <a:r>
              <a:rPr lang="de-DE" sz="2000" dirty="0" err="1" smtClean="0">
                <a:latin typeface="Calibri" panose="020F0502020204030204" pitchFamily="34" charset="0"/>
              </a:rPr>
              <a:t>iridium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transmission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95300" y="4221480"/>
            <a:ext cx="7955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Calibri" panose="020F0502020204030204" pitchFamily="34" charset="0"/>
              </a:rPr>
              <a:t>What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we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can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offer</a:t>
            </a:r>
            <a:r>
              <a:rPr lang="de-DE" sz="2000" dirty="0" smtClean="0">
                <a:latin typeface="Calibri" panose="020F0502020204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 smtClean="0">
                <a:latin typeface="Calibri" panose="020F0502020204030204" pitchFamily="34" charset="0"/>
              </a:rPr>
              <a:t>Logistics</a:t>
            </a:r>
            <a:r>
              <a:rPr lang="de-DE" sz="2000" dirty="0" smtClean="0">
                <a:latin typeface="Calibri" panose="020F0502020204030204" pitchFamily="34" charset="0"/>
              </a:rPr>
              <a:t> &amp; Infrastructure </a:t>
            </a:r>
            <a:r>
              <a:rPr lang="de-DE" sz="2000" dirty="0" err="1" smtClean="0">
                <a:latin typeface="Calibri" panose="020F0502020204030204" pitchFamily="34" charset="0"/>
              </a:rPr>
              <a:t>as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usual</a:t>
            </a:r>
            <a:endParaRPr lang="de-DE" sz="2000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Data </a:t>
            </a:r>
            <a:r>
              <a:rPr lang="de-DE" sz="2000" dirty="0" err="1" smtClean="0">
                <a:latin typeface="Calibri" panose="020F0502020204030204" pitchFamily="34" charset="0"/>
              </a:rPr>
              <a:t>portal</a:t>
            </a:r>
            <a:r>
              <a:rPr lang="de-DE" sz="2000" dirty="0" smtClean="0">
                <a:latin typeface="Calibri" panose="020F0502020204030204" pitchFamily="34" charset="0"/>
              </a:rPr>
              <a:t> &amp; </a:t>
            </a:r>
            <a:r>
              <a:rPr lang="de-DE" sz="2000" dirty="0" err="1" smtClean="0">
                <a:latin typeface="Calibri" panose="020F0502020204030204" pitchFamily="34" charset="0"/>
              </a:rPr>
              <a:t>support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for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specific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buoy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types</a:t>
            </a:r>
            <a:r>
              <a:rPr lang="de-DE" sz="2000" dirty="0" smtClean="0">
                <a:latin typeface="Calibri" panose="020F0502020204030204" pitchFamily="34" charset="0"/>
              </a:rPr>
              <a:t> (not AWI-</a:t>
            </a:r>
            <a:r>
              <a:rPr lang="de-DE" sz="2000" dirty="0" err="1" smtClean="0">
                <a:latin typeface="Calibri" panose="020F0502020204030204" pitchFamily="34" charset="0"/>
              </a:rPr>
              <a:t>only</a:t>
            </a:r>
            <a:r>
              <a:rPr lang="de-DE" sz="2000" dirty="0" smtClean="0">
                <a:latin typeface="Calibri" panose="020F0502020204030204" pitchFamily="34" charset="0"/>
              </a:rPr>
              <a:t>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Remote </a:t>
            </a:r>
            <a:r>
              <a:rPr lang="de-DE" sz="2000" dirty="0" err="1" smtClean="0">
                <a:latin typeface="Calibri" panose="020F0502020204030204" pitchFamily="34" charset="0"/>
              </a:rPr>
              <a:t>sensing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data</a:t>
            </a:r>
            <a:r>
              <a:rPr lang="de-DE" sz="2000" dirty="0" smtClean="0">
                <a:latin typeface="Calibri" panose="020F0502020204030204" pitchFamily="34" charset="0"/>
              </a:rPr>
              <a:t> (lots </a:t>
            </a:r>
            <a:r>
              <a:rPr lang="de-DE" sz="2000" dirty="0" err="1" smtClean="0">
                <a:latin typeface="Calibri" panose="020F0502020204030204" pitchFamily="34" charset="0"/>
              </a:rPr>
              <a:t>of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efforts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currently</a:t>
            </a:r>
            <a:r>
              <a:rPr lang="de-DE" sz="2000" dirty="0" smtClean="0">
                <a:latin typeface="Calibri" panose="020F0502020204030204" pitchFamily="34" charset="0"/>
              </a:rPr>
              <a:t> at AWI)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Financial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Calibri" panose="020F0502020204030204" pitchFamily="34" charset="0"/>
              </a:rPr>
              <a:t>Lots </a:t>
            </a:r>
            <a:r>
              <a:rPr lang="de-DE" sz="2000" dirty="0" err="1" smtClean="0">
                <a:latin typeface="Calibri" panose="020F0502020204030204" pitchFamily="34" charset="0"/>
              </a:rPr>
              <a:t>of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interested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scientists</a:t>
            </a:r>
            <a:r>
              <a:rPr lang="de-DE" sz="2000" dirty="0" smtClean="0">
                <a:latin typeface="Calibri" panose="020F0502020204030204" pitchFamily="34" charset="0"/>
              </a:rPr>
              <a:t>!</a:t>
            </a:r>
            <a:endParaRPr lang="en-US" sz="20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42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SAMS IMB operation times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Textfeld 36"/>
          <p:cNvSpPr txBox="1">
            <a:spLocks noChangeArrowheads="1"/>
          </p:cNvSpPr>
          <p:nvPr/>
        </p:nvSpPr>
        <p:spPr bwMode="auto">
          <a:xfrm>
            <a:off x="571500" y="3986213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Energy budgets</a:t>
            </a:r>
          </a:p>
        </p:txBody>
      </p:sp>
      <p:pic>
        <p:nvPicPr>
          <p:cNvPr id="4" name="Bild 1" descr="timeplot_im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0676"/>
            <a:ext cx="9144000" cy="4576647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4480560" y="5717323"/>
            <a:ext cx="335280" cy="3352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hteck 5"/>
          <p:cNvSpPr/>
          <p:nvPr/>
        </p:nvSpPr>
        <p:spPr>
          <a:xfrm>
            <a:off x="1493520" y="5717323"/>
            <a:ext cx="335280" cy="33528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feld 2"/>
          <p:cNvSpPr txBox="1"/>
          <p:nvPr/>
        </p:nvSpPr>
        <p:spPr>
          <a:xfrm>
            <a:off x="4953000" y="5671603"/>
            <a:ext cx="284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 smtClean="0">
                <a:latin typeface="Calibri" panose="020F0502020204030204" pitchFamily="34" charset="0"/>
              </a:rPr>
              <a:t>Antarctic</a:t>
            </a:r>
            <a:endParaRPr lang="en-US" sz="2400" b="1" dirty="0">
              <a:latin typeface="Calibri" panose="020F050202020403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965960" y="5654577"/>
            <a:ext cx="284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 smtClean="0">
                <a:latin typeface="Calibri" panose="020F0502020204030204" pitchFamily="34" charset="0"/>
              </a:rPr>
              <a:t>Arctic</a:t>
            </a:r>
            <a:endParaRPr lang="en-US" sz="2400" b="1" dirty="0">
              <a:latin typeface="Calibri" panose="020F050202020403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53198" y="3986213"/>
            <a:ext cx="1309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92D050"/>
                </a:solidFill>
                <a:latin typeface="Calibri" panose="020F0502020204030204" pitchFamily="34" charset="0"/>
              </a:rPr>
              <a:t>Green: </a:t>
            </a:r>
            <a:r>
              <a:rPr lang="de-DE" dirty="0" err="1" smtClean="0">
                <a:solidFill>
                  <a:srgbClr val="92D050"/>
                </a:solidFill>
                <a:latin typeface="Calibri" panose="020F0502020204030204" pitchFamily="34" charset="0"/>
              </a:rPr>
              <a:t>alive</a:t>
            </a:r>
            <a:endParaRPr lang="de-DE" dirty="0" smtClean="0">
              <a:solidFill>
                <a:srgbClr val="92D050"/>
              </a:solidFill>
              <a:latin typeface="Calibri" panose="020F0502020204030204" pitchFamily="34" charset="0"/>
            </a:endParaRPr>
          </a:p>
          <a:p>
            <a:r>
              <a:rPr lang="de-DE" dirty="0" smtClean="0">
                <a:latin typeface="Calibri" panose="020F0502020204030204" pitchFamily="34" charset="0"/>
              </a:rPr>
              <a:t>Black: </a:t>
            </a:r>
            <a:r>
              <a:rPr lang="de-DE" dirty="0" err="1" smtClean="0">
                <a:latin typeface="Calibri" panose="020F0502020204030204" pitchFamily="34" charset="0"/>
              </a:rPr>
              <a:t>dead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2" name="Bild 6" descr="20120922-151532_IMG_597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459" y="1667828"/>
            <a:ext cx="2961797" cy="197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61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Snow Buoy operation times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Textfeld 36"/>
          <p:cNvSpPr txBox="1">
            <a:spLocks noChangeArrowheads="1"/>
          </p:cNvSpPr>
          <p:nvPr/>
        </p:nvSpPr>
        <p:spPr bwMode="auto">
          <a:xfrm>
            <a:off x="571500" y="3986213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Energy budgets</a:t>
            </a:r>
          </a:p>
        </p:txBody>
      </p:sp>
      <p:pic>
        <p:nvPicPr>
          <p:cNvPr id="5" name="Bild 2" descr="timeplot_sno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7556"/>
            <a:ext cx="9144000" cy="4576647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4480560" y="5955866"/>
            <a:ext cx="335280" cy="3352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1493520" y="5955866"/>
            <a:ext cx="335280" cy="33528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4953000" y="5910146"/>
            <a:ext cx="284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 smtClean="0">
                <a:latin typeface="Calibri" panose="020F0502020204030204" pitchFamily="34" charset="0"/>
              </a:rPr>
              <a:t>Antarctic</a:t>
            </a:r>
            <a:endParaRPr lang="en-US" sz="2400" b="1" dirty="0">
              <a:latin typeface="Calibri" panose="020F050202020403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965960" y="5893120"/>
            <a:ext cx="284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 smtClean="0">
                <a:latin typeface="Calibri" panose="020F0502020204030204" pitchFamily="34" charset="0"/>
              </a:rPr>
              <a:t>Arctic</a:t>
            </a:r>
            <a:endParaRPr lang="en-US" sz="2400" b="1" dirty="0">
              <a:latin typeface="Calibri" panose="020F050202020403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035040" y="4233387"/>
            <a:ext cx="1309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92D050"/>
                </a:solidFill>
                <a:latin typeface="Calibri" panose="020F0502020204030204" pitchFamily="34" charset="0"/>
              </a:rPr>
              <a:t>Green: </a:t>
            </a:r>
            <a:r>
              <a:rPr lang="de-DE" dirty="0" err="1" smtClean="0">
                <a:solidFill>
                  <a:srgbClr val="92D050"/>
                </a:solidFill>
                <a:latin typeface="Calibri" panose="020F0502020204030204" pitchFamily="34" charset="0"/>
              </a:rPr>
              <a:t>alive</a:t>
            </a:r>
            <a:endParaRPr lang="de-DE" dirty="0" smtClean="0">
              <a:solidFill>
                <a:srgbClr val="92D050"/>
              </a:solidFill>
              <a:latin typeface="Calibri" panose="020F0502020204030204" pitchFamily="34" charset="0"/>
            </a:endParaRPr>
          </a:p>
          <a:p>
            <a:r>
              <a:rPr lang="de-DE" dirty="0" smtClean="0">
                <a:latin typeface="Calibri" panose="020F0502020204030204" pitchFamily="34" charset="0"/>
              </a:rPr>
              <a:t>Black: </a:t>
            </a:r>
            <a:r>
              <a:rPr lang="de-DE" dirty="0" err="1" smtClean="0">
                <a:latin typeface="Calibri" panose="020F0502020204030204" pitchFamily="34" charset="0"/>
              </a:rPr>
              <a:t>dead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2" name="Bild 2" descr="20130315-SnowBuoy_Barrow_2013031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21" y="1783934"/>
            <a:ext cx="1468406" cy="220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36"/>
          <p:cNvSpPr txBox="1">
            <a:spLocks noChangeArrowheads="1"/>
          </p:cNvSpPr>
          <p:nvPr/>
        </p:nvSpPr>
        <p:spPr bwMode="auto">
          <a:xfrm rot="16200000">
            <a:off x="2153820" y="3123707"/>
            <a:ext cx="139333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700" dirty="0">
                <a:solidFill>
                  <a:schemeClr val="tx1"/>
                </a:solidFill>
              </a:rPr>
              <a:t>Photo: A. Mahoney (U Alaska)</a:t>
            </a:r>
          </a:p>
        </p:txBody>
      </p:sp>
    </p:spTree>
    <p:extLst>
      <p:ext uri="{BB962C8B-B14F-4D97-AF65-F5344CB8AC3E}">
        <p14:creationId xmlns:p14="http://schemas.microsoft.com/office/powerpoint/2010/main" val="27668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de-DE" dirty="0" smtClean="0">
                <a:latin typeface="Calibri" panose="020F0502020204030204" pitchFamily="34" charset="0"/>
              </a:rPr>
              <a:t>Progress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3" name="Bild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386612"/>
            <a:ext cx="1309687" cy="51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Inhaltsplatzhalter 8"/>
          <p:cNvSpPr>
            <a:spLocks noGrp="1"/>
          </p:cNvSpPr>
          <p:nvPr>
            <p:ph sz="half" idx="1"/>
          </p:nvPr>
        </p:nvSpPr>
        <p:spPr>
          <a:xfrm>
            <a:off x="419099" y="1117600"/>
            <a:ext cx="8508999" cy="5851525"/>
          </a:xfrm>
        </p:spPr>
        <p:txBody>
          <a:bodyPr/>
          <a:lstStyle/>
          <a:p>
            <a:pPr marL="0" indent="0">
              <a:defRPr/>
            </a:pPr>
            <a:r>
              <a:rPr lang="en-US" sz="2400" dirty="0" smtClean="0">
                <a:latin typeface="Calibri" panose="020F0502020204030204" pitchFamily="34" charset="0"/>
              </a:rPr>
              <a:t>  Snow buoy reliability increased</a:t>
            </a:r>
            <a:endParaRPr lang="en-US" sz="2400" dirty="0">
              <a:latin typeface="Calibri" panose="020F0502020204030204" pitchFamily="34" charset="0"/>
            </a:endParaRPr>
          </a:p>
          <a:p>
            <a:pPr lvl="1">
              <a:defRPr/>
            </a:pPr>
            <a:r>
              <a:rPr lang="en-US" sz="2000" dirty="0" smtClean="0">
                <a:latin typeface="Calibri" panose="020F0502020204030204" pitchFamily="34" charset="0"/>
                <a:cs typeface="ＭＳ Ｐゴシック" charset="0"/>
              </a:rPr>
              <a:t>Stability of mast and wiring, Controller upgrade, Static discharge, sonic sensor upgrade</a:t>
            </a:r>
          </a:p>
          <a:p>
            <a:pPr>
              <a:defRPr/>
            </a:pPr>
            <a:r>
              <a:rPr lang="en-US" sz="2400" dirty="0" smtClean="0">
                <a:latin typeface="Calibri" panose="020F0502020204030204" pitchFamily="34" charset="0"/>
              </a:rPr>
              <a:t>24 deployments, 12 still active, longest record ~ 850 days</a:t>
            </a:r>
          </a:p>
          <a:p>
            <a:pPr>
              <a:defRPr/>
            </a:pPr>
            <a:r>
              <a:rPr lang="en-US" sz="2400" dirty="0" smtClean="0">
                <a:latin typeface="Calibri" panose="020F0502020204030204" pitchFamily="34" charset="0"/>
              </a:rPr>
              <a:t>20 ordered/in transit</a:t>
            </a:r>
          </a:p>
          <a:p>
            <a:pPr>
              <a:defRPr/>
            </a:pPr>
            <a:r>
              <a:rPr lang="en-US" sz="2400" dirty="0" smtClean="0">
                <a:latin typeface="Calibri" panose="020F0502020204030204" pitchFamily="34" charset="0"/>
              </a:rPr>
              <a:t>Additional developments</a:t>
            </a:r>
          </a:p>
          <a:p>
            <a:pPr lvl="1">
              <a:defRPr/>
            </a:pPr>
            <a:r>
              <a:rPr lang="en-US" sz="2000" dirty="0" smtClean="0">
                <a:latin typeface="Calibri" panose="020F0502020204030204" pitchFamily="34" charset="0"/>
                <a:cs typeface="ＭＳ Ｐゴシック" charset="0"/>
              </a:rPr>
              <a:t>Data </a:t>
            </a:r>
            <a:r>
              <a:rPr lang="en-US" sz="2000" dirty="0">
                <a:latin typeface="Calibri" panose="020F0502020204030204" pitchFamily="34" charset="0"/>
                <a:cs typeface="ＭＳ Ｐゴシック" charset="0"/>
              </a:rPr>
              <a:t>processing routine completed</a:t>
            </a:r>
          </a:p>
          <a:p>
            <a:pPr lvl="1">
              <a:defRPr/>
            </a:pPr>
            <a:r>
              <a:rPr lang="en-US" sz="2000" dirty="0">
                <a:latin typeface="Calibri" panose="020F0502020204030204" pitchFamily="34" charset="0"/>
                <a:cs typeface="ＭＳ Ｐゴシック" charset="0"/>
              </a:rPr>
              <a:t>Manuscript planned</a:t>
            </a:r>
          </a:p>
          <a:p>
            <a:pPr lvl="1">
              <a:defRPr/>
            </a:pPr>
            <a:r>
              <a:rPr lang="en-US" sz="2000" dirty="0">
                <a:latin typeface="Calibri" panose="020F0502020204030204" pitchFamily="34" charset="0"/>
                <a:cs typeface="ＭＳ Ｐゴシック" charset="0"/>
              </a:rPr>
              <a:t>Online portal (aim: common data base for all units</a:t>
            </a:r>
            <a:r>
              <a:rPr lang="en-US" sz="2000" dirty="0" smtClean="0">
                <a:latin typeface="Calibri" panose="020F0502020204030204" pitchFamily="34" charset="0"/>
                <a:cs typeface="ＭＳ Ｐゴシック" charset="0"/>
              </a:rPr>
              <a:t>)</a:t>
            </a:r>
          </a:p>
          <a:p>
            <a:pPr lvl="1">
              <a:defRPr/>
            </a:pPr>
            <a:endParaRPr lang="de-DE" sz="2000" dirty="0">
              <a:latin typeface="Calibri" panose="020F0502020204030204" pitchFamily="34" charset="0"/>
              <a:cs typeface="ＭＳ Ｐゴシック" charset="0"/>
            </a:endParaRPr>
          </a:p>
          <a:p>
            <a:pPr marL="457200" lvl="1" indent="0">
              <a:buNone/>
              <a:defRPr/>
            </a:pPr>
            <a:endParaRPr lang="de-DE" sz="2000" dirty="0" smtClean="0">
              <a:latin typeface="Calibri" panose="020F0502020204030204" pitchFamily="34" charset="0"/>
              <a:cs typeface="ＭＳ Ｐゴシック" charset="0"/>
            </a:endParaRPr>
          </a:p>
        </p:txBody>
      </p:sp>
      <p:pic>
        <p:nvPicPr>
          <p:cNvPr id="5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951" y="2739580"/>
            <a:ext cx="2069147" cy="3368543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419100" y="4907794"/>
            <a:ext cx="546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latin typeface="Calibri" charset="0"/>
              </a:rPr>
              <a:t>Deployment</a:t>
            </a:r>
            <a:r>
              <a:rPr lang="de-DE" sz="2400" dirty="0" smtClean="0">
                <a:latin typeface="Calibri" charset="0"/>
              </a:rPr>
              <a:t> </a:t>
            </a:r>
            <a:r>
              <a:rPr lang="de-DE" sz="2400" dirty="0" err="1" smtClean="0">
                <a:latin typeface="Calibri" charset="0"/>
              </a:rPr>
              <a:t>sheets</a:t>
            </a:r>
            <a:r>
              <a:rPr lang="de-DE" sz="2400" dirty="0" smtClean="0">
                <a:latin typeface="Calibri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latin typeface="Calibri" charset="0"/>
              </a:rPr>
              <a:t>Data </a:t>
            </a:r>
            <a:r>
              <a:rPr lang="de-DE" sz="2400" dirty="0" err="1" smtClean="0">
                <a:latin typeface="Calibri" charset="0"/>
              </a:rPr>
              <a:t>into</a:t>
            </a:r>
            <a:r>
              <a:rPr lang="de-DE" sz="2400" dirty="0" smtClean="0">
                <a:latin typeface="Calibri" charset="0"/>
              </a:rPr>
              <a:t> </a:t>
            </a:r>
            <a:r>
              <a:rPr lang="en-US" sz="2400" dirty="0" smtClean="0">
                <a:latin typeface="Calibri" charset="0"/>
              </a:rPr>
              <a:t>Global </a:t>
            </a:r>
            <a:r>
              <a:rPr lang="en-US" sz="2400" dirty="0">
                <a:latin typeface="Calibri" charset="0"/>
              </a:rPr>
              <a:t>Telecommunication System (GTS)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95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Radiation Buoy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7" name="Bild 5" descr="20120811-115742_IMG_53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" y="1898660"/>
            <a:ext cx="4185937" cy="278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4671060" y="1584960"/>
            <a:ext cx="4343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>
                <a:latin typeface="Calibri" panose="020F0502020204030204" pitchFamily="34" charset="0"/>
              </a:rPr>
              <a:t>3 </a:t>
            </a:r>
            <a:r>
              <a:rPr lang="de-DE" sz="2400" dirty="0" err="1" smtClean="0">
                <a:latin typeface="Calibri" panose="020F0502020204030204" pitchFamily="34" charset="0"/>
              </a:rPr>
              <a:t>spectral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radiometer</a:t>
            </a:r>
            <a:r>
              <a:rPr lang="de-DE" sz="2400" dirty="0" smtClean="0">
                <a:latin typeface="Calibri" panose="020F0502020204030204" pitchFamily="34" charset="0"/>
              </a:rPr>
              <a:t> (</a:t>
            </a:r>
            <a:r>
              <a:rPr lang="de-DE" sz="2400" dirty="0" err="1" smtClean="0">
                <a:latin typeface="Calibri" panose="020F0502020204030204" pitchFamily="34" charset="0"/>
              </a:rPr>
              <a:t>TriOS</a:t>
            </a:r>
            <a:r>
              <a:rPr lang="de-DE" sz="2400" dirty="0" smtClean="0">
                <a:latin typeface="Calibri" panose="020F050202020403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latin typeface="Calibri" panose="020F0502020204030204" pitchFamily="34" charset="0"/>
              </a:rPr>
              <a:t>Incoming</a:t>
            </a:r>
            <a:r>
              <a:rPr lang="de-DE" sz="2400" dirty="0" smtClean="0">
                <a:latin typeface="Calibri" panose="020F0502020204030204" pitchFamily="34" charset="0"/>
              </a:rPr>
              <a:t>, </a:t>
            </a:r>
            <a:r>
              <a:rPr lang="de-DE" sz="2400" dirty="0" err="1" smtClean="0">
                <a:latin typeface="Calibri" panose="020F0502020204030204" pitchFamily="34" charset="0"/>
              </a:rPr>
              <a:t>reflected</a:t>
            </a:r>
            <a:r>
              <a:rPr lang="de-DE" sz="2400" dirty="0" smtClean="0">
                <a:latin typeface="Calibri" panose="020F0502020204030204" pitchFamily="34" charset="0"/>
              </a:rPr>
              <a:t>, </a:t>
            </a:r>
            <a:r>
              <a:rPr lang="de-DE" sz="2400" dirty="0" err="1" smtClean="0">
                <a:latin typeface="Calibri" panose="020F0502020204030204" pitchFamily="34" charset="0"/>
              </a:rPr>
              <a:t>transmitted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irradiance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>
                <a:latin typeface="Calibri" panose="020F0502020204030204" pitchFamily="34" charset="0"/>
              </a:rPr>
              <a:t>Campbell </a:t>
            </a:r>
            <a:r>
              <a:rPr lang="de-DE" sz="2400" dirty="0" err="1" smtClean="0">
                <a:latin typeface="Calibri" panose="020F0502020204030204" pitchFamily="34" charset="0"/>
              </a:rPr>
              <a:t>logger</a:t>
            </a:r>
            <a:r>
              <a:rPr lang="de-DE" sz="2400" dirty="0" smtClean="0">
                <a:latin typeface="Calibri" panose="020F0502020204030204" pitchFamily="34" charset="0"/>
              </a:rPr>
              <a:t> &amp; </a:t>
            </a:r>
            <a:r>
              <a:rPr lang="de-DE" sz="2400" dirty="0" err="1" smtClean="0">
                <a:latin typeface="Calibri" panose="020F0502020204030204" pitchFamily="34" charset="0"/>
              </a:rPr>
              <a:t>iridium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transmission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>
                <a:latin typeface="Calibri" panose="020F0502020204030204" pitchFamily="34" charset="0"/>
              </a:rPr>
              <a:t>Lead </a:t>
            </a:r>
            <a:r>
              <a:rPr lang="de-DE" sz="2400" dirty="0" err="1" smtClean="0">
                <a:latin typeface="Calibri" panose="020F0502020204030204" pitchFamily="34" charset="0"/>
              </a:rPr>
              <a:t>batteries</a:t>
            </a:r>
            <a:r>
              <a:rPr lang="de-DE" sz="2400" dirty="0" smtClean="0">
                <a:latin typeface="Calibri" panose="020F0502020204030204" pitchFamily="34" charset="0"/>
              </a:rPr>
              <a:t> &amp; solar </a:t>
            </a:r>
            <a:r>
              <a:rPr lang="de-DE" sz="2400" dirty="0" err="1" smtClean="0">
                <a:latin typeface="Calibri" panose="020F0502020204030204" pitchFamily="34" charset="0"/>
              </a:rPr>
              <a:t>panel</a:t>
            </a:r>
            <a:endParaRPr lang="de-DE" sz="2400" dirty="0" smtClean="0">
              <a:latin typeface="Calibri" panose="020F0502020204030204" pitchFamily="34" charset="0"/>
            </a:endParaRPr>
          </a:p>
          <a:p>
            <a:endParaRPr lang="de-DE" sz="24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 smtClean="0">
                <a:latin typeface="Calibri" panose="020F0502020204030204" pitchFamily="34" charset="0"/>
              </a:rPr>
              <a:t>Deployment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improved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unit</a:t>
            </a:r>
            <a:r>
              <a:rPr lang="de-DE" sz="2400" dirty="0" smtClean="0">
                <a:latin typeface="Calibri" panose="020F0502020204030204" pitchFamily="34" charset="0"/>
              </a:rPr>
              <a:t> in Sept 2015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2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de-DE" dirty="0" err="1" smtClean="0">
                <a:latin typeface="Calibri" panose="020F0502020204030204" pitchFamily="34" charset="0"/>
              </a:rPr>
              <a:t>Active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deployments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D:\Tagungen und Meetings\20150608_IABP\Presentation\boje_map_n_all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74"/>
            <a:ext cx="4979035" cy="497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Tagungen und Meetings\20150608_IABP\Presentation\boje_map_s_all_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35" y="1630996"/>
            <a:ext cx="4034790" cy="403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99707" y="6137909"/>
            <a:ext cx="457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alibri" panose="020F0502020204030204" pitchFamily="34" charset="0"/>
              </a:rPr>
              <a:t>Cooperation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Ch</a:t>
            </a:r>
            <a:r>
              <a:rPr lang="de-DE" dirty="0" smtClean="0">
                <a:latin typeface="Calibri" panose="020F0502020204030204" pitchFamily="34" charset="0"/>
              </a:rPr>
              <a:t>. Haas, HH, MPI, FMI, NPI, …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5279390" y="5768577"/>
            <a:ext cx="457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alibri" panose="020F0502020204030204" pitchFamily="34" charset="0"/>
              </a:rPr>
              <a:t>Cooperation</a:t>
            </a:r>
            <a:r>
              <a:rPr lang="de-DE" dirty="0" smtClean="0">
                <a:latin typeface="Calibri" panose="020F0502020204030204" pitchFamily="34" charset="0"/>
              </a:rPr>
              <a:t> P. Heil, FMI, BAS ..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5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el 1"/>
          <p:cNvSpPr>
            <a:spLocks noGrp="1"/>
          </p:cNvSpPr>
          <p:nvPr>
            <p:ph type="ctrTitle"/>
          </p:nvPr>
        </p:nvSpPr>
        <p:spPr bwMode="auto">
          <a:xfrm>
            <a:off x="419100" y="385763"/>
            <a:ext cx="8331200" cy="60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New infrastructure project: FRAM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Textfeld 36"/>
          <p:cNvSpPr txBox="1">
            <a:spLocks noChangeArrowheads="1"/>
          </p:cNvSpPr>
          <p:nvPr/>
        </p:nvSpPr>
        <p:spPr bwMode="auto">
          <a:xfrm>
            <a:off x="571500" y="3986213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1515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Energy budgets</a:t>
            </a:r>
          </a:p>
        </p:txBody>
      </p:sp>
      <p:sp>
        <p:nvSpPr>
          <p:cNvPr id="12" name="Inhaltsplatzhalter 8"/>
          <p:cNvSpPr txBox="1">
            <a:spLocks/>
          </p:cNvSpPr>
          <p:nvPr/>
        </p:nvSpPr>
        <p:spPr>
          <a:xfrm>
            <a:off x="419100" y="1196657"/>
            <a:ext cx="8724900" cy="53260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404040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4pPr>
            <a:lvl5pPr marL="21717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dirty="0">
                <a:latin typeface="Calibri" panose="020F0502020204030204" pitchFamily="34" charset="0"/>
              </a:rPr>
              <a:t>Infrastructure </a:t>
            </a:r>
            <a:r>
              <a:rPr lang="de-DE" dirty="0" err="1" smtClean="0">
                <a:latin typeface="Calibri" panose="020F0502020204030204" pitchFamily="34" charset="0"/>
              </a:rPr>
              <a:t>program</a:t>
            </a:r>
            <a:r>
              <a:rPr lang="de-DE" dirty="0" smtClean="0">
                <a:latin typeface="Calibri" panose="020F0502020204030204" pitchFamily="34" charset="0"/>
              </a:rPr>
              <a:t>: „Frontiers in </a:t>
            </a:r>
            <a:r>
              <a:rPr lang="de-DE" dirty="0" err="1" smtClean="0">
                <a:latin typeface="Calibri" panose="020F0502020204030204" pitchFamily="34" charset="0"/>
              </a:rPr>
              <a:t>Arctic</a:t>
            </a:r>
            <a:r>
              <a:rPr lang="de-DE" dirty="0" smtClean="0">
                <a:latin typeface="Calibri" panose="020F0502020204030204" pitchFamily="34" charset="0"/>
              </a:rPr>
              <a:t> Marine Monitoring“</a:t>
            </a: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2015-2019</a:t>
            </a:r>
          </a:p>
          <a:p>
            <a:pPr>
              <a:defRPr/>
            </a:pPr>
            <a:r>
              <a:rPr lang="de-DE" dirty="0" err="1" smtClean="0">
                <a:latin typeface="Calibri" panose="020F0502020204030204" pitchFamily="34" charset="0"/>
              </a:rPr>
              <a:t>Develop</a:t>
            </a:r>
            <a:r>
              <a:rPr lang="de-DE" dirty="0" smtClean="0">
                <a:latin typeface="Calibri" panose="020F0502020204030204" pitchFamily="34" charset="0"/>
              </a:rPr>
              <a:t>/</a:t>
            </a:r>
            <a:r>
              <a:rPr lang="de-DE" dirty="0" err="1" smtClean="0">
                <a:latin typeface="Calibri" panose="020F0502020204030204" pitchFamily="34" charset="0"/>
              </a:rPr>
              <a:t>maintain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Arctic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observation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network</a:t>
            </a:r>
            <a:endParaRPr lang="de-DE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Money </a:t>
            </a:r>
            <a:r>
              <a:rPr lang="de-DE" dirty="0" err="1" smtClean="0">
                <a:latin typeface="Calibri" panose="020F0502020204030204" pitchFamily="34" charset="0"/>
              </a:rPr>
              <a:t>for</a:t>
            </a:r>
            <a:r>
              <a:rPr lang="de-DE" dirty="0" smtClean="0">
                <a:latin typeface="Calibri" panose="020F0502020204030204" pitchFamily="34" charset="0"/>
              </a:rPr>
              <a:t> all </a:t>
            </a:r>
            <a:r>
              <a:rPr lang="de-DE" dirty="0" err="1" smtClean="0">
                <a:latin typeface="Calibri" panose="020F0502020204030204" pitchFamily="34" charset="0"/>
              </a:rPr>
              <a:t>sorts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of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stuff</a:t>
            </a:r>
            <a:r>
              <a:rPr lang="de-DE" dirty="0" smtClean="0">
                <a:latin typeface="Calibri" panose="020F0502020204030204" pitchFamily="34" charset="0"/>
              </a:rPr>
              <a:t> (</a:t>
            </a:r>
            <a:r>
              <a:rPr lang="de-DE" dirty="0" err="1" smtClean="0">
                <a:latin typeface="Calibri" panose="020F0502020204030204" pitchFamily="34" charset="0"/>
              </a:rPr>
              <a:t>Lander</a:t>
            </a:r>
            <a:r>
              <a:rPr lang="de-DE" dirty="0" smtClean="0">
                <a:latin typeface="Calibri" panose="020F0502020204030204" pitchFamily="34" charset="0"/>
              </a:rPr>
              <a:t>, AUV, </a:t>
            </a:r>
            <a:r>
              <a:rPr lang="de-DE" dirty="0" err="1" smtClean="0">
                <a:latin typeface="Calibri" panose="020F0502020204030204" pitchFamily="34" charset="0"/>
              </a:rPr>
              <a:t>Glider</a:t>
            </a:r>
            <a:r>
              <a:rPr lang="de-DE" dirty="0" smtClean="0">
                <a:latin typeface="Calibri" panose="020F0502020204030204" pitchFamily="34" charset="0"/>
              </a:rPr>
              <a:t>, ROV, </a:t>
            </a:r>
            <a:r>
              <a:rPr lang="de-DE" dirty="0" err="1" smtClean="0">
                <a:latin typeface="Calibri" panose="020F0502020204030204" pitchFamily="34" charset="0"/>
              </a:rPr>
              <a:t>Buoys</a:t>
            </a:r>
            <a:r>
              <a:rPr lang="de-DE" dirty="0" smtClean="0">
                <a:latin typeface="Calibri" panose="020F0502020204030204" pitchFamily="34" charset="0"/>
              </a:rPr>
              <a:t>, Remote </a:t>
            </a:r>
            <a:r>
              <a:rPr lang="de-DE" dirty="0" err="1" smtClean="0">
                <a:latin typeface="Calibri" panose="020F0502020204030204" pitchFamily="34" charset="0"/>
              </a:rPr>
              <a:t>sensing</a:t>
            </a:r>
            <a:r>
              <a:rPr lang="de-DE" dirty="0" smtClean="0">
                <a:latin typeface="Calibri" panose="020F0502020204030204" pitchFamily="34" charset="0"/>
              </a:rPr>
              <a:t>,…)</a:t>
            </a: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Data Portal</a:t>
            </a:r>
          </a:p>
          <a:p>
            <a:pPr>
              <a:defRPr/>
            </a:pPr>
            <a:r>
              <a:rPr lang="de-DE" dirty="0" smtClean="0">
                <a:latin typeface="Calibri" panose="020F0502020204030204" pitchFamily="34" charset="0"/>
              </a:rPr>
              <a:t>„</a:t>
            </a:r>
            <a:r>
              <a:rPr lang="de-DE" dirty="0" err="1" smtClean="0">
                <a:latin typeface="Calibri" panose="020F0502020204030204" pitchFamily="34" charset="0"/>
              </a:rPr>
              <a:t>Automonous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platforms</a:t>
            </a:r>
            <a:r>
              <a:rPr lang="de-DE" dirty="0" smtClean="0">
                <a:latin typeface="Calibri" panose="020F0502020204030204" pitchFamily="34" charset="0"/>
              </a:rPr>
              <a:t>“ </a:t>
            </a:r>
            <a:r>
              <a:rPr lang="de-DE" dirty="0" err="1" smtClean="0">
                <a:latin typeface="Calibri" panose="020F0502020204030204" pitchFamily="34" charset="0"/>
              </a:rPr>
              <a:t>work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package</a:t>
            </a:r>
            <a:endParaRPr lang="de-DE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de-DE" sz="2000" dirty="0" smtClean="0">
                <a:latin typeface="Calibri" panose="020F0502020204030204" pitchFamily="34" charset="0"/>
              </a:rPr>
              <a:t>	</a:t>
            </a:r>
            <a:r>
              <a:rPr lang="de-DE" sz="2000" dirty="0">
                <a:latin typeface="Calibri" panose="020F0502020204030204" pitchFamily="34" charset="0"/>
              </a:rPr>
              <a:t>(Mario </a:t>
            </a:r>
            <a:r>
              <a:rPr lang="de-DE" sz="2000" dirty="0" smtClean="0">
                <a:latin typeface="Calibri" panose="020F0502020204030204" pitchFamily="34" charset="0"/>
              </a:rPr>
              <a:t>Hoppmann, Marcel Nicolaus, Benjamin Rabe, Frank </a:t>
            </a:r>
            <a:r>
              <a:rPr lang="de-DE" sz="2000" dirty="0" err="1" smtClean="0">
                <a:latin typeface="Calibri" panose="020F0502020204030204" pitchFamily="34" charset="0"/>
              </a:rPr>
              <a:t>Wenzhöfer</a:t>
            </a:r>
            <a:r>
              <a:rPr lang="de-DE" sz="2000" dirty="0" smtClean="0">
                <a:latin typeface="Calibri" panose="020F0502020204030204" pitchFamily="34" charset="0"/>
              </a:rPr>
              <a:t>)</a:t>
            </a:r>
          </a:p>
          <a:p>
            <a:pPr>
              <a:defRPr/>
            </a:pPr>
            <a:r>
              <a:rPr lang="de-DE" dirty="0" err="1" smtClean="0">
                <a:latin typeface="Calibri" panose="020F0502020204030204" pitchFamily="34" charset="0"/>
              </a:rPr>
              <a:t>Antarctic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covered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by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other</a:t>
            </a:r>
            <a:r>
              <a:rPr lang="de-DE" dirty="0" smtClean="0">
                <a:latin typeface="Calibri" panose="020F0502020204030204" pitchFamily="34" charset="0"/>
              </a:rPr>
              <a:t> </a:t>
            </a:r>
            <a:r>
              <a:rPr lang="de-DE" dirty="0" err="1" smtClean="0">
                <a:latin typeface="Calibri" panose="020F0502020204030204" pitchFamily="34" charset="0"/>
              </a:rPr>
              <a:t>funding</a:t>
            </a:r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11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4396740" y="1821180"/>
            <a:ext cx="4472940" cy="1760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495097" y="403010"/>
            <a:ext cx="7529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3200" b="1" dirty="0" smtClean="0">
                <a:latin typeface="Calibri" panose="020F0502020204030204" pitchFamily="34" charset="0"/>
              </a:rPr>
              <a:t>FRAM WP „</a:t>
            </a:r>
            <a:r>
              <a:rPr lang="de-DE" sz="3200" b="1" dirty="0" err="1" smtClean="0">
                <a:latin typeface="Calibri" panose="020F0502020204030204" pitchFamily="34" charset="0"/>
              </a:rPr>
              <a:t>Automonous</a:t>
            </a:r>
            <a:r>
              <a:rPr lang="de-DE" sz="3200" b="1" dirty="0" smtClean="0"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atin typeface="Calibri" panose="020F0502020204030204" pitchFamily="34" charset="0"/>
              </a:rPr>
              <a:t>platforms</a:t>
            </a:r>
            <a:r>
              <a:rPr lang="de-DE" sz="3200" b="1" dirty="0">
                <a:latin typeface="Calibri" panose="020F0502020204030204" pitchFamily="34" charset="0"/>
              </a:rPr>
              <a:t>“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1268760"/>
            <a:ext cx="5520608" cy="550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463420" y="1200180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</a:rPr>
              <a:t>Main </a:t>
            </a:r>
            <a:r>
              <a:rPr lang="de-DE" sz="2400" dirty="0" err="1" smtClean="0">
                <a:latin typeface="Calibri" panose="020F0502020204030204" pitchFamily="34" charset="0"/>
              </a:rPr>
              <a:t>task</a:t>
            </a:r>
            <a:r>
              <a:rPr lang="de-DE" sz="2400" dirty="0" smtClean="0">
                <a:latin typeface="Calibri" panose="020F0502020204030204" pitchFamily="34" charset="0"/>
              </a:rPr>
              <a:t>:</a:t>
            </a:r>
          </a:p>
          <a:p>
            <a:endParaRPr lang="de-DE" sz="2400" dirty="0" smtClean="0">
              <a:latin typeface="Calibri" panose="020F0502020204030204" pitchFamily="34" charset="0"/>
            </a:endParaRPr>
          </a:p>
          <a:p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Establish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&amp;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maintain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network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autonomous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ice-based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(multi-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disciplinary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)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platforms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in </a:t>
            </a:r>
            <a:r>
              <a:rPr lang="de-DE" sz="24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the</a:t>
            </a:r>
            <a:r>
              <a:rPr lang="de-DE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Transpolar Drift 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Ellipse 24"/>
          <p:cNvSpPr/>
          <p:nvPr/>
        </p:nvSpPr>
        <p:spPr>
          <a:xfrm rot="1462052">
            <a:off x="1185094" y="3065684"/>
            <a:ext cx="972866" cy="1627086"/>
          </a:xfrm>
          <a:prstGeom prst="ellipse">
            <a:avLst/>
          </a:prstGeom>
          <a:solidFill>
            <a:schemeClr val="bg2">
              <a:lumMod val="9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4463420" y="3742938"/>
            <a:ext cx="47052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latin typeface="Calibri" panose="020F0502020204030204" pitchFamily="34" charset="0"/>
              </a:rPr>
              <a:t>Observations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sea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ice</a:t>
            </a:r>
            <a:r>
              <a:rPr lang="de-DE" sz="2400" dirty="0" smtClean="0">
                <a:latin typeface="Calibri" panose="020F0502020204030204" pitchFamily="34" charset="0"/>
              </a:rPr>
              <a:t>, </a:t>
            </a:r>
            <a:r>
              <a:rPr lang="de-DE" sz="2400" dirty="0" err="1" smtClean="0">
                <a:latin typeface="Calibri" panose="020F0502020204030204" pitchFamily="34" charset="0"/>
              </a:rPr>
              <a:t>atmosphere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and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upper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ocean</a:t>
            </a:r>
            <a:endParaRPr lang="de-DE" sz="2400" dirty="0" smtClean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 smtClean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latin typeface="Calibri" panose="020F0502020204030204" pitchFamily="34" charset="0"/>
              </a:rPr>
              <a:t>Multi-</a:t>
            </a:r>
            <a:r>
              <a:rPr lang="de-DE" sz="2400" dirty="0" err="1" smtClean="0">
                <a:latin typeface="Calibri" panose="020F0502020204030204" pitchFamily="34" charset="0"/>
              </a:rPr>
              <a:t>disciplinary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approach</a:t>
            </a:r>
            <a:r>
              <a:rPr lang="de-DE" sz="2400" dirty="0" smtClean="0">
                <a:latin typeface="Calibri" panose="020F0502020204030204" pitchFamily="34" charset="0"/>
              </a:rPr>
              <a:t>: </a:t>
            </a:r>
            <a:r>
              <a:rPr lang="de-DE" sz="2400" dirty="0" err="1" smtClean="0">
                <a:latin typeface="Calibri" panose="020F0502020204030204" pitchFamily="34" charset="0"/>
              </a:rPr>
              <a:t>combination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of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physical</a:t>
            </a:r>
            <a:r>
              <a:rPr lang="de-DE" sz="2400" dirty="0" smtClean="0">
                <a:latin typeface="Calibri" panose="020F0502020204030204" pitchFamily="34" charset="0"/>
              </a:rPr>
              <a:t>, </a:t>
            </a:r>
            <a:r>
              <a:rPr lang="de-DE" sz="2400" dirty="0" err="1" smtClean="0">
                <a:latin typeface="Calibri" panose="020F0502020204030204" pitchFamily="34" charset="0"/>
              </a:rPr>
              <a:t>biological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and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biogeochemical</a:t>
            </a:r>
            <a:r>
              <a:rPr lang="de-DE" sz="2400" dirty="0" smtClean="0">
                <a:latin typeface="Calibri" panose="020F0502020204030204" pitchFamily="34" charset="0"/>
              </a:rPr>
              <a:t> </a:t>
            </a:r>
            <a:r>
              <a:rPr lang="de-DE" sz="2400" dirty="0" err="1" smtClean="0">
                <a:latin typeface="Calibri" panose="020F0502020204030204" pitchFamily="34" charset="0"/>
              </a:rPr>
              <a:t>observations</a:t>
            </a:r>
            <a:r>
              <a:rPr lang="de-DE" sz="2400" dirty="0" smtClean="0">
                <a:latin typeface="Calibri" panose="020F0502020204030204" pitchFamily="34" charset="0"/>
              </a:rPr>
              <a:t> at same </a:t>
            </a:r>
            <a:r>
              <a:rPr lang="de-DE" sz="2400" dirty="0" err="1" smtClean="0">
                <a:latin typeface="Calibri" panose="020F0502020204030204" pitchFamily="34" charset="0"/>
              </a:rPr>
              <a:t>spot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1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7469518" y="6068945"/>
            <a:ext cx="1440160" cy="814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pic>
        <p:nvPicPr>
          <p:cNvPr id="69" name="Bild 6" descr="IMB_phot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256" y="4103365"/>
            <a:ext cx="1863204" cy="1242136"/>
          </a:xfrm>
          <a:prstGeom prst="rect">
            <a:avLst/>
          </a:prstGeom>
        </p:spPr>
      </p:pic>
      <p:pic>
        <p:nvPicPr>
          <p:cNvPr id="70" name="Picture 9" descr="D:\Tagungen und Meetings\20150423_OZE_retreat\2014S10_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389" y="2806752"/>
            <a:ext cx="1866743" cy="124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Bild 7" descr="RS_20131205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388" y="1604740"/>
            <a:ext cx="1866743" cy="1150188"/>
          </a:xfrm>
          <a:prstGeom prst="rect">
            <a:avLst/>
          </a:prstGeom>
        </p:spPr>
      </p:pic>
      <p:grpSp>
        <p:nvGrpSpPr>
          <p:cNvPr id="4" name="Gruppieren 3"/>
          <p:cNvGrpSpPr/>
          <p:nvPr/>
        </p:nvGrpSpPr>
        <p:grpSpPr>
          <a:xfrm>
            <a:off x="6811143" y="1604740"/>
            <a:ext cx="1875584" cy="3760607"/>
            <a:chOff x="4670176" y="1716322"/>
            <a:chExt cx="1238845" cy="2483926"/>
          </a:xfrm>
        </p:grpSpPr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176" y="1716322"/>
              <a:ext cx="1238845" cy="2479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59" name="Textfeld 58"/>
            <p:cNvSpPr txBox="1"/>
            <p:nvPr/>
          </p:nvSpPr>
          <p:spPr>
            <a:xfrm>
              <a:off x="4670176" y="4057945"/>
              <a:ext cx="1113674" cy="142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b="1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WHOI</a:t>
              </a:r>
              <a:endParaRPr lang="en-US" sz="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292185" y="1693478"/>
            <a:ext cx="2168413" cy="4399817"/>
            <a:chOff x="5209938" y="4130000"/>
            <a:chExt cx="1478260" cy="2999464"/>
          </a:xfrm>
        </p:grpSpPr>
        <p:pic>
          <p:nvPicPr>
            <p:cNvPr id="1027" name="Picture 3" descr="D:\Tagungen und Meetings\20150423_OZE_retreat\PAWS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9938" y="4130000"/>
              <a:ext cx="1478260" cy="2339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9" name="Textfeld 88"/>
            <p:cNvSpPr txBox="1"/>
            <p:nvPr/>
          </p:nvSpPr>
          <p:spPr>
            <a:xfrm rot="5400000">
              <a:off x="5734877" y="6499190"/>
              <a:ext cx="1113674" cy="14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b="1" dirty="0" err="1" smtClean="0">
                  <a:latin typeface="Calibri" panose="020F0502020204030204" pitchFamily="34" charset="0"/>
                  <a:cs typeface="Arial" panose="020B0604020202020204" pitchFamily="34" charset="0"/>
                </a:rPr>
                <a:t>Metocean</a:t>
              </a:r>
              <a:endParaRPr lang="en-US" sz="800" b="1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" name="Titel 1"/>
          <p:cNvSpPr txBox="1">
            <a:spLocks/>
          </p:cNvSpPr>
          <p:nvPr/>
        </p:nvSpPr>
        <p:spPr>
          <a:xfrm>
            <a:off x="454962" y="386056"/>
            <a:ext cx="7856556" cy="663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200" b="1" dirty="0" smtClean="0">
                <a:latin typeface="Calibri" panose="020F0502020204030204" pitchFamily="34" charset="0"/>
              </a:rPr>
              <a:t>Multi-</a:t>
            </a:r>
            <a:r>
              <a:rPr lang="de-DE" sz="3200" b="1" dirty="0" err="1" smtClean="0">
                <a:latin typeface="Calibri" panose="020F0502020204030204" pitchFamily="34" charset="0"/>
              </a:rPr>
              <a:t>disciplinary</a:t>
            </a:r>
            <a:r>
              <a:rPr lang="de-DE" sz="3200" b="1" dirty="0" smtClean="0">
                <a:latin typeface="Calibri" panose="020F0502020204030204" pitchFamily="34" charset="0"/>
              </a:rPr>
              <a:t> </a:t>
            </a:r>
            <a:r>
              <a:rPr lang="de-DE" sz="3200" b="1" dirty="0" err="1" smtClean="0">
                <a:latin typeface="Calibri" panose="020F0502020204030204" pitchFamily="34" charset="0"/>
              </a:rPr>
              <a:t>approach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611560" y="1175334"/>
            <a:ext cx="2098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Calibri" panose="020F0502020204030204" pitchFamily="34" charset="0"/>
              </a:rPr>
              <a:t>Atmosphere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66" name="Textfeld 65"/>
          <p:cNvSpPr txBox="1"/>
          <p:nvPr/>
        </p:nvSpPr>
        <p:spPr>
          <a:xfrm>
            <a:off x="3600383" y="1175334"/>
            <a:ext cx="2098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Calibri" panose="020F0502020204030204" pitchFamily="34" charset="0"/>
              </a:rPr>
              <a:t>Sea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ice</a:t>
            </a:r>
            <a:r>
              <a:rPr lang="de-DE" sz="2000" dirty="0" smtClean="0">
                <a:latin typeface="Calibri" panose="020F0502020204030204" pitchFamily="34" charset="0"/>
              </a:rPr>
              <a:t> &amp; </a:t>
            </a:r>
            <a:r>
              <a:rPr lang="de-DE" sz="2000" dirty="0" err="1" smtClean="0">
                <a:latin typeface="Calibri" panose="020F0502020204030204" pitchFamily="34" charset="0"/>
              </a:rPr>
              <a:t>snow</a:t>
            </a:r>
            <a:endParaRPr lang="de-DE" sz="2000" dirty="0" smtClean="0">
              <a:latin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68" name="Textfeld 67"/>
          <p:cNvSpPr txBox="1"/>
          <p:nvPr/>
        </p:nvSpPr>
        <p:spPr>
          <a:xfrm>
            <a:off x="6876256" y="1175334"/>
            <a:ext cx="2098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Calibri" panose="020F0502020204030204" pitchFamily="34" charset="0"/>
              </a:rPr>
              <a:t>Upper</a:t>
            </a:r>
            <a:r>
              <a:rPr lang="de-DE" sz="2000" dirty="0" smtClean="0">
                <a:latin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</a:rPr>
              <a:t>Ocean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07504" y="5174516"/>
            <a:ext cx="28803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Air </a:t>
            </a:r>
            <a:r>
              <a:rPr lang="de-DE" sz="1600" dirty="0" err="1" smtClean="0">
                <a:latin typeface="Calibri" panose="020F0502020204030204" pitchFamily="34" charset="0"/>
              </a:rPr>
              <a:t>temperature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Surface </a:t>
            </a:r>
            <a:r>
              <a:rPr lang="de-DE" sz="1600" dirty="0" err="1" smtClean="0">
                <a:latin typeface="Calibri" panose="020F0502020204030204" pitchFamily="34" charset="0"/>
              </a:rPr>
              <a:t>temperature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Barometric</a:t>
            </a:r>
            <a:r>
              <a:rPr lang="de-DE" sz="1600" dirty="0" smtClean="0">
                <a:latin typeface="Calibri" panose="020F0502020204030204" pitchFamily="34" charset="0"/>
              </a:rPr>
              <a:t> </a:t>
            </a:r>
            <a:r>
              <a:rPr lang="de-DE" sz="1600" dirty="0" err="1" smtClean="0">
                <a:latin typeface="Calibri" panose="020F0502020204030204" pitchFamily="34" charset="0"/>
              </a:rPr>
              <a:t>pressure</a:t>
            </a:r>
            <a:r>
              <a:rPr lang="de-DE" sz="1600" dirty="0" smtClean="0"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Relative </a:t>
            </a:r>
            <a:r>
              <a:rPr lang="de-DE" sz="1600" dirty="0" err="1" smtClean="0">
                <a:latin typeface="Calibri" panose="020F0502020204030204" pitchFamily="34" charset="0"/>
              </a:rPr>
              <a:t>Humidity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Wind </a:t>
            </a:r>
            <a:r>
              <a:rPr lang="de-DE" sz="1600" dirty="0" err="1" smtClean="0">
                <a:latin typeface="Calibri" panose="020F0502020204030204" pitchFamily="34" charset="0"/>
              </a:rPr>
              <a:t>speed</a:t>
            </a:r>
            <a:r>
              <a:rPr lang="de-DE" sz="1600" dirty="0" smtClean="0">
                <a:latin typeface="Calibri" panose="020F0502020204030204" pitchFamily="34" charset="0"/>
              </a:rPr>
              <a:t> &amp; -</a:t>
            </a:r>
            <a:r>
              <a:rPr lang="de-DE" sz="1600" dirty="0" err="1" smtClean="0">
                <a:latin typeface="Calibri" panose="020F0502020204030204" pitchFamily="34" charset="0"/>
              </a:rPr>
              <a:t>direction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Radiation</a:t>
            </a:r>
          </a:p>
        </p:txBody>
      </p:sp>
      <p:sp>
        <p:nvSpPr>
          <p:cNvPr id="76" name="Textfeld 75"/>
          <p:cNvSpPr txBox="1"/>
          <p:nvPr/>
        </p:nvSpPr>
        <p:spPr>
          <a:xfrm>
            <a:off x="3209489" y="5445224"/>
            <a:ext cx="28803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Surface </a:t>
            </a:r>
            <a:r>
              <a:rPr lang="de-DE" sz="1600" dirty="0" err="1" smtClean="0">
                <a:latin typeface="Calibri" panose="020F0502020204030204" pitchFamily="34" charset="0"/>
              </a:rPr>
              <a:t>albedo</a:t>
            </a:r>
            <a:endParaRPr lang="de-DE" sz="1600" dirty="0">
              <a:latin typeface="Calibri" panose="020F0502020204030204" pitchFamily="34" charset="0"/>
            </a:endParaRP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Snow </a:t>
            </a:r>
            <a:r>
              <a:rPr lang="de-DE" sz="1600" dirty="0" err="1" smtClean="0">
                <a:latin typeface="Calibri" panose="020F0502020204030204" pitchFamily="34" charset="0"/>
              </a:rPr>
              <a:t>depth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Sea-ice</a:t>
            </a:r>
            <a:r>
              <a:rPr lang="de-DE" sz="1600" dirty="0" smtClean="0">
                <a:latin typeface="Calibri" panose="020F0502020204030204" pitchFamily="34" charset="0"/>
              </a:rPr>
              <a:t> </a:t>
            </a:r>
            <a:r>
              <a:rPr lang="de-DE" sz="1600" dirty="0" err="1" smtClean="0">
                <a:latin typeface="Calibri" panose="020F0502020204030204" pitchFamily="34" charset="0"/>
              </a:rPr>
              <a:t>mass</a:t>
            </a:r>
            <a:r>
              <a:rPr lang="de-DE" sz="1600" dirty="0" smtClean="0">
                <a:latin typeface="Calibri" panose="020F0502020204030204" pitchFamily="34" charset="0"/>
              </a:rPr>
              <a:t> </a:t>
            </a:r>
            <a:r>
              <a:rPr lang="de-DE" sz="1600" dirty="0" err="1" smtClean="0">
                <a:latin typeface="Calibri" panose="020F0502020204030204" pitchFamily="34" charset="0"/>
              </a:rPr>
              <a:t>balance</a:t>
            </a:r>
            <a:r>
              <a:rPr lang="de-DE" sz="1600" dirty="0" smtClean="0">
                <a:latin typeface="Calibri" panose="020F0502020204030204" pitchFamily="34" charset="0"/>
              </a:rPr>
              <a:t> (</a:t>
            </a:r>
            <a:r>
              <a:rPr lang="de-DE" sz="1600" dirty="0" err="1" smtClean="0">
                <a:latin typeface="Calibri" panose="020F0502020204030204" pitchFamily="34" charset="0"/>
              </a:rPr>
              <a:t>growth</a:t>
            </a:r>
            <a:r>
              <a:rPr lang="de-DE" sz="1600" dirty="0" smtClean="0">
                <a:latin typeface="Calibri" panose="020F0502020204030204" pitchFamily="34" charset="0"/>
              </a:rPr>
              <a:t> &amp; </a:t>
            </a:r>
            <a:r>
              <a:rPr lang="de-DE" sz="1600" dirty="0" err="1" smtClean="0">
                <a:latin typeface="Calibri" panose="020F0502020204030204" pitchFamily="34" charset="0"/>
              </a:rPr>
              <a:t>melt</a:t>
            </a:r>
            <a:r>
              <a:rPr lang="de-DE" sz="1600" dirty="0" smtClean="0">
                <a:latin typeface="Calibri" panose="020F0502020204030204" pitchFamily="34" charset="0"/>
              </a:rPr>
              <a:t>)</a:t>
            </a: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Light </a:t>
            </a:r>
            <a:r>
              <a:rPr lang="de-DE" sz="1600" dirty="0" err="1" smtClean="0">
                <a:latin typeface="Calibri" panose="020F0502020204030204" pitchFamily="34" charset="0"/>
              </a:rPr>
              <a:t>transmission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endParaRPr lang="de-DE" sz="1600" dirty="0" smtClean="0">
              <a:latin typeface="Calibri" panose="020F0502020204030204" pitchFamily="34" charset="0"/>
            </a:endParaRPr>
          </a:p>
        </p:txBody>
      </p:sp>
      <p:sp>
        <p:nvSpPr>
          <p:cNvPr id="77" name="Textfeld 76"/>
          <p:cNvSpPr txBox="1"/>
          <p:nvPr/>
        </p:nvSpPr>
        <p:spPr>
          <a:xfrm>
            <a:off x="6420249" y="5445223"/>
            <a:ext cx="28803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Temperature</a:t>
            </a:r>
            <a:r>
              <a:rPr lang="de-DE" sz="1600" dirty="0" smtClean="0">
                <a:latin typeface="Calibri" panose="020F0502020204030204" pitchFamily="34" charset="0"/>
              </a:rPr>
              <a:t>, </a:t>
            </a:r>
            <a:r>
              <a:rPr lang="de-DE" sz="1600" dirty="0" err="1" smtClean="0">
                <a:latin typeface="Calibri" panose="020F0502020204030204" pitchFamily="34" charset="0"/>
              </a:rPr>
              <a:t>Salinity</a:t>
            </a:r>
            <a:r>
              <a:rPr lang="de-DE" sz="1600" dirty="0" smtClean="0">
                <a:latin typeface="Calibri" panose="020F0502020204030204" pitchFamily="34" charset="0"/>
              </a:rPr>
              <a:t>,</a:t>
            </a:r>
          </a:p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Current</a:t>
            </a:r>
            <a:r>
              <a:rPr lang="de-DE" sz="1600" dirty="0" smtClean="0">
                <a:latin typeface="Calibri" panose="020F0502020204030204" pitchFamily="34" charset="0"/>
              </a:rPr>
              <a:t> </a:t>
            </a:r>
            <a:r>
              <a:rPr lang="de-DE" sz="1600" dirty="0" err="1" smtClean="0">
                <a:latin typeface="Calibri" panose="020F0502020204030204" pitchFamily="34" charset="0"/>
              </a:rPr>
              <a:t>velocity</a:t>
            </a:r>
            <a:r>
              <a:rPr lang="de-DE" sz="1600" dirty="0" smtClean="0">
                <a:latin typeface="Calibri" panose="020F0502020204030204" pitchFamily="34" charset="0"/>
              </a:rPr>
              <a:t>,</a:t>
            </a:r>
          </a:p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Dissolved</a:t>
            </a:r>
            <a:r>
              <a:rPr lang="de-DE" sz="1600" dirty="0" smtClean="0">
                <a:latin typeface="Calibri" panose="020F0502020204030204" pitchFamily="34" charset="0"/>
              </a:rPr>
              <a:t> Oxygen</a:t>
            </a:r>
          </a:p>
          <a:p>
            <a:pPr algn="ctr"/>
            <a:r>
              <a:rPr lang="de-DE" sz="1600" dirty="0" err="1" smtClean="0">
                <a:latin typeface="Calibri" panose="020F0502020204030204" pitchFamily="34" charset="0"/>
              </a:rPr>
              <a:t>Chl</a:t>
            </a:r>
            <a:r>
              <a:rPr lang="de-DE" sz="1600" dirty="0" smtClean="0">
                <a:latin typeface="Calibri" panose="020F0502020204030204" pitchFamily="34" charset="0"/>
              </a:rPr>
              <a:t>-a, CDOM, PAR, POC,</a:t>
            </a:r>
          </a:p>
          <a:p>
            <a:pPr algn="ctr"/>
            <a:r>
              <a:rPr lang="de-DE" sz="1600" dirty="0" smtClean="0">
                <a:latin typeface="Calibri" panose="020F0502020204030204" pitchFamily="34" charset="0"/>
              </a:rPr>
              <a:t>Nitrate, </a:t>
            </a:r>
            <a:r>
              <a:rPr lang="de-DE" sz="1600" dirty="0" err="1" smtClean="0">
                <a:latin typeface="Calibri" panose="020F0502020204030204" pitchFamily="34" charset="0"/>
              </a:rPr>
              <a:t>ph</a:t>
            </a:r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endParaRPr lang="de-DE" sz="1600" dirty="0" smtClean="0">
              <a:latin typeface="Calibri" panose="020F0502020204030204" pitchFamily="34" charset="0"/>
            </a:endParaRPr>
          </a:p>
          <a:p>
            <a:pPr algn="ctr"/>
            <a:endParaRPr lang="de-DE" sz="16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92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K_AWI_PPT-Vorlage_BILD_UK_neu_Variant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UK_AWI_PPT-Vorlage_BILD_UK_neu_Variante1.pot</Template>
  <TotalTime>0</TotalTime>
  <Words>805</Words>
  <Application>Microsoft Office PowerPoint</Application>
  <PresentationFormat>Bildschirmpräsentation (4:3)</PresentationFormat>
  <Paragraphs>189</Paragraphs>
  <Slides>19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UK_AWI_PPT-Vorlage_BILD_UK_neu_Variante1</vt:lpstr>
      <vt:lpstr>PowerPoint-Präsentation</vt:lpstr>
      <vt:lpstr>SAMS IMB operation times</vt:lpstr>
      <vt:lpstr>Snow Buoy operation times</vt:lpstr>
      <vt:lpstr>Progress</vt:lpstr>
      <vt:lpstr>Radiation Buoy</vt:lpstr>
      <vt:lpstr>Active deployments</vt:lpstr>
      <vt:lpstr>New infrastructure project: FRAM</vt:lpstr>
      <vt:lpstr>PowerPoint-Präsentation</vt:lpstr>
      <vt:lpstr>PowerPoint-Präsentation</vt:lpstr>
      <vt:lpstr>Drifting bio-physical observatory</vt:lpstr>
      <vt:lpstr>Buoy Developments within FRAM </vt:lpstr>
      <vt:lpstr>Antarctic Plans 2015/16 (PS96)</vt:lpstr>
      <vt:lpstr>PowerPoint-Präsentation</vt:lpstr>
      <vt:lpstr>Arctic Plans 2015</vt:lpstr>
      <vt:lpstr>Arctic Plans 2016+2017</vt:lpstr>
      <vt:lpstr>Buoy-related PhD projects &amp; internships</vt:lpstr>
      <vt:lpstr>Data Portal and Archive</vt:lpstr>
      <vt:lpstr>Data Portal and Archive</vt:lpstr>
      <vt:lpstr>Discussion points</vt:lpstr>
    </vt:vector>
  </TitlesOfParts>
  <Company>AWI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Yves Nowak</dc:creator>
  <cp:lastModifiedBy>Mario Hoppmann</cp:lastModifiedBy>
  <cp:revision>204</cp:revision>
  <dcterms:created xsi:type="dcterms:W3CDTF">2013-05-22T10:49:51Z</dcterms:created>
  <dcterms:modified xsi:type="dcterms:W3CDTF">2015-06-10T17:35:56Z</dcterms:modified>
</cp:coreProperties>
</file>