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72" r:id="rId3"/>
    <p:sldId id="330" r:id="rId4"/>
    <p:sldId id="307" r:id="rId5"/>
    <p:sldId id="324" r:id="rId6"/>
    <p:sldId id="340" r:id="rId7"/>
    <p:sldId id="341" r:id="rId8"/>
    <p:sldId id="343" r:id="rId9"/>
    <p:sldId id="342" r:id="rId10"/>
    <p:sldId id="347" r:id="rId11"/>
    <p:sldId id="344" r:id="rId12"/>
    <p:sldId id="329" r:id="rId13"/>
    <p:sldId id="313" r:id="rId14"/>
    <p:sldId id="345" r:id="rId15"/>
    <p:sldId id="348" r:id="rId16"/>
    <p:sldId id="339" r:id="rId17"/>
    <p:sldId id="315" r:id="rId18"/>
  </p:sldIdLst>
  <p:sldSz cx="9144000" cy="6858000" type="screen4x3"/>
  <p:notesSz cx="9872663" cy="679767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6">
          <p15:clr>
            <a:srgbClr val="A4A3A4"/>
          </p15:clr>
        </p15:guide>
        <p15:guide id="2" pos="49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00BAE6"/>
    <a:srgbClr val="66CCFF"/>
    <a:srgbClr val="EBF7FF"/>
    <a:srgbClr val="DDF9FF"/>
    <a:srgbClr val="000000"/>
    <a:srgbClr val="A85400"/>
    <a:srgbClr val="E3ECD4"/>
    <a:srgbClr val="00105A"/>
    <a:srgbClr val="F27D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7076" autoAdjust="0"/>
  </p:normalViewPr>
  <p:slideViewPr>
    <p:cSldViewPr snapToGrid="0" snapToObjects="1">
      <p:cViewPr varScale="1">
        <p:scale>
          <a:sx n="90" d="100"/>
          <a:sy n="90" d="100"/>
        </p:scale>
        <p:origin x="530" y="-161"/>
      </p:cViewPr>
      <p:guideLst>
        <p:guide orient="horz" pos="736"/>
        <p:guide pos="49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410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3AB24-55F9-442A-892D-D0274E001B4B}" type="datetimeFigureOut">
              <a:rPr lang="de-DE" smtClean="0"/>
              <a:t>17.05.2019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6456611"/>
            <a:ext cx="4278154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592225" y="6456611"/>
            <a:ext cx="4278154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B9D7C-500A-49AA-8BBA-66B19A50F1D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51110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98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592225" y="0"/>
            <a:ext cx="4278154" cy="33988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91323-568F-4DAE-9B91-0A1C0C69B81C}" type="datetimeFigureOut">
              <a:rPr lang="de-DE" smtClean="0"/>
              <a:t>17.05.2019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9588"/>
            <a:ext cx="3395663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87267" y="3228896"/>
            <a:ext cx="789813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613"/>
            <a:ext cx="4278154" cy="3398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592225" y="6456613"/>
            <a:ext cx="4278154" cy="33988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5AF13-31D1-4E49-A9E3-87792F6E11E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70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5AF13-31D1-4E49-A9E3-87792F6E11E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9885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5AF13-31D1-4E49-A9E3-87792F6E11E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438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15AF13-31D1-4E49-A9E3-87792F6E11E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1698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 descr="Logo_Helmholtz_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5569" y="6162401"/>
            <a:ext cx="936399" cy="334316"/>
          </a:xfrm>
          <a:prstGeom prst="rect">
            <a:avLst/>
          </a:prstGeom>
        </p:spPr>
      </p:pic>
      <p:pic>
        <p:nvPicPr>
          <p:cNvPr id="12" name="Bild 11" descr="Logo_AWI_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587" y="456155"/>
            <a:ext cx="2621832" cy="379909"/>
          </a:xfrm>
          <a:prstGeom prst="rect">
            <a:avLst/>
          </a:prstGeom>
        </p:spPr>
      </p:pic>
      <p:cxnSp>
        <p:nvCxnSpPr>
          <p:cNvPr id="6" name="Gerade Verbindung 5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  <a:prstGeom prst="rect">
            <a:avLst/>
          </a:prstGeom>
        </p:spPr>
        <p:txBody>
          <a:bodyPr anchor="t"/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8D566-8D13-5C43-8939-614299B6941B}" type="datetimeFigureOut">
              <a:rPr lang="de-DE" smtClean="0"/>
              <a:pPr/>
              <a:t>17.05.2019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Bild 7" descr="Logo_Helmholtz_RG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312" y="6570798"/>
            <a:ext cx="684214" cy="244280"/>
          </a:xfrm>
          <a:prstGeom prst="rect">
            <a:avLst/>
          </a:prstGeom>
        </p:spPr>
      </p:pic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49311" y="1168400"/>
            <a:ext cx="8331107" cy="503979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418689" y="996905"/>
            <a:ext cx="8361730" cy="0"/>
          </a:xfrm>
          <a:prstGeom prst="line">
            <a:avLst/>
          </a:prstGeom>
          <a:ln w="3175" cmpd="sng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Bild 15" descr="AWI_WortBildmarke_Farbe_RGB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3068" y="417661"/>
            <a:ext cx="1090955" cy="48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43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550156"/>
            <a:ext cx="812822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8D566-8D13-5C43-8939-614299B6941B}" type="datetimeFigureOut">
              <a:rPr lang="de-DE" smtClean="0"/>
              <a:pPr/>
              <a:t>17.05.2019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70022" y="6550156"/>
            <a:ext cx="5711878" cy="307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6271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200" b="1" i="0" kern="1200">
          <a:solidFill>
            <a:schemeClr val="tx1">
              <a:lumMod val="75000"/>
              <a:lumOff val="2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171700" indent="-3429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pangaea.de/subm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doi.pangaea.de/10.1594/PANGAEA.77554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oi.pangaea.de/10.1594/PANGAEA.775547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40807" y="1069401"/>
            <a:ext cx="791570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dirty="0" smtClean="0">
                <a:latin typeface="Calibri" panose="020F0502020204030204" pitchFamily="34" charset="0"/>
                <a:cs typeface="Times"/>
              </a:rPr>
              <a:t>PANGAEA</a:t>
            </a:r>
            <a:r>
              <a:rPr lang="de-DE" sz="3200" baseline="30000" dirty="0" smtClean="0">
                <a:latin typeface="Calibri" panose="020F0502020204030204" pitchFamily="34" charset="0"/>
                <a:cs typeface="Times"/>
              </a:rPr>
              <a:t>®</a:t>
            </a:r>
            <a:r>
              <a:rPr lang="de-DE" sz="3200" dirty="0">
                <a:latin typeface="Calibri" panose="020F0502020204030204" pitchFamily="34" charset="0"/>
                <a:cs typeface="Times"/>
              </a:rPr>
              <a:t> Data Publisher </a:t>
            </a:r>
            <a:r>
              <a:rPr lang="de-DE" sz="3200" dirty="0" err="1" smtClean="0">
                <a:latin typeface="Calibri" panose="020F0502020204030204" pitchFamily="34" charset="0"/>
                <a:cs typeface="Times"/>
              </a:rPr>
              <a:t>for</a:t>
            </a:r>
            <a:r>
              <a:rPr lang="de-DE" sz="3200" dirty="0" smtClean="0">
                <a:latin typeface="Calibri" panose="020F0502020204030204" pitchFamily="34" charset="0"/>
                <a:cs typeface="Times"/>
              </a:rPr>
              <a:t> Earth &amp; Environmental Science</a:t>
            </a:r>
            <a:br>
              <a:rPr lang="de-DE" sz="3200" dirty="0" smtClean="0">
                <a:latin typeface="Calibri" panose="020F0502020204030204" pitchFamily="34" charset="0"/>
                <a:cs typeface="Times"/>
              </a:rPr>
            </a:br>
            <a:r>
              <a:rPr lang="de-DE" sz="3200" b="1" dirty="0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Database </a:t>
            </a:r>
            <a:r>
              <a:rPr lang="de-DE" sz="3200" b="1" dirty="0" err="1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for</a:t>
            </a:r>
            <a:r>
              <a:rPr lang="de-DE" sz="3200" b="1" dirty="0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3200" b="1" dirty="0" err="1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SponGES</a:t>
            </a:r>
            <a:r>
              <a:rPr lang="de-DE" sz="3200" b="1" dirty="0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3200" b="1" dirty="0" err="1" smtClean="0">
                <a:solidFill>
                  <a:srgbClr val="00BAE6"/>
                </a:solidFill>
                <a:latin typeface="Calibri" panose="020F0502020204030204" pitchFamily="34" charset="0"/>
                <a:cs typeface="Times"/>
              </a:rPr>
              <a:t>data</a:t>
            </a:r>
            <a:endParaRPr lang="de-DE" sz="3200" b="1" dirty="0" smtClean="0">
              <a:solidFill>
                <a:srgbClr val="00BAE6"/>
              </a:solidFill>
              <a:latin typeface="Calibri" panose="020F0502020204030204" pitchFamily="34" charset="0"/>
              <a:cs typeface="Times"/>
            </a:endParaRPr>
          </a:p>
          <a:p>
            <a:pPr algn="ctr">
              <a:spcBef>
                <a:spcPts val="1200"/>
              </a:spcBef>
            </a:pPr>
            <a:r>
              <a:rPr lang="de-DE" sz="2200" b="1" dirty="0" err="1" smtClean="0">
                <a:latin typeface="Calibri" panose="020F0502020204030204" pitchFamily="34" charset="0"/>
                <a:cs typeface="Times"/>
              </a:rPr>
              <a:t>Plenary</a:t>
            </a:r>
            <a:r>
              <a:rPr lang="de-DE" sz="2200" b="1" dirty="0" smtClean="0">
                <a:latin typeface="Calibri" panose="020F0502020204030204" pitchFamily="34" charset="0"/>
                <a:cs typeface="Times"/>
              </a:rPr>
              <a:t>: Data </a:t>
            </a:r>
            <a:r>
              <a:rPr lang="de-DE" sz="2200" b="1" dirty="0" err="1" smtClean="0">
                <a:latin typeface="Calibri" panose="020F0502020204030204" pitchFamily="34" charset="0"/>
                <a:cs typeface="Times"/>
              </a:rPr>
              <a:t>integration</a:t>
            </a:r>
            <a:r>
              <a:rPr lang="de-DE" sz="2200" b="1" dirty="0" smtClean="0">
                <a:latin typeface="Calibri" panose="020F0502020204030204" pitchFamily="34" charset="0"/>
                <a:cs typeface="Times"/>
              </a:rPr>
              <a:t> </a:t>
            </a:r>
            <a:r>
              <a:rPr lang="de-DE" sz="2200" b="1" dirty="0" err="1" smtClean="0">
                <a:latin typeface="Calibri" panose="020F0502020204030204" pitchFamily="34" charset="0"/>
                <a:cs typeface="Times"/>
              </a:rPr>
              <a:t>and</a:t>
            </a:r>
            <a:r>
              <a:rPr lang="de-DE" sz="2200" b="1" dirty="0" smtClean="0">
                <a:latin typeface="Calibri" panose="020F0502020204030204" pitchFamily="34" charset="0"/>
                <a:cs typeface="Times"/>
              </a:rPr>
              <a:t> </a:t>
            </a:r>
            <a:r>
              <a:rPr lang="de-DE" sz="2200" b="1" dirty="0" err="1" smtClean="0">
                <a:latin typeface="Calibri" panose="020F0502020204030204" pitchFamily="34" charset="0"/>
                <a:cs typeface="Times"/>
              </a:rPr>
              <a:t>management</a:t>
            </a:r>
            <a:endParaRPr lang="de-DE" sz="2200" b="1" dirty="0" smtClean="0"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3600" dirty="0"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3600" dirty="0" smtClean="0"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3600" dirty="0"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3600" dirty="0"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3600" dirty="0" smtClean="0">
              <a:latin typeface="Calibri" panose="020F0502020204030204" pitchFamily="34" charset="0"/>
              <a:cs typeface="Times"/>
            </a:endParaRPr>
          </a:p>
          <a:p>
            <a:pPr algn="ctr"/>
            <a:r>
              <a:rPr lang="de-DE" sz="2000" b="1" dirty="0" smtClean="0">
                <a:latin typeface="Calibri" panose="020F0502020204030204" pitchFamily="34" charset="0"/>
                <a:cs typeface="Times"/>
              </a:rPr>
              <a:t>Amelie Driemel,</a:t>
            </a:r>
            <a:r>
              <a:rPr lang="de-DE" sz="2000" dirty="0" smtClean="0">
                <a:latin typeface="Calibri" panose="020F0502020204030204" pitchFamily="34" charset="0"/>
                <a:cs typeface="Times"/>
              </a:rPr>
              <a:t> Stefanie Schumacher, Dana </a:t>
            </a:r>
            <a:r>
              <a:rPr lang="de-DE" sz="2000" dirty="0" err="1" smtClean="0">
                <a:latin typeface="Calibri" panose="020F0502020204030204" pitchFamily="34" charset="0"/>
                <a:cs typeface="Times"/>
              </a:rPr>
              <a:t>Ransby</a:t>
            </a:r>
            <a:endParaRPr lang="de-DE" sz="2000" dirty="0" smtClean="0">
              <a:latin typeface="Calibri" panose="020F0502020204030204" pitchFamily="34" charset="0"/>
              <a:cs typeface="Times"/>
            </a:endParaRPr>
          </a:p>
          <a:p>
            <a:pPr algn="ctr"/>
            <a:r>
              <a:rPr lang="de-DE" sz="2000" dirty="0" err="1" smtClean="0">
                <a:latin typeface="Calibri" panose="020F0502020204030204" pitchFamily="34" charset="0"/>
                <a:cs typeface="Times"/>
              </a:rPr>
              <a:t>Wageningen</a:t>
            </a:r>
            <a:r>
              <a:rPr lang="de-DE" sz="2000" dirty="0" smtClean="0">
                <a:latin typeface="Calibri" panose="020F0502020204030204" pitchFamily="34" charset="0"/>
                <a:cs typeface="Times"/>
              </a:rPr>
              <a:t>, 21.05.2019</a:t>
            </a:r>
            <a:endParaRPr lang="de-DE" sz="2000" dirty="0">
              <a:latin typeface="Calibri" panose="020F0502020204030204" pitchFamily="34" charset="0"/>
              <a:cs typeface="Times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4949664"/>
            <a:ext cx="2924864" cy="701283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n>
                <a:noFill/>
              </a:ln>
              <a:solidFill>
                <a:schemeClr val="bg1"/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88" y="3219981"/>
            <a:ext cx="3918139" cy="2370141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56897" y="249153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                       www.pangaea.de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9" y="1888067"/>
            <a:ext cx="8947923" cy="435496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feil nach rechts 6"/>
          <p:cNvSpPr/>
          <p:nvPr/>
        </p:nvSpPr>
        <p:spPr>
          <a:xfrm flipH="1">
            <a:off x="3987799" y="4119034"/>
            <a:ext cx="745067" cy="410634"/>
          </a:xfrm>
          <a:prstGeom prst="rightArrow">
            <a:avLst/>
          </a:prstGeom>
          <a:solidFill>
            <a:srgbClr val="00CCFF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75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lh6.googleusercontent.com/68DKh-saobJThZ9VKFJNfVtfNSqWKyNoBVPXL8IWcvOh41siC-0aF8yVkVLm1C1QTO1ZCksQzTcQCFO79zpKvqTQecaSrcDz3lzS4a1wL1B5y2twbPu7TtXcB5yQ5ZgxE2ZnDpS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94" y="1738634"/>
            <a:ext cx="1663988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ttps://lh4.googleusercontent.com/kKsJua2pkJNILo4sFvfUpwoE6uPOeFc98G8Osb5jDMHD2ZZKPLuXQEAhp9zVveEpoVKgGMYN_Rfvl0XkR3Z8J6MhBYuJJu65DJMaqZgJutuJ9TzsTER547Df19inTOoz25BuOSh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757" y="1738634"/>
            <a:ext cx="1624541" cy="209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2977" y="1090635"/>
            <a:ext cx="1610586" cy="1077912"/>
          </a:xfrm>
          <a:prstGeom prst="rect">
            <a:avLst/>
          </a:prstGeom>
        </p:spPr>
      </p:pic>
      <p:pic>
        <p:nvPicPr>
          <p:cNvPr id="6" name="Grafik 5" descr="arcgis desktop - ArcMap Raster to NetCDF - lat/long ..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893" y="2012531"/>
            <a:ext cx="1913425" cy="1297940"/>
          </a:xfrm>
          <a:prstGeom prst="rect">
            <a:avLst/>
          </a:prstGeom>
        </p:spPr>
      </p:pic>
      <p:pic>
        <p:nvPicPr>
          <p:cNvPr id="4" name="Grafik 3" descr="Datei:Pt100 Tabelle.svg – Wikipedi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149" y="1550283"/>
            <a:ext cx="2826348" cy="123652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1605" y="3927895"/>
            <a:ext cx="3752484" cy="2534817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This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is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life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..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pic>
        <p:nvPicPr>
          <p:cNvPr id="11" name="Picture 4" descr="https://lh5.googleusercontent.com/D_On56IzOWyNUPQ2LrhNtRQH4e9tbz-Du8kMZOz43yXWiMrvDALfJvu2gE6XctwbqfYm9a8HsEU3uy2A7kyO6rWaqKfpkLzGqXpMDuUbeLOhE4h15YIGjWbCtviP2gLwDMU8SJMc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743" y="3762950"/>
            <a:ext cx="1699153" cy="320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4 0.16227 L 0.0316 0.18981 L 0.01476 0.22431 L 0.04462 0.25046 L 0.03889 0.28356 C 0.05782 0.28727 0.04757 0.29167 0.0665 0.2956 C 0.0658 0.31412 0.06632 0.32222 0.06632 0.34144 C 0.07379 0.34606 0.0882 0.34861 0.09601 0.35347 " pathEditMode="relative" rAng="0" ptsTypes="AAAAAA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95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ctr"/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submission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: www.pangaea.de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3357967" y="6513860"/>
            <a:ext cx="1815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Times"/>
              </a:rPr>
              <a:t>www.pangaea.de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661" y="1048783"/>
            <a:ext cx="5398209" cy="5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feil nach oben 1"/>
          <p:cNvSpPr/>
          <p:nvPr/>
        </p:nvSpPr>
        <p:spPr>
          <a:xfrm rot="5400000">
            <a:off x="1186141" y="1600354"/>
            <a:ext cx="372794" cy="1259765"/>
          </a:xfrm>
          <a:prstGeom prst="upArrow">
            <a:avLst/>
          </a:prstGeom>
          <a:solidFill>
            <a:srgbClr val="66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5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68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5613009" y="1319461"/>
            <a:ext cx="3385459" cy="619981"/>
          </a:xfrm>
        </p:spPr>
        <p:txBody>
          <a:bodyPr/>
          <a:lstStyle/>
          <a:p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submission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form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044" y="168813"/>
            <a:ext cx="5371370" cy="6562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feil nach rechts 1"/>
          <p:cNvSpPr/>
          <p:nvPr/>
        </p:nvSpPr>
        <p:spPr>
          <a:xfrm>
            <a:off x="5613009" y="4485473"/>
            <a:ext cx="1012874" cy="485335"/>
          </a:xfrm>
          <a:prstGeom prst="rightArrow">
            <a:avLst/>
          </a:prstGeom>
          <a:solidFill>
            <a:srgbClr val="66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Create</a:t>
            </a:r>
            <a:endParaRPr lang="de-DE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879231" y="4763310"/>
            <a:ext cx="3509890" cy="631651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6813611" y="5281210"/>
            <a:ext cx="15055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PANGAEA </a:t>
            </a:r>
          </a:p>
          <a:p>
            <a:r>
              <a:rPr lang="de-DE" dirty="0" smtClean="0"/>
              <a:t>Data </a:t>
            </a:r>
            <a:r>
              <a:rPr lang="de-DE" dirty="0" err="1" smtClean="0"/>
              <a:t>Curator</a:t>
            </a:r>
            <a:endParaRPr lang="de-DE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255345" y="3206100"/>
            <a:ext cx="757662" cy="44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s://lh5.googleusercontent.com/D_On56IzOWyNUPQ2LrhNtRQH4e9tbz-Du8kMZOz43yXWiMrvDALfJvu2gE6XctwbqfYm9a8HsEU3uy2A7kyO6rWaqKfpkLzGqXpMDuUbeLOhE4h15YIGjWbCtviP2gLwDMU8SJM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678" y="3063178"/>
            <a:ext cx="1421342" cy="267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24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026" name="Picture 2" descr="https://lh4.googleusercontent.com/Gib6_CyIXCz1LEJGiO6FJsTxVvH020yl0SrifunKR6BoRotxCJly23y4PPeuovkOUGnn2n5iLenifwXRudOqU7o0kOr17u2hLZMeP38vWiXiN7yoAZoaDLBD__jMCk70OhGmMmm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0" y="3265004"/>
            <a:ext cx="1506008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5.googleusercontent.com/D_On56IzOWyNUPQ2LrhNtRQH4e9tbz-Du8kMZOz43yXWiMrvDALfJvu2gE6XctwbqfYm9a8HsEU3uy2A7kyO6rWaqKfpkLzGqXpMDuUbeLOhE4h15YIGjWbCtviP2gLwDMU8SJM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888" y="2299548"/>
            <a:ext cx="1764238" cy="332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4.googleusercontent.com/kKsJua2pkJNILo4sFvfUpwoE6uPOeFc98G8Osb5jDMHD2ZZKPLuXQEAhp9zVveEpoVKgGMYN_Rfvl0XkR3Z8J6MhBYuJJu65DJMaqZgJutuJ9TzsTER547Df19inTOoz25BuOSh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8" y="3224400"/>
            <a:ext cx="1620152" cy="220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6.googleusercontent.com/68DKh-saobJThZ9VKFJNfVtfNSqWKyNoBVPXL8IWcvOh41siC-0aF8yVkVLm1C1QTO1ZCksQzTcQCFO79zpKvqTQecaSrcDz3lzS4a1wL1B5y2twbPu7TtXcB5yQ5ZgxE2ZnDpS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3" y="3246618"/>
            <a:ext cx="1663988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e Legende 5"/>
          <p:cNvSpPr/>
          <p:nvPr/>
        </p:nvSpPr>
        <p:spPr>
          <a:xfrm>
            <a:off x="1821928" y="1455763"/>
            <a:ext cx="2464324" cy="1493942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Oops</a:t>
            </a:r>
            <a:r>
              <a:rPr lang="de-DE" dirty="0" smtClean="0">
                <a:solidFill>
                  <a:schemeClr val="tx1"/>
                </a:solidFill>
              </a:rPr>
              <a:t>, ok will </a:t>
            </a:r>
            <a:r>
              <a:rPr lang="de-DE" dirty="0" err="1" smtClean="0">
                <a:solidFill>
                  <a:schemeClr val="tx1"/>
                </a:solidFill>
              </a:rPr>
              <a:t>upload</a:t>
            </a:r>
            <a:r>
              <a:rPr lang="de-DE" dirty="0" smtClean="0">
                <a:solidFill>
                  <a:schemeClr val="tx1"/>
                </a:solidFill>
              </a:rPr>
              <a:t> a </a:t>
            </a:r>
            <a:r>
              <a:rPr lang="de-DE" dirty="0" err="1" smtClean="0">
                <a:solidFill>
                  <a:schemeClr val="tx1"/>
                </a:solidFill>
              </a:rPr>
              <a:t>new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version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Ovale Legende 10"/>
          <p:cNvSpPr/>
          <p:nvPr/>
        </p:nvSpPr>
        <p:spPr>
          <a:xfrm flipH="1">
            <a:off x="4469834" y="1677552"/>
            <a:ext cx="2483110" cy="1190334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Looks </a:t>
            </a:r>
            <a:r>
              <a:rPr lang="de-DE" dirty="0" err="1" smtClean="0">
                <a:solidFill>
                  <a:schemeClr val="tx1"/>
                </a:solidFill>
              </a:rPr>
              <a:t>good</a:t>
            </a:r>
            <a:r>
              <a:rPr lang="de-DE" dirty="0" smtClean="0">
                <a:solidFill>
                  <a:schemeClr val="tx1"/>
                </a:solidFill>
              </a:rPr>
              <a:t>, but </a:t>
            </a:r>
            <a:r>
              <a:rPr lang="de-DE" dirty="0" err="1" smtClean="0">
                <a:solidFill>
                  <a:schemeClr val="tx1"/>
                </a:solidFill>
              </a:rPr>
              <a:t>units</a:t>
            </a:r>
            <a:r>
              <a:rPr lang="de-DE" dirty="0" smtClean="0">
                <a:solidFill>
                  <a:schemeClr val="tx1"/>
                </a:solidFill>
              </a:rPr>
              <a:t> … </a:t>
            </a:r>
            <a:r>
              <a:rPr lang="de-DE" dirty="0" err="1" smtClean="0">
                <a:solidFill>
                  <a:schemeClr val="tx1"/>
                </a:solidFill>
              </a:rPr>
              <a:t>are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missing</a:t>
            </a:r>
            <a:r>
              <a:rPr lang="de-DE" dirty="0" smtClean="0">
                <a:solidFill>
                  <a:schemeClr val="tx1"/>
                </a:solidFill>
              </a:rPr>
              <a:t> ;)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2" name="Ovale Legende 11"/>
          <p:cNvSpPr/>
          <p:nvPr/>
        </p:nvSpPr>
        <p:spPr>
          <a:xfrm>
            <a:off x="1869748" y="1433513"/>
            <a:ext cx="2464324" cy="1190334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 smtClean="0">
                <a:solidFill>
                  <a:schemeClr val="tx1"/>
                </a:solidFill>
              </a:rPr>
              <a:t>Did</a:t>
            </a:r>
            <a:r>
              <a:rPr lang="de-DE" dirty="0" smtClean="0">
                <a:solidFill>
                  <a:schemeClr val="tx1"/>
                </a:solidFill>
              </a:rPr>
              <a:t> I do </a:t>
            </a:r>
            <a:r>
              <a:rPr lang="de-DE" dirty="0" err="1" smtClean="0">
                <a:solidFill>
                  <a:schemeClr val="tx1"/>
                </a:solidFill>
              </a:rPr>
              <a:t>it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right</a:t>
            </a:r>
            <a:r>
              <a:rPr lang="de-DE" dirty="0" smtClean="0">
                <a:solidFill>
                  <a:schemeClr val="tx1"/>
                </a:solidFill>
              </a:rPr>
              <a:t>??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Ovale Legende 12"/>
          <p:cNvSpPr/>
          <p:nvPr/>
        </p:nvSpPr>
        <p:spPr>
          <a:xfrm flipH="1">
            <a:off x="4455537" y="1677552"/>
            <a:ext cx="2483110" cy="1190334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The </a:t>
            </a:r>
            <a:r>
              <a:rPr lang="de-DE" dirty="0" err="1" smtClean="0">
                <a:solidFill>
                  <a:schemeClr val="tx1"/>
                </a:solidFill>
              </a:rPr>
              <a:t>new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version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looks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very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good</a:t>
            </a:r>
            <a:r>
              <a:rPr lang="de-DE" dirty="0">
                <a:solidFill>
                  <a:schemeClr val="tx1"/>
                </a:solidFill>
              </a:rPr>
              <a:t>!</a:t>
            </a:r>
          </a:p>
        </p:txBody>
      </p:sp>
      <p:sp>
        <p:nvSpPr>
          <p:cNvPr id="8" name="Flussdiagramm: Zusammenstellen 7"/>
          <p:cNvSpPr/>
          <p:nvPr/>
        </p:nvSpPr>
        <p:spPr>
          <a:xfrm>
            <a:off x="4143137" y="3308941"/>
            <a:ext cx="457886" cy="851414"/>
          </a:xfrm>
          <a:prstGeom prst="flowChartCollate">
            <a:avLst/>
          </a:prstGeom>
          <a:solidFill>
            <a:srgbClr val="00CCFF"/>
          </a:solidFill>
          <a:ln w="28575"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Ovale Legende 15"/>
          <p:cNvSpPr/>
          <p:nvPr/>
        </p:nvSpPr>
        <p:spPr>
          <a:xfrm flipH="1">
            <a:off x="4615320" y="2771972"/>
            <a:ext cx="2683185" cy="1190334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 </a:t>
            </a:r>
            <a:r>
              <a:rPr lang="de-DE" dirty="0" err="1" smtClean="0">
                <a:solidFill>
                  <a:schemeClr val="tx1"/>
                </a:solidFill>
              </a:rPr>
              <a:t>uploaded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your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data</a:t>
            </a:r>
            <a:r>
              <a:rPr lang="de-DE" dirty="0" smtClean="0">
                <a:solidFill>
                  <a:schemeClr val="tx1"/>
                </a:solidFill>
              </a:rPr>
              <a:t>, </a:t>
            </a:r>
            <a:r>
              <a:rPr lang="de-DE" dirty="0" err="1" smtClean="0">
                <a:solidFill>
                  <a:schemeClr val="tx1"/>
                </a:solidFill>
              </a:rPr>
              <a:t>please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proof-read</a:t>
            </a:r>
            <a:r>
              <a:rPr lang="de-DE" dirty="0" smtClean="0">
                <a:solidFill>
                  <a:schemeClr val="tx1"/>
                </a:solidFill>
              </a:rPr>
              <a:t> at …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7" name="Ovale Legende 16"/>
          <p:cNvSpPr/>
          <p:nvPr/>
        </p:nvSpPr>
        <p:spPr>
          <a:xfrm>
            <a:off x="995214" y="2284927"/>
            <a:ext cx="3412503" cy="1190334"/>
          </a:xfrm>
          <a:prstGeom prst="wedgeEllipseCallou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Great, </a:t>
            </a:r>
            <a:r>
              <a:rPr lang="de-DE" dirty="0" err="1" smtClean="0">
                <a:solidFill>
                  <a:schemeClr val="tx1"/>
                </a:solidFill>
              </a:rPr>
              <a:t>looks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good</a:t>
            </a:r>
            <a:r>
              <a:rPr lang="de-DE" dirty="0" smtClean="0">
                <a:solidFill>
                  <a:schemeClr val="tx1"/>
                </a:solidFill>
              </a:rPr>
              <a:t>, </a:t>
            </a:r>
            <a:r>
              <a:rPr lang="de-DE" dirty="0" err="1" smtClean="0">
                <a:solidFill>
                  <a:schemeClr val="tx1"/>
                </a:solidFill>
              </a:rPr>
              <a:t>please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keep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moratorium</a:t>
            </a:r>
            <a:r>
              <a:rPr lang="de-DE" dirty="0" smtClean="0">
                <a:solidFill>
                  <a:schemeClr val="tx1"/>
                </a:solidFill>
              </a:rPr>
              <a:t> </a:t>
            </a:r>
            <a:r>
              <a:rPr lang="de-DE" dirty="0" err="1" smtClean="0">
                <a:solidFill>
                  <a:schemeClr val="tx1"/>
                </a:solidFill>
              </a:rPr>
              <a:t>until</a:t>
            </a:r>
            <a:r>
              <a:rPr lang="de-DE" dirty="0" smtClean="0">
                <a:solidFill>
                  <a:schemeClr val="tx1"/>
                </a:solidFill>
              </a:rPr>
              <a:t>…</a:t>
            </a:r>
            <a:endParaRPr lang="de-DE" dirty="0">
              <a:solidFill>
                <a:schemeClr val="tx1"/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5257" y="4555040"/>
            <a:ext cx="4488650" cy="1991636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632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8" grpId="0" animBg="1"/>
      <p:bldP spid="8" grpId="1" animBg="1"/>
      <p:bldP spid="8" grpId="2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347" y="1716655"/>
            <a:ext cx="7079329" cy="3141133"/>
          </a:xfrm>
          <a:prstGeom prst="rect">
            <a:avLst/>
          </a:prstGeom>
        </p:spPr>
      </p:pic>
      <p:pic>
        <p:nvPicPr>
          <p:cNvPr id="5" name="Picture 2" descr="https://lh4.googleusercontent.com/Gib6_CyIXCz1LEJGiO6FJsTxVvH020yl0SrifunKR6BoRotxCJly23y4PPeuovkOUGnn2n5iLenifwXRudOqU7o0kOr17u2hLZMeP38vWiXiN7yoAZoaDLBD__jMCk70OhGmMmm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03" y="2957821"/>
            <a:ext cx="2509833" cy="298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feil nach rechts 6"/>
          <p:cNvSpPr/>
          <p:nvPr/>
        </p:nvSpPr>
        <p:spPr>
          <a:xfrm rot="19579896">
            <a:off x="1949223" y="2983950"/>
            <a:ext cx="772815" cy="372533"/>
          </a:xfrm>
          <a:prstGeom prst="rightArrow">
            <a:avLst/>
          </a:prstGeom>
          <a:solidFill>
            <a:srgbClr val="00CC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46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86107" y="376924"/>
            <a:ext cx="6994311" cy="619981"/>
          </a:xfrm>
        </p:spPr>
        <p:txBody>
          <a:bodyPr anchor="t"/>
          <a:lstStyle/>
          <a:p>
            <a:pPr algn="l"/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       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My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questions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to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you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: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9311" y="1788041"/>
            <a:ext cx="8432042" cy="450738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</a:pP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Did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you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already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submit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data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to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PANGAEA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and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missed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to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state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that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it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is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SponGES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data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? (Check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for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SponGES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label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on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dataset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page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)</a:t>
            </a:r>
            <a:endParaRPr lang="de-DE" sz="2400" dirty="0" smtClean="0">
              <a:solidFill>
                <a:schemeClr val="tx1"/>
              </a:solidFill>
              <a:cs typeface="Times"/>
            </a:endParaRPr>
          </a:p>
          <a:p>
            <a:pPr>
              <a:spcAft>
                <a:spcPts val="1200"/>
              </a:spcAft>
            </a:pP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Did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you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submit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data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to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another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repository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?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Please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inform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us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(</a:t>
            </a:r>
            <a:r>
              <a:rPr lang="de-DE" sz="2400" dirty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Andy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, Amelie)</a:t>
            </a:r>
          </a:p>
          <a:p>
            <a:pPr>
              <a:spcAft>
                <a:spcPts val="1200"/>
              </a:spcAft>
            </a:pP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Did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you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just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attach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supplementary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files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to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your</a:t>
            </a:r>
            <a:r>
              <a:rPr lang="de-DE" sz="2400" b="1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article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? I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can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archive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those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–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please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inform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us</a:t>
            </a:r>
            <a:r>
              <a:rPr lang="de-DE" sz="24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!</a:t>
            </a:r>
          </a:p>
          <a:p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Only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for</a:t>
            </a:r>
            <a:r>
              <a:rPr lang="de-DE" sz="2400" dirty="0">
                <a:solidFill>
                  <a:schemeClr val="tx1"/>
                </a:solidFill>
                <a:cs typeface="Times"/>
              </a:rPr>
              <a:t> GS2016109A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baseline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data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>
                <a:solidFill>
                  <a:schemeClr val="tx1"/>
                </a:solidFill>
                <a:cs typeface="Times"/>
              </a:rPr>
              <a:t>available</a:t>
            </a:r>
            <a:r>
              <a:rPr lang="de-DE" sz="2400" dirty="0">
                <a:solidFill>
                  <a:schemeClr val="tx1"/>
                </a:solidFill>
                <a:cs typeface="Times"/>
              </a:rPr>
              <a:t> (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CTD, multi-beam,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nutrients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etc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) –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what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about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the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err="1" smtClean="0">
                <a:solidFill>
                  <a:srgbClr val="00CCFF"/>
                </a:solidFill>
                <a:cs typeface="Times"/>
              </a:rPr>
              <a:t>other</a:t>
            </a:r>
            <a:r>
              <a:rPr lang="de-DE" sz="2400" b="1" dirty="0" smtClean="0"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solidFill>
                  <a:srgbClr val="00CCFF"/>
                </a:solidFill>
                <a:cs typeface="Times"/>
              </a:rPr>
              <a:t>cruises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??</a:t>
            </a:r>
          </a:p>
          <a:p>
            <a:endParaRPr lang="de-DE" sz="2400" dirty="0">
              <a:solidFill>
                <a:schemeClr val="tx1"/>
              </a:solidFill>
              <a:cs typeface="Times"/>
            </a:endParaRPr>
          </a:p>
          <a:p>
            <a:pPr marL="0" indent="0">
              <a:buNone/>
            </a:pPr>
            <a:r>
              <a:rPr lang="de-DE" sz="2400" dirty="0" smtClean="0">
                <a:solidFill>
                  <a:schemeClr val="tx1"/>
                </a:solidFill>
                <a:cs typeface="Times"/>
              </a:rPr>
              <a:t>=&gt; PANGAEA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can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b="1" dirty="0" err="1" smtClean="0">
                <a:solidFill>
                  <a:srgbClr val="00CCFF"/>
                </a:solidFill>
                <a:cs typeface="Times"/>
              </a:rPr>
              <a:t>archive</a:t>
            </a:r>
            <a:r>
              <a:rPr lang="de-DE" sz="2400" b="1" dirty="0" smtClean="0"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solidFill>
                  <a:srgbClr val="00CCFF"/>
                </a:solidFill>
                <a:cs typeface="Times"/>
              </a:rPr>
              <a:t>basically</a:t>
            </a:r>
            <a:r>
              <a:rPr lang="de-DE" sz="2400" b="1" dirty="0" smtClean="0">
                <a:solidFill>
                  <a:srgbClr val="00CCFF"/>
                </a:solidFill>
                <a:cs typeface="Times"/>
              </a:rPr>
              <a:t> </a:t>
            </a:r>
            <a:r>
              <a:rPr lang="de-DE" sz="2400" b="1" dirty="0" err="1" smtClean="0">
                <a:solidFill>
                  <a:srgbClr val="00CCFF"/>
                </a:solidFill>
                <a:cs typeface="Times"/>
              </a:rPr>
              <a:t>everything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: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Photos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, Videos,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Tables</a:t>
            </a:r>
            <a:r>
              <a:rPr lang="de-DE" sz="2400" dirty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(also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xlsx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),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GeoTiffs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Shapefiles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combination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of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metadata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and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links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to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e.g.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GenBank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,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and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many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more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data</a:t>
            </a:r>
            <a:r>
              <a:rPr lang="de-DE" sz="2400" dirty="0" smtClean="0">
                <a:solidFill>
                  <a:schemeClr val="tx1"/>
                </a:solidFill>
                <a:cs typeface="Times"/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  <a:cs typeface="Times"/>
              </a:rPr>
              <a:t>types</a:t>
            </a:r>
            <a:endParaRPr lang="de-DE" sz="2400" dirty="0">
              <a:solidFill>
                <a:schemeClr val="tx1"/>
              </a:solidFill>
              <a:cs typeface="Times"/>
            </a:endParaRPr>
          </a:p>
          <a:p>
            <a:endParaRPr lang="de-DE" sz="2400" dirty="0" smtClean="0">
              <a:solidFill>
                <a:schemeClr val="tx1"/>
              </a:solidFill>
              <a:cs typeface="Times"/>
            </a:endParaRPr>
          </a:p>
          <a:p>
            <a:pPr marL="0" indent="0">
              <a:buNone/>
            </a:pPr>
            <a:endParaRPr lang="de-DE" sz="2400" dirty="0">
              <a:solidFill>
                <a:schemeClr val="tx1"/>
              </a:solidFill>
              <a:cs typeface="Times"/>
            </a:endParaRPr>
          </a:p>
          <a:p>
            <a:pPr marL="0" indent="0">
              <a:buNone/>
            </a:pPr>
            <a:endParaRPr lang="de-DE" sz="2400" dirty="0">
              <a:solidFill>
                <a:schemeClr val="tx1"/>
              </a:solidFill>
              <a:cs typeface="Time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48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2437759" y="2673461"/>
            <a:ext cx="443801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dirty="0" smtClean="0">
                <a:solidFill>
                  <a:prstClr val="black"/>
                </a:solidFill>
                <a:latin typeface="Calibri" panose="020F0502020204030204" pitchFamily="34" charset="0"/>
                <a:cs typeface="Times"/>
                <a:hlinkClick r:id="rId2"/>
              </a:rPr>
              <a:t>http</a:t>
            </a:r>
            <a:r>
              <a:rPr lang="de-DE" sz="2400" dirty="0">
                <a:solidFill>
                  <a:prstClr val="black"/>
                </a:solidFill>
                <a:latin typeface="Calibri" panose="020F0502020204030204" pitchFamily="34" charset="0"/>
                <a:cs typeface="Times"/>
                <a:hlinkClick r:id="rId2"/>
              </a:rPr>
              <a:t>://www.pangaea.de/submit</a:t>
            </a:r>
            <a:r>
              <a:rPr lang="de-DE" sz="2400" dirty="0" smtClean="0">
                <a:solidFill>
                  <a:prstClr val="black"/>
                </a:solidFill>
                <a:latin typeface="Calibri" panose="020F0502020204030204" pitchFamily="34" charset="0"/>
                <a:cs typeface="Times"/>
                <a:hlinkClick r:id="rId2"/>
              </a:rPr>
              <a:t>/</a:t>
            </a:r>
            <a:endParaRPr lang="de-DE" sz="2400" dirty="0" smtClean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r>
              <a:rPr lang="de-DE" sz="2400" dirty="0" smtClean="0">
                <a:solidFill>
                  <a:prstClr val="black"/>
                </a:solidFill>
                <a:latin typeface="Calibri" panose="020F0502020204030204" pitchFamily="34" charset="0"/>
                <a:cs typeface="Times"/>
              </a:rPr>
              <a:t>amelie.driemel@awi.de</a:t>
            </a:r>
          </a:p>
          <a:p>
            <a:pPr algn="ctr"/>
            <a:endParaRPr lang="de-DE" sz="2400" dirty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 smtClean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r>
              <a:rPr lang="de-DE" b="1" dirty="0">
                <a:ln w="10160">
                  <a:noFill/>
                  <a:prstDash val="solid"/>
                </a:ln>
                <a:solidFill>
                  <a:srgbClr val="00BAE6"/>
                </a:solidFill>
                <a:cs typeface="Times"/>
              </a:rPr>
              <a:t>Partner </a:t>
            </a:r>
            <a:r>
              <a:rPr lang="de-DE" b="1" dirty="0" err="1">
                <a:ln w="10160">
                  <a:noFill/>
                  <a:prstDash val="solid"/>
                </a:ln>
                <a:solidFill>
                  <a:srgbClr val="00BAE6"/>
                </a:solidFill>
                <a:cs typeface="Times"/>
              </a:rPr>
              <a:t>area</a:t>
            </a:r>
            <a:r>
              <a:rPr lang="de-DE" b="1" dirty="0">
                <a:ln w="10160">
                  <a:noFill/>
                  <a:prstDash val="solid"/>
                </a:ln>
                <a:solidFill>
                  <a:srgbClr val="00BAE6"/>
                </a:solidFill>
                <a:cs typeface="Times"/>
              </a:rPr>
              <a:t>, </a:t>
            </a:r>
            <a:r>
              <a:rPr lang="de-DE" b="1" dirty="0" err="1">
                <a:ln w="10160">
                  <a:noFill/>
                  <a:prstDash val="solid"/>
                </a:ln>
                <a:solidFill>
                  <a:srgbClr val="00BAE6"/>
                </a:solidFill>
                <a:cs typeface="Times"/>
              </a:rPr>
              <a:t>folder</a:t>
            </a:r>
            <a:r>
              <a:rPr lang="de-DE" b="1" dirty="0">
                <a:ln w="10160">
                  <a:noFill/>
                  <a:prstDash val="solid"/>
                </a:ln>
                <a:solidFill>
                  <a:srgbClr val="00BAE6"/>
                </a:solidFill>
                <a:cs typeface="Times"/>
              </a:rPr>
              <a:t> 07: </a:t>
            </a:r>
            <a:r>
              <a:rPr lang="de-DE" dirty="0" err="1">
                <a:cs typeface="Times"/>
              </a:rPr>
              <a:t>info</a:t>
            </a:r>
            <a:r>
              <a:rPr lang="de-DE" dirty="0">
                <a:cs typeface="Times"/>
              </a:rPr>
              <a:t> </a:t>
            </a:r>
            <a:r>
              <a:rPr lang="de-DE" dirty="0" err="1">
                <a:cs typeface="Times"/>
              </a:rPr>
              <a:t>documents</a:t>
            </a:r>
            <a:r>
              <a:rPr lang="de-DE" dirty="0">
                <a:cs typeface="Times"/>
              </a:rPr>
              <a:t> </a:t>
            </a:r>
            <a:r>
              <a:rPr lang="de-DE" dirty="0" smtClean="0">
                <a:cs typeface="Times"/>
              </a:rPr>
              <a:t/>
            </a:r>
            <a:br>
              <a:rPr lang="de-DE" dirty="0" smtClean="0">
                <a:cs typeface="Times"/>
              </a:rPr>
            </a:br>
            <a:r>
              <a:rPr lang="de-DE" dirty="0" smtClean="0">
                <a:cs typeface="Times"/>
              </a:rPr>
              <a:t>„</a:t>
            </a:r>
            <a:r>
              <a:rPr lang="de-DE" dirty="0">
                <a:cs typeface="Times"/>
              </a:rPr>
              <a:t>PANGAEA in a </a:t>
            </a:r>
            <a:r>
              <a:rPr lang="de-DE" dirty="0" err="1">
                <a:cs typeface="Times"/>
              </a:rPr>
              <a:t>nutshell</a:t>
            </a:r>
            <a:r>
              <a:rPr lang="de-DE" dirty="0">
                <a:cs typeface="Times"/>
              </a:rPr>
              <a:t>“ </a:t>
            </a:r>
            <a:r>
              <a:rPr lang="de-DE" dirty="0" err="1" smtClean="0">
                <a:cs typeface="Times"/>
              </a:rPr>
              <a:t>and</a:t>
            </a:r>
            <a:r>
              <a:rPr lang="de-DE" dirty="0" smtClean="0">
                <a:cs typeface="Times"/>
              </a:rPr>
              <a:t> </a:t>
            </a:r>
            <a:br>
              <a:rPr lang="de-DE" dirty="0" smtClean="0">
                <a:cs typeface="Times"/>
              </a:rPr>
            </a:br>
            <a:r>
              <a:rPr lang="de-DE" dirty="0" smtClean="0">
                <a:cs typeface="Times"/>
              </a:rPr>
              <a:t>„</a:t>
            </a:r>
            <a:r>
              <a:rPr lang="de-DE" dirty="0">
                <a:cs typeface="Times"/>
              </a:rPr>
              <a:t>PANGAEA </a:t>
            </a:r>
            <a:r>
              <a:rPr lang="de-DE" dirty="0" err="1">
                <a:cs typeface="Times"/>
              </a:rPr>
              <a:t>submission</a:t>
            </a:r>
            <a:r>
              <a:rPr lang="de-DE" dirty="0">
                <a:cs typeface="Times"/>
              </a:rPr>
              <a:t> </a:t>
            </a:r>
            <a:r>
              <a:rPr lang="de-DE" dirty="0" err="1">
                <a:cs typeface="Times"/>
              </a:rPr>
              <a:t>manual</a:t>
            </a:r>
            <a:r>
              <a:rPr lang="de-DE" dirty="0">
                <a:cs typeface="Times"/>
              </a:rPr>
              <a:t>“ </a:t>
            </a:r>
            <a:r>
              <a:rPr lang="de-DE" dirty="0" err="1">
                <a:cs typeface="Times"/>
              </a:rPr>
              <a:t>available</a:t>
            </a:r>
            <a:endParaRPr lang="de-DE" dirty="0">
              <a:cs typeface="Times"/>
            </a:endParaRPr>
          </a:p>
          <a:p>
            <a:pPr algn="ctr"/>
            <a:endParaRPr lang="de-DE" dirty="0" smtClean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 smtClean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  <a:p>
            <a:pPr algn="ctr"/>
            <a:endParaRPr lang="de-DE" sz="2400" dirty="0">
              <a:solidFill>
                <a:prstClr val="black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82188" y="376924"/>
            <a:ext cx="7833551" cy="619981"/>
          </a:xfrm>
        </p:spPr>
        <p:txBody>
          <a:bodyPr/>
          <a:lstStyle/>
          <a:p>
            <a:pPr algn="ctr"/>
            <a:r>
              <a:rPr lang="en-US" sz="2600" b="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Please submit your data this year!</a:t>
            </a:r>
            <a:endParaRPr lang="de-DE" sz="2600" b="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991" y="1192399"/>
            <a:ext cx="2125203" cy="1285568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56897" y="249153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s://lh5.googleusercontent.com/D_On56IzOWyNUPQ2LrhNtRQH4e9tbz-Du8kMZOz43yXWiMrvDALfJvu2gE6XctwbqfYm9a8HsEU3uy2A7kyO6rWaqKfpkLzGqXpMDuUbeLOhE4h15YIGjWbCtviP2gLwDMU8SJM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492" y="3699023"/>
            <a:ext cx="663007" cy="124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25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/>
        </p:nvSpPr>
        <p:spPr bwMode="auto">
          <a:xfrm>
            <a:off x="297683" y="1399728"/>
            <a:ext cx="8846317" cy="451748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"/>
                <a:cs typeface="Times"/>
              </a:rPr>
              <a:t>PANGAEA is an </a:t>
            </a:r>
            <a:r>
              <a:rPr lang="en-US" sz="2400" dirty="0">
                <a:latin typeface="Times"/>
                <a:cs typeface="Times"/>
              </a:rPr>
              <a:t>open access Data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"/>
                <a:cs typeface="Times"/>
              </a:rPr>
              <a:t>Library</a:t>
            </a:r>
            <a:r>
              <a:rPr lang="en-US" sz="2400" dirty="0" smtClean="0">
                <a:solidFill>
                  <a:srgbClr val="FF0000"/>
                </a:solidFill>
                <a:latin typeface="Times"/>
                <a:cs typeface="Times"/>
              </a:rPr>
              <a:t> </a:t>
            </a:r>
            <a:r>
              <a:rPr lang="en-US" sz="2400" dirty="0">
                <a:latin typeface="Times"/>
                <a:cs typeface="Times"/>
              </a:rPr>
              <a:t>and </a:t>
            </a:r>
            <a:r>
              <a:rPr lang="en-US" sz="2400" dirty="0" smtClean="0">
                <a:latin typeface="Times"/>
                <a:cs typeface="Times"/>
              </a:rPr>
              <a:t>is the</a:t>
            </a:r>
            <a:r>
              <a:rPr lang="en-US" sz="2400" dirty="0">
                <a:latin typeface="Times"/>
                <a:cs typeface="Times"/>
              </a:rPr>
              <a:t/>
            </a:r>
            <a:br>
              <a:rPr lang="en-US" sz="2400" dirty="0">
                <a:latin typeface="Times"/>
                <a:cs typeface="Times"/>
              </a:rPr>
            </a:br>
            <a:r>
              <a:rPr lang="en-US" sz="2400" b="1" dirty="0" smtClean="0">
                <a:solidFill>
                  <a:srgbClr val="00CCFF"/>
                </a:solidFill>
                <a:latin typeface="Times"/>
                <a:cs typeface="Times"/>
              </a:rPr>
              <a:t>designated database for </a:t>
            </a:r>
            <a:r>
              <a:rPr lang="en-US" sz="2400" b="1" dirty="0" err="1" smtClean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SponGES</a:t>
            </a:r>
            <a:r>
              <a:rPr lang="en-US" sz="2400" b="1" dirty="0" smtClean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 data </a:t>
            </a:r>
            <a:r>
              <a:rPr lang="en-US" sz="2400" dirty="0" smtClean="0">
                <a:ln w="10160">
                  <a:noFill/>
                  <a:prstDash val="solid"/>
                </a:ln>
                <a:latin typeface="Times"/>
                <a:cs typeface="Times"/>
              </a:rPr>
              <a:t>(data + metadata!)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en-US" sz="2400" dirty="0" smtClean="0">
              <a:latin typeface="Times"/>
              <a:cs typeface="Times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"/>
                <a:cs typeface="Times"/>
              </a:rPr>
              <a:t>Your data are stored </a:t>
            </a:r>
            <a:r>
              <a:rPr lang="en-US" sz="2400" b="1" dirty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georeferenced</a:t>
            </a:r>
            <a:r>
              <a:rPr lang="en-US" sz="2400" dirty="0" smtClean="0">
                <a:latin typeface="Times"/>
                <a:cs typeface="Times"/>
              </a:rPr>
              <a:t> </a:t>
            </a:r>
            <a:r>
              <a:rPr lang="en-US" sz="2400" dirty="0">
                <a:latin typeface="Times"/>
                <a:cs typeface="Times"/>
              </a:rPr>
              <a:t>in </a:t>
            </a:r>
            <a:r>
              <a:rPr lang="en-US" sz="2400" dirty="0" smtClean="0">
                <a:latin typeface="Times"/>
                <a:cs typeface="Times"/>
              </a:rPr>
              <a:t>space </a:t>
            </a:r>
            <a:r>
              <a:rPr lang="en-US" sz="2400" dirty="0">
                <a:latin typeface="Times"/>
                <a:cs typeface="Times"/>
              </a:rPr>
              <a:t>a</a:t>
            </a:r>
            <a:r>
              <a:rPr lang="en-US" sz="2400" dirty="0" smtClean="0">
                <a:latin typeface="Times"/>
                <a:cs typeface="Times"/>
              </a:rPr>
              <a:t>nd time</a:t>
            </a:r>
            <a:endParaRPr lang="en-US" sz="2400" dirty="0">
              <a:latin typeface="Times"/>
              <a:cs typeface="Times"/>
            </a:endParaRP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"/>
                <a:cs typeface="Times"/>
              </a:rPr>
              <a:t>Your datasets receive a </a:t>
            </a:r>
            <a:r>
              <a:rPr lang="en-US" sz="2400" b="1" dirty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citable and permanent DOI</a:t>
            </a:r>
          </a:p>
          <a:p>
            <a:pPr marL="342900" indent="-3429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"/>
                <a:cs typeface="Times"/>
              </a:rPr>
              <a:t>Your datasets can be </a:t>
            </a:r>
            <a:r>
              <a:rPr lang="en-US" sz="2400" b="1" dirty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found</a:t>
            </a:r>
            <a:r>
              <a:rPr lang="en-US" sz="2400" b="1" dirty="0" smtClean="0">
                <a:ln w="10160">
                  <a:noFill/>
                  <a:prstDash val="solid"/>
                </a:ln>
                <a:latin typeface="Times"/>
                <a:cs typeface="Times"/>
              </a:rPr>
              <a:t> </a:t>
            </a:r>
            <a:r>
              <a:rPr lang="en-US" sz="2400" dirty="0" smtClean="0">
                <a:ln w="10160">
                  <a:noFill/>
                  <a:prstDash val="solid"/>
                </a:ln>
                <a:latin typeface="Times"/>
                <a:cs typeface="Times"/>
              </a:rPr>
              <a:t>via the internet</a:t>
            </a:r>
            <a:r>
              <a:rPr lang="en-US" sz="2400" dirty="0" smtClean="0">
                <a:latin typeface="Times"/>
                <a:cs typeface="Times"/>
              </a:rPr>
              <a:t> and can be </a:t>
            </a:r>
            <a:r>
              <a:rPr lang="en-US" sz="2400" b="1" dirty="0" smtClean="0">
                <a:ln w="10160">
                  <a:noFill/>
                  <a:prstDash val="solid"/>
                </a:ln>
                <a:solidFill>
                  <a:srgbClr val="00BAE6"/>
                </a:solidFill>
                <a:latin typeface="Times"/>
                <a:cs typeface="Times"/>
              </a:rPr>
              <a:t>downloaded</a:t>
            </a:r>
            <a:r>
              <a:rPr lang="en-US" sz="2400" dirty="0" smtClean="0">
                <a:latin typeface="Times"/>
                <a:cs typeface="Times"/>
              </a:rPr>
              <a:t> </a:t>
            </a:r>
            <a:r>
              <a:rPr lang="en-US" sz="2400" dirty="0" smtClean="0">
                <a:ln w="10160">
                  <a:noFill/>
                  <a:prstDash val="solid"/>
                </a:ln>
                <a:latin typeface="Times"/>
                <a:cs typeface="Times"/>
              </a:rPr>
              <a:t>from the PANGAEA web page </a:t>
            </a:r>
            <a:r>
              <a:rPr lang="en-US" sz="2400" dirty="0" smtClean="0">
                <a:latin typeface="Times"/>
                <a:cs typeface="Times"/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  <a:latin typeface="Times"/>
                <a:cs typeface="Times"/>
              </a:rPr>
              <a:t>moratorium possible!</a:t>
            </a:r>
            <a:r>
              <a:rPr lang="en-US" sz="2400" dirty="0" smtClean="0">
                <a:latin typeface="Times"/>
                <a:cs typeface="Times"/>
              </a:rPr>
              <a:t>)</a:t>
            </a:r>
            <a:endParaRPr lang="en-US" sz="2400" dirty="0">
              <a:latin typeface="Times"/>
              <a:cs typeface="Times"/>
            </a:endParaRPr>
          </a:p>
        </p:txBody>
      </p:sp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2364937" y="376924"/>
            <a:ext cx="6415481" cy="619981"/>
          </a:xfrm>
        </p:spPr>
        <p:txBody>
          <a:bodyPr/>
          <a:lstStyle/>
          <a:p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PANGAEA -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Why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am I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here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?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3" y="341978"/>
            <a:ext cx="1140445" cy="68987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4168769" y="5953182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r Verbinder 2"/>
          <p:cNvCxnSpPr/>
          <p:nvPr/>
        </p:nvCxnSpPr>
        <p:spPr>
          <a:xfrm>
            <a:off x="2154767" y="3183466"/>
            <a:ext cx="3666066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75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2664327" y="1412103"/>
            <a:ext cx="4074994" cy="619981"/>
          </a:xfrm>
        </p:spPr>
        <p:txBody>
          <a:bodyPr/>
          <a:lstStyle/>
          <a:p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Easy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to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loose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...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154391" y="2244655"/>
            <a:ext cx="58524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Delete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file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backup</a:t>
            </a:r>
            <a:endParaRPr lang="de-DE" sz="2000" dirty="0">
              <a:solidFill>
                <a:srgbClr val="40404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Computer virus/Malware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en-US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Malfunction in software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Theft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loss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(PC/USB/ext.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drive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AutoNum type="arabicPeriod"/>
            </a:pP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Damaged</a:t>
            </a:r>
            <a:r>
              <a:rPr lang="de-DE" sz="2000" dirty="0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>
                <a:solidFill>
                  <a:srgbClr val="40404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hardware</a:t>
            </a:r>
            <a:endParaRPr lang="de-DE" sz="2000" dirty="0">
              <a:solidFill>
                <a:srgbClr val="40404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2539321" y="5321761"/>
            <a:ext cx="36115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r>
              <a:rPr lang="de-DE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just </a:t>
            </a:r>
            <a:r>
              <a:rPr lang="de-DE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forget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you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ever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had</a:t>
            </a:r>
            <a:r>
              <a:rPr lang="de-DE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  <a:endParaRPr lang="de-D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1pageweekly.files.wordpress.com/2012/11/im-sad-smiley.png?w=450&amp;h=4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9718" y="5279426"/>
            <a:ext cx="5040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acebook Emoticons, Smileys, Emotic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04311" y="2209626"/>
            <a:ext cx="387783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Walmart: “Let’s buy 30 cash registers and only keep 2 open!”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6194" y="2848743"/>
            <a:ext cx="378176" cy="378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abuecker\AppData\Local\Microsoft\Windows\Temporary Internet Files\Content.IE5\0VX6JK2F\sad_smiley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5286" y="3579130"/>
            <a:ext cx="376808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buecker\AppData\Local\Microsoft\Windows\Temporary Internet Files\Content.IE5\0IV6NCK7\SMirC-sceptic.svg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9718" y="4299691"/>
            <a:ext cx="39600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3" y="341978"/>
            <a:ext cx="1140445" cy="689872"/>
          </a:xfrm>
          <a:prstGeom prst="rect">
            <a:avLst/>
          </a:prstGeom>
        </p:spPr>
      </p:pic>
      <p:sp>
        <p:nvSpPr>
          <p:cNvPr id="12" name="Titel 1"/>
          <p:cNvSpPr txBox="1">
            <a:spLocks/>
          </p:cNvSpPr>
          <p:nvPr/>
        </p:nvSpPr>
        <p:spPr>
          <a:xfrm>
            <a:off x="2364937" y="376924"/>
            <a:ext cx="6415481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sz="2800" b="0" smtClean="0">
                <a:solidFill>
                  <a:schemeClr val="tx1"/>
                </a:solidFill>
                <a:latin typeface="Calibri" panose="020F0502020204030204" pitchFamily="34" charset="0"/>
              </a:rPr>
              <a:t>PANGAEA - Why am I here?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6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/>
          <p:cNvSpPr txBox="1">
            <a:spLocks/>
          </p:cNvSpPr>
          <p:nvPr/>
        </p:nvSpPr>
        <p:spPr>
          <a:xfrm>
            <a:off x="2405574" y="376924"/>
            <a:ext cx="6374843" cy="619981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de-DE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SponGES</a:t>
            </a:r>
            <a:r>
              <a:rPr lang="de-DE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r>
              <a:rPr lang="de-DE" b="0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data</a:t>
            </a:r>
            <a:r>
              <a:rPr lang="de-DE" b="0" dirty="0" smtClean="0">
                <a:solidFill>
                  <a:schemeClr val="tx1"/>
                </a:solidFill>
                <a:latin typeface="Calibri" panose="020F0502020204030204" pitchFamily="34" charset="0"/>
              </a:rPr>
              <a:t> in PANGAEA</a:t>
            </a:r>
            <a:endParaRPr lang="de-DE" b="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3" y="341978"/>
            <a:ext cx="1140445" cy="68987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3066289" y="2036421"/>
            <a:ext cx="3921291" cy="2285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1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ctr"/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SponGES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in PANGAEA </a:t>
            </a:r>
            <a:r>
              <a:rPr lang="de-DE" sz="2800" b="0" u="sng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one</a:t>
            </a:r>
            <a:r>
              <a:rPr lang="de-DE" sz="2800" b="0" u="sng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u="sng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year</a:t>
            </a:r>
            <a:r>
              <a:rPr lang="de-DE" sz="2800" b="0" u="sng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u="sng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ago</a:t>
            </a:r>
            <a:endParaRPr lang="de-DE" sz="2800" b="0" u="sng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7519182" y="1042407"/>
            <a:ext cx="1261236" cy="2447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552" y="1398494"/>
            <a:ext cx="8584981" cy="4400856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56897" y="249153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3662644" y="6436583"/>
            <a:ext cx="1815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Times"/>
              </a:rPr>
              <a:t>www.pangaea.de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3111500" y="2616200"/>
            <a:ext cx="3263900" cy="3937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14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450223" y="376924"/>
            <a:ext cx="8330195" cy="619981"/>
          </a:xfrm>
        </p:spPr>
        <p:txBody>
          <a:bodyPr/>
          <a:lstStyle/>
          <a:p>
            <a:pPr algn="ctr"/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SponGES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in PANGAEA </a:t>
            </a:r>
            <a:r>
              <a:rPr lang="de-DE" sz="2800" b="0" u="sng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today</a:t>
            </a:r>
            <a:endParaRPr lang="de-DE" sz="2800" b="0" u="sng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6" name="Rechteck 5">
            <a:hlinkClick r:id="rId3"/>
          </p:cNvPr>
          <p:cNvSpPr/>
          <p:nvPr/>
        </p:nvSpPr>
        <p:spPr>
          <a:xfrm>
            <a:off x="5477949" y="6112933"/>
            <a:ext cx="1693333" cy="1947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/>
          <p:cNvSpPr/>
          <p:nvPr/>
        </p:nvSpPr>
        <p:spPr>
          <a:xfrm>
            <a:off x="7519182" y="1042407"/>
            <a:ext cx="1261236" cy="2447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/>
          <a:srcRect r="1081" b="69544"/>
          <a:stretch/>
        </p:blipFill>
        <p:spPr>
          <a:xfrm>
            <a:off x="282552" y="1398494"/>
            <a:ext cx="8492171" cy="134031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56897" y="249153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3662644" y="6436583"/>
            <a:ext cx="1815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Times"/>
              </a:rPr>
              <a:t>www.pangaea.de</a:t>
            </a:r>
            <a:endParaRPr lang="de-DE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2552" y="2258160"/>
            <a:ext cx="8497866" cy="4599840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3111500" y="2345104"/>
            <a:ext cx="3263900" cy="3937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36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Other EU </a:t>
            </a:r>
            <a:r>
              <a:rPr lang="de-DE" sz="2800" b="0" dirty="0" err="1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projects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– </a:t>
            </a:r>
            <a:r>
              <a:rPr lang="de-DE" sz="2800" b="0" dirty="0" err="1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number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of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datasets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5" y="1298271"/>
            <a:ext cx="7854562" cy="5073454"/>
          </a:xfrm>
        </p:spPr>
      </p:pic>
      <p:grpSp>
        <p:nvGrpSpPr>
          <p:cNvPr id="10" name="Gruppieren 9"/>
          <p:cNvGrpSpPr/>
          <p:nvPr/>
        </p:nvGrpSpPr>
        <p:grpSpPr>
          <a:xfrm>
            <a:off x="2201707" y="4444457"/>
            <a:ext cx="441146" cy="1046339"/>
            <a:chOff x="2201707" y="4444457"/>
            <a:chExt cx="441146" cy="1046339"/>
          </a:xfrm>
        </p:grpSpPr>
        <p:cxnSp>
          <p:nvCxnSpPr>
            <p:cNvPr id="8" name="Gerade Verbindung mit Pfeil 7"/>
            <p:cNvCxnSpPr/>
            <p:nvPr/>
          </p:nvCxnSpPr>
          <p:spPr>
            <a:xfrm>
              <a:off x="2422280" y="4831373"/>
              <a:ext cx="0" cy="659423"/>
            </a:xfrm>
            <a:prstGeom prst="straightConnector1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2201707" y="444445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>
                  <a:solidFill>
                    <a:srgbClr val="FFC000"/>
                  </a:solidFill>
                </a:rPr>
                <a:t>31</a:t>
              </a:r>
              <a:endParaRPr lang="de-DE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5" name="Gruppieren 14"/>
          <p:cNvGrpSpPr/>
          <p:nvPr/>
        </p:nvGrpSpPr>
        <p:grpSpPr>
          <a:xfrm>
            <a:off x="3318557" y="5244612"/>
            <a:ext cx="2658605" cy="352389"/>
            <a:chOff x="3318557" y="5244612"/>
            <a:chExt cx="2658605" cy="352389"/>
          </a:xfrm>
        </p:grpSpPr>
        <p:grpSp>
          <p:nvGrpSpPr>
            <p:cNvPr id="13" name="Gruppieren 12"/>
            <p:cNvGrpSpPr/>
            <p:nvPr/>
          </p:nvGrpSpPr>
          <p:grpSpPr>
            <a:xfrm>
              <a:off x="4906109" y="5244612"/>
              <a:ext cx="1071053" cy="316509"/>
              <a:chOff x="4906109" y="5244612"/>
              <a:chExt cx="1071053" cy="316509"/>
            </a:xfrm>
          </p:grpSpPr>
          <p:sp>
            <p:nvSpPr>
              <p:cNvPr id="11" name="Textfeld 10"/>
              <p:cNvSpPr txBox="1"/>
              <p:nvPr/>
            </p:nvSpPr>
            <p:spPr>
              <a:xfrm>
                <a:off x="4906109" y="5284122"/>
                <a:ext cx="4395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>
                    <a:solidFill>
                      <a:schemeClr val="bg1"/>
                    </a:solidFill>
                  </a:rPr>
                  <a:t>220</a:t>
                </a:r>
                <a:endParaRPr lang="de-DE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Textfeld 11"/>
              <p:cNvSpPr txBox="1"/>
              <p:nvPr/>
            </p:nvSpPr>
            <p:spPr>
              <a:xfrm>
                <a:off x="5537618" y="5244612"/>
                <a:ext cx="4395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dirty="0" smtClean="0">
                    <a:solidFill>
                      <a:schemeClr val="bg1"/>
                    </a:solidFill>
                  </a:rPr>
                  <a:t>340</a:t>
                </a:r>
                <a:endParaRPr lang="de-DE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Textfeld 13"/>
            <p:cNvSpPr txBox="1"/>
            <p:nvPr/>
          </p:nvSpPr>
          <p:spPr>
            <a:xfrm>
              <a:off x="3318557" y="5320002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200" dirty="0" smtClean="0">
                  <a:solidFill>
                    <a:schemeClr val="bg1"/>
                  </a:solidFill>
                </a:rPr>
                <a:t>69</a:t>
              </a:r>
              <a:endParaRPr lang="de-DE" sz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533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49401" y="376924"/>
            <a:ext cx="7231018" cy="619981"/>
          </a:xfrm>
        </p:spPr>
        <p:txBody>
          <a:bodyPr anchor="t"/>
          <a:lstStyle/>
          <a:p>
            <a:pPr algn="l"/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      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SponGES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data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types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in PANGAEA</a:t>
            </a: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49311" y="1324585"/>
            <a:ext cx="8432042" cy="4902657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Collecting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200" dirty="0" err="1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information</a:t>
            </a:r>
            <a:r>
              <a:rPr lang="de-DE" sz="2200" dirty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200" dirty="0" err="1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and</a:t>
            </a:r>
            <a:r>
              <a:rPr lang="de-DE" sz="2200" dirty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200" dirty="0" err="1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identification</a:t>
            </a:r>
            <a:r>
              <a:rPr lang="de-DE" sz="2200" dirty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of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sponge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species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- </a:t>
            </a:r>
            <a:r>
              <a:rPr lang="de-DE" sz="2200" dirty="0" err="1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contains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links 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to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 </a:t>
            </a:r>
            <a:r>
              <a:rPr lang="de-DE" sz="2200" dirty="0" err="1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g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enetic</a:t>
            </a:r>
            <a:r>
              <a:rPr lang="de-DE" sz="2200" dirty="0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 </a:t>
            </a:r>
            <a:r>
              <a:rPr lang="de-DE" sz="2200" dirty="0" err="1" smtClean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information</a:t>
            </a:r>
            <a:endParaRPr lang="de-DE" sz="2200" dirty="0" smtClean="0">
              <a:ln w="10160">
                <a:noFill/>
                <a:prstDash val="solid"/>
              </a:ln>
              <a:solidFill>
                <a:srgbClr val="00CCFF"/>
              </a:solidFill>
              <a:cs typeface="Times"/>
            </a:endParaRPr>
          </a:p>
          <a:p>
            <a:pPr>
              <a:spcAft>
                <a:spcPts val="1200"/>
              </a:spcAft>
            </a:pPr>
            <a:r>
              <a:rPr lang="en-US" sz="2200" dirty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Stable </a:t>
            </a:r>
            <a:r>
              <a:rPr lang="en-US" sz="2200" dirty="0">
                <a:ln w="10160">
                  <a:noFill/>
                  <a:prstDash val="solid"/>
                </a:ln>
                <a:solidFill>
                  <a:srgbClr val="00CCFF"/>
                </a:solidFill>
                <a:cs typeface="Times"/>
              </a:rPr>
              <a:t>silicon isotope </a:t>
            </a:r>
            <a:r>
              <a:rPr lang="en-US" sz="2200" dirty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composition of deep sea </a:t>
            </a:r>
            <a:r>
              <a:rPr lang="en-US" sz="2200" dirty="0" smtClean="0">
                <a:ln w="10160">
                  <a:noFill/>
                  <a:prstDash val="solid"/>
                </a:ln>
                <a:solidFill>
                  <a:schemeClr val="tx1"/>
                </a:solidFill>
                <a:cs typeface="Times"/>
              </a:rPr>
              <a:t>sponges and seawater</a:t>
            </a:r>
          </a:p>
          <a:p>
            <a:pPr>
              <a:spcAft>
                <a:spcPts val="1200"/>
              </a:spcAft>
            </a:pPr>
            <a:r>
              <a:rPr lang="en-US" sz="2200" dirty="0" smtClean="0">
                <a:solidFill>
                  <a:schemeClr val="tx1"/>
                </a:solidFill>
                <a:cs typeface="Times"/>
              </a:rPr>
              <a:t>Sponge </a:t>
            </a:r>
            <a:r>
              <a:rPr lang="en-US" sz="2200" dirty="0" smtClean="0">
                <a:solidFill>
                  <a:srgbClr val="00CCFF"/>
                </a:solidFill>
                <a:cs typeface="Times"/>
              </a:rPr>
              <a:t>denitrification rates</a:t>
            </a:r>
            <a:endParaRPr lang="en-US" sz="2200" dirty="0" smtClean="0">
              <a:solidFill>
                <a:schemeClr val="tx1"/>
              </a:solidFill>
              <a:cs typeface="Times"/>
            </a:endParaRPr>
          </a:p>
          <a:p>
            <a:pPr>
              <a:spcAft>
                <a:spcPts val="1200"/>
              </a:spcAft>
            </a:pPr>
            <a:r>
              <a:rPr lang="en-US" sz="2200" dirty="0" smtClean="0">
                <a:solidFill>
                  <a:schemeClr val="tx1"/>
                </a:solidFill>
                <a:cs typeface="Times"/>
              </a:rPr>
              <a:t>Cruise data (</a:t>
            </a:r>
            <a:r>
              <a:rPr lang="en-US" sz="2200" dirty="0" smtClean="0">
                <a:solidFill>
                  <a:srgbClr val="00CCFF"/>
                </a:solidFill>
                <a:cs typeface="Times"/>
              </a:rPr>
              <a:t>CTD, nutrients, </a:t>
            </a:r>
            <a:r>
              <a:rPr lang="en-US" sz="2200" dirty="0" err="1" smtClean="0">
                <a:solidFill>
                  <a:srgbClr val="00CCFF"/>
                </a:solidFill>
                <a:cs typeface="Times"/>
              </a:rPr>
              <a:t>multibeam</a:t>
            </a:r>
            <a:r>
              <a:rPr lang="en-US" sz="2200" dirty="0" smtClean="0">
                <a:solidFill>
                  <a:srgbClr val="00CCFF"/>
                </a:solidFill>
                <a:cs typeface="Times"/>
              </a:rPr>
              <a:t>, O2, particles</a:t>
            </a:r>
            <a:r>
              <a:rPr lang="en-US" sz="2200" dirty="0" smtClean="0">
                <a:solidFill>
                  <a:schemeClr val="tx1"/>
                </a:solidFill>
                <a:cs typeface="Times"/>
              </a:rPr>
              <a:t>..)</a:t>
            </a:r>
          </a:p>
          <a:p>
            <a:pPr>
              <a:spcAft>
                <a:spcPts val="1200"/>
              </a:spcAft>
            </a:pPr>
            <a:r>
              <a:rPr lang="en-US" sz="2200" dirty="0">
                <a:solidFill>
                  <a:schemeClr val="tx1"/>
                </a:solidFill>
                <a:cs typeface="Times"/>
              </a:rPr>
              <a:t>Species occurrences observed during </a:t>
            </a:r>
            <a:r>
              <a:rPr lang="en-US" sz="2200" dirty="0">
                <a:solidFill>
                  <a:srgbClr val="00CCFF"/>
                </a:solidFill>
                <a:cs typeface="Times"/>
              </a:rPr>
              <a:t>ROV</a:t>
            </a:r>
            <a:r>
              <a:rPr lang="en-US" sz="2200" dirty="0">
                <a:solidFill>
                  <a:schemeClr val="tx1"/>
                </a:solidFill>
                <a:cs typeface="Times"/>
              </a:rPr>
              <a:t> </a:t>
            </a:r>
            <a:r>
              <a:rPr lang="en-US" sz="2200" dirty="0" smtClean="0">
                <a:solidFill>
                  <a:schemeClr val="tx1"/>
                </a:solidFill>
                <a:cs typeface="Times"/>
              </a:rPr>
              <a:t>dive</a:t>
            </a:r>
          </a:p>
          <a:p>
            <a:pPr>
              <a:spcAft>
                <a:spcPts val="1200"/>
              </a:spcAft>
            </a:pPr>
            <a:r>
              <a:rPr lang="en-US" sz="2200" dirty="0">
                <a:solidFill>
                  <a:schemeClr val="tx1"/>
                </a:solidFill>
                <a:cs typeface="Times"/>
              </a:rPr>
              <a:t>Abundance of </a:t>
            </a:r>
            <a:r>
              <a:rPr lang="en-US" sz="2200" dirty="0" smtClean="0">
                <a:solidFill>
                  <a:schemeClr val="tx1"/>
                </a:solidFill>
                <a:cs typeface="Times"/>
              </a:rPr>
              <a:t>organisms </a:t>
            </a:r>
            <a:r>
              <a:rPr lang="en-US" sz="2200" dirty="0">
                <a:solidFill>
                  <a:schemeClr val="tx1"/>
                </a:solidFill>
                <a:cs typeface="Times"/>
              </a:rPr>
              <a:t>found along </a:t>
            </a:r>
            <a:r>
              <a:rPr lang="en-US" sz="2200" dirty="0" smtClean="0">
                <a:solidFill>
                  <a:srgbClr val="00CCFF"/>
                </a:solidFill>
                <a:cs typeface="Times"/>
              </a:rPr>
              <a:t>video transects</a:t>
            </a:r>
          </a:p>
          <a:p>
            <a:pPr>
              <a:spcAft>
                <a:spcPts val="1200"/>
              </a:spcAft>
            </a:pPr>
            <a:r>
              <a:rPr lang="en-US" sz="2200" dirty="0">
                <a:solidFill>
                  <a:schemeClr val="tx1"/>
                </a:solidFill>
              </a:rPr>
              <a:t>A </a:t>
            </a:r>
            <a:r>
              <a:rPr lang="en-US" sz="2200" dirty="0">
                <a:solidFill>
                  <a:srgbClr val="00CCFF"/>
                </a:solidFill>
              </a:rPr>
              <a:t>model</a:t>
            </a:r>
            <a:r>
              <a:rPr lang="en-US" sz="2200" dirty="0"/>
              <a:t> </a:t>
            </a:r>
            <a:r>
              <a:rPr lang="en-US" sz="2200" dirty="0" err="1">
                <a:solidFill>
                  <a:schemeClr val="tx1"/>
                </a:solidFill>
              </a:rPr>
              <a:t>hindcast</a:t>
            </a:r>
            <a:r>
              <a:rPr lang="en-US" sz="2200" dirty="0">
                <a:solidFill>
                  <a:schemeClr val="tx1"/>
                </a:solidFill>
              </a:rPr>
              <a:t> of bottom environmental </a:t>
            </a:r>
            <a:r>
              <a:rPr lang="en-US" sz="2200" dirty="0" smtClean="0">
                <a:solidFill>
                  <a:schemeClr val="tx1"/>
                </a:solidFill>
              </a:rPr>
              <a:t>conditions (</a:t>
            </a:r>
            <a:r>
              <a:rPr lang="en-US" sz="2200" dirty="0" err="1" smtClean="0">
                <a:solidFill>
                  <a:schemeClr val="tx1"/>
                </a:solidFill>
              </a:rPr>
              <a:t>netCDF</a:t>
            </a:r>
            <a:r>
              <a:rPr lang="en-US" sz="2200" dirty="0" smtClean="0">
                <a:solidFill>
                  <a:schemeClr val="tx1"/>
                </a:solidFill>
              </a:rPr>
              <a:t> files)</a:t>
            </a:r>
          </a:p>
          <a:p>
            <a:pPr>
              <a:spcAft>
                <a:spcPts val="1200"/>
              </a:spcAft>
            </a:pPr>
            <a:r>
              <a:rPr lang="en-US" sz="2200" dirty="0" smtClean="0">
                <a:solidFill>
                  <a:schemeClr val="tx1"/>
                </a:solidFill>
              </a:rPr>
              <a:t>…</a:t>
            </a:r>
            <a:endParaRPr lang="en-US" sz="2200" dirty="0">
              <a:solidFill>
                <a:schemeClr val="tx1"/>
              </a:solidFill>
            </a:endParaRPr>
          </a:p>
          <a:p>
            <a:endParaRPr lang="de-DE" sz="2200" dirty="0">
              <a:solidFill>
                <a:schemeClr val="tx1"/>
              </a:solidFill>
              <a:cs typeface="Times"/>
            </a:endParaRPr>
          </a:p>
          <a:p>
            <a:pPr marL="0" indent="0">
              <a:buNone/>
            </a:pPr>
            <a:endParaRPr lang="de-DE" sz="2200" dirty="0">
              <a:solidFill>
                <a:schemeClr val="tx1"/>
              </a:solidFill>
              <a:cs typeface="Times"/>
            </a:endParaRPr>
          </a:p>
          <a:p>
            <a:pPr marL="0" indent="0">
              <a:buNone/>
            </a:pPr>
            <a:endParaRPr lang="de-DE" sz="2200" dirty="0">
              <a:solidFill>
                <a:schemeClr val="tx1"/>
              </a:solidFill>
              <a:cs typeface="Time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3"/>
          <a:stretch/>
        </p:blipFill>
        <p:spPr bwMode="auto">
          <a:xfrm>
            <a:off x="267450" y="12511"/>
            <a:ext cx="1518657" cy="96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9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6897" y="376924"/>
            <a:ext cx="8523521" cy="619981"/>
          </a:xfrm>
        </p:spPr>
        <p:txBody>
          <a:bodyPr/>
          <a:lstStyle/>
          <a:p>
            <a:pPr algn="ctr"/>
            <a:r>
              <a:rPr lang="de-DE" sz="2800" b="0" dirty="0" err="1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SponGES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devices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/</a:t>
            </a:r>
            <a:r>
              <a:rPr lang="de-DE" sz="2800" b="0" dirty="0" err="1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campaigns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 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in </a:t>
            </a:r>
            <a:r>
              <a:rPr lang="de-DE" sz="2800" b="0" dirty="0" smtClean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>PANGAEA</a:t>
            </a:r>
            <a: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  <a:t/>
            </a:r>
            <a:br>
              <a:rPr lang="de-DE" sz="2800" b="0" dirty="0">
                <a:solidFill>
                  <a:schemeClr val="tx1"/>
                </a:solidFill>
                <a:latin typeface="Calibri" panose="020F0502020204030204" pitchFamily="34" charset="0"/>
                <a:cs typeface="Times"/>
              </a:rPr>
            </a:br>
            <a:endParaRPr lang="de-DE" sz="2800" b="0" dirty="0">
              <a:solidFill>
                <a:schemeClr val="tx1"/>
              </a:solidFill>
              <a:latin typeface="Calibri" panose="020F0502020204030204" pitchFamily="34" charset="0"/>
              <a:cs typeface="Time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827" y="1356132"/>
            <a:ext cx="6124083" cy="4930367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6108700" y="1833033"/>
            <a:ext cx="27671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GO </a:t>
            </a:r>
            <a:r>
              <a:rPr lang="de-DE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Sars</a:t>
            </a:r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2016-06</a:t>
            </a:r>
          </a:p>
          <a:p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Pelagia, 2016-06</a:t>
            </a:r>
          </a:p>
          <a:p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Discovery, 2017-07</a:t>
            </a:r>
            <a:endParaRPr lang="de-DE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Hudson, 2016-07</a:t>
            </a:r>
          </a:p>
          <a:p>
            <a:endParaRPr lang="de-DE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Other </a:t>
            </a:r>
            <a:r>
              <a:rPr lang="de-DE" sz="1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cruises</a:t>
            </a:r>
            <a:r>
              <a:rPr lang="de-DE" sz="1200" dirty="0">
                <a:latin typeface="Calibri" panose="020F0502020204030204" pitchFamily="34" charset="0"/>
                <a:cs typeface="Calibri" panose="020F0502020204030204" pitchFamily="34" charset="0"/>
              </a:rPr>
              <a:t> e.g. MLB2017001, CE15011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872"/>
          <a:stretch/>
        </p:blipFill>
        <p:spPr bwMode="auto">
          <a:xfrm>
            <a:off x="256897" y="249153"/>
            <a:ext cx="1258954" cy="733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24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senz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</Words>
  <Application>Microsoft Office PowerPoint</Application>
  <PresentationFormat>Bildschirmpräsentation (4:3)</PresentationFormat>
  <Paragraphs>86</Paragraphs>
  <Slides>17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</vt:lpstr>
      <vt:lpstr>Times New Roman</vt:lpstr>
      <vt:lpstr>Office-Design</vt:lpstr>
      <vt:lpstr>PowerPoint-Präsentation</vt:lpstr>
      <vt:lpstr>PANGAEA - Why am I here?</vt:lpstr>
      <vt:lpstr>Easy to loose data...</vt:lpstr>
      <vt:lpstr>PowerPoint-Präsentation</vt:lpstr>
      <vt:lpstr>SponGES data in PANGAEA one year ago</vt:lpstr>
      <vt:lpstr>SponGES data in PANGAEA today</vt:lpstr>
      <vt:lpstr>Other EU projects – number of datasets</vt:lpstr>
      <vt:lpstr>        SponGES data types in PANGAEA</vt:lpstr>
      <vt:lpstr>SponGES devices/campaigns in PANGAEA </vt:lpstr>
      <vt:lpstr>PowerPoint-Präsentation</vt:lpstr>
      <vt:lpstr>This is life..</vt:lpstr>
      <vt:lpstr>Data submission: www.pangaea.de</vt:lpstr>
      <vt:lpstr>Data submission form</vt:lpstr>
      <vt:lpstr>PowerPoint-Präsentation</vt:lpstr>
      <vt:lpstr>PowerPoint-Präsentation</vt:lpstr>
      <vt:lpstr>         My questions to you:</vt:lpstr>
      <vt:lpstr>Please submit your data this year!</vt:lpstr>
    </vt:vector>
  </TitlesOfParts>
  <Company>AWI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Amelie Driemel</dc:creator>
  <cp:lastModifiedBy>Amelie Driemel</cp:lastModifiedBy>
  <cp:revision>259</cp:revision>
  <cp:lastPrinted>2019-05-17T10:06:43Z</cp:lastPrinted>
  <dcterms:created xsi:type="dcterms:W3CDTF">2013-05-22T13:17:02Z</dcterms:created>
  <dcterms:modified xsi:type="dcterms:W3CDTF">2019-05-17T11:29:08Z</dcterms:modified>
</cp:coreProperties>
</file>