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4" r:id="rId6"/>
    <p:sldId id="267" r:id="rId7"/>
    <p:sldId id="265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D209E-7F85-49CE-B04F-337C9E8F034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D64C3-F351-4516-8F56-52638A7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7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011-F87A-4126-86ED-3346E370F587}" type="datetime1">
              <a:rPr lang="de-DE" smtClean="0"/>
              <a:t>08.05.2022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98D1-9A38-4A34-A3C5-7B8CB79E35A8}" type="datetime1">
              <a:rPr lang="de-DE" smtClean="0"/>
              <a:t>08.05.2022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01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09EE-0998-473D-8BE6-ED69C55D303B}" type="datetime1">
              <a:rPr lang="de-DE" smtClean="0"/>
              <a:t>08.05.2022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22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555D-2F4D-46FA-B7B5-04C521BBC6B7}" type="datetime1">
              <a:rPr lang="de-DE" smtClean="0"/>
              <a:t>08.05.2022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339C-35DB-4F28-80FA-4ACFADE3C16D}" type="datetime1">
              <a:rPr lang="de-DE" smtClean="0"/>
              <a:t>08.05.2022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9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A2-E379-4238-9F18-E9E864518BC6}" type="datetime1">
              <a:rPr lang="de-DE" smtClean="0"/>
              <a:t>08.05.2022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5DF-961C-4C07-9E02-FEFDF6E97A70}" type="datetime1">
              <a:rPr lang="de-DE" smtClean="0"/>
              <a:t>08.05.2022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3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C168-B090-4A55-AD5F-6E9B426FD49A}" type="datetime1">
              <a:rPr lang="de-DE" smtClean="0"/>
              <a:t>08.05.2022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21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8340-29C5-4FE6-B3A4-7E3F78E7055D}" type="datetime1">
              <a:rPr lang="de-DE" smtClean="0"/>
              <a:t>08.05.2022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73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E0CE-9D7B-4D51-9297-A1C28DAECF23}" type="datetime1">
              <a:rPr lang="de-DE" smtClean="0"/>
              <a:t>08.05.2022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1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EF8E-67C1-42D1-A308-0E3DBC1A3255}" type="datetime1">
              <a:rPr lang="de-DE" smtClean="0"/>
              <a:t>08.05.2022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2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E0AD-3CBA-4D8C-9456-D9A2CE117C51}" type="datetime1">
              <a:rPr lang="de-DE" smtClean="0"/>
              <a:t>08.05.2022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4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521" y="0"/>
            <a:ext cx="12407521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857829" y="710978"/>
            <a:ext cx="83602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calculations of the contribution of SO</a:t>
            </a:r>
            <a:r>
              <a:rPr lang="en-US" sz="4400" b="1" baseline="-25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stratospheric aerosol layer</a:t>
            </a:r>
            <a:endParaRPr lang="de-DE" sz="4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799066" y="6611779"/>
            <a:ext cx="44726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P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Photo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: Space 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shuttle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image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stratospheric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aerosol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layer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 after 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Pinatubo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95000"/>
                  </a:schemeClr>
                </a:solidFill>
              </a:rPr>
              <a:t>eruption</a:t>
            </a:r>
            <a:endParaRPr lang="de-DE" sz="1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9577E2-B3D9-44E7-8845-8C294E76C78F}"/>
              </a:ext>
            </a:extLst>
          </p:cNvPr>
          <p:cNvSpPr txBox="1"/>
          <p:nvPr/>
        </p:nvSpPr>
        <p:spPr>
          <a:xfrm>
            <a:off x="96666" y="4784586"/>
            <a:ext cx="7101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Chiranjeevi Nalapalu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PhD Candidate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AWI Potsdam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Supervisors: </a:t>
            </a:r>
            <a:r>
              <a:rPr lang="de-DE" dirty="0" err="1">
                <a:solidFill>
                  <a:schemeClr val="bg1"/>
                </a:solidFill>
              </a:rPr>
              <a:t>Dr</a:t>
            </a:r>
            <a:r>
              <a:rPr lang="de-DE" dirty="0">
                <a:solidFill>
                  <a:schemeClr val="bg1"/>
                </a:solidFill>
              </a:rPr>
              <a:t> I. Wohltmann, Prof. M. Rex, Priv. </a:t>
            </a:r>
            <a:r>
              <a:rPr lang="de-DE" dirty="0" err="1">
                <a:solidFill>
                  <a:schemeClr val="bg1"/>
                </a:solidFill>
              </a:rPr>
              <a:t>Doz</a:t>
            </a:r>
            <a:r>
              <a:rPr lang="de-DE" dirty="0">
                <a:solidFill>
                  <a:schemeClr val="bg1"/>
                </a:solidFill>
              </a:rPr>
              <a:t>. Dr. M. Hoepfner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75238-D56C-4D10-8092-FC881AC5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</a:t>
            </a:fld>
            <a:endParaRPr lang="de-DE"/>
          </a:p>
        </p:txBody>
      </p:sp>
      <p:pic>
        <p:nvPicPr>
          <p:cNvPr id="1028" name="Picture 4" descr="Job Offer - AWI">
            <a:extLst>
              <a:ext uri="{FF2B5EF4-FFF2-40B4-BE49-F238E27FC236}">
                <a16:creationId xmlns:a16="http://schemas.microsoft.com/office/drawing/2014/main" id="{61296C66-30A9-A8A2-1D18-4624F836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22" y="5916387"/>
            <a:ext cx="3631324" cy="6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6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13943" y="275772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38741" y="1867832"/>
            <a:ext cx="53005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Stratospheric aerosol layer is important for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Radiative balance of earth and climate change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Stratospheric chemistry (“ozone hole”)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Geo-Engineering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8741" y="3729880"/>
            <a:ext cx="48571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Many processes of the stratospheric aerosol layer are not well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 of tropospheric species like 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stratospheric aerosol layer poorly quantified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738B1F-FBD4-4EC5-A366-90163C8B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75BEDB-5AE5-4D85-B42E-7D39A742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611" y="1103410"/>
            <a:ext cx="6183086" cy="5252940"/>
          </a:xfrm>
          <a:prstGeom prst="rect">
            <a:avLst/>
          </a:prstGeom>
        </p:spPr>
      </p:pic>
      <p:sp>
        <p:nvSpPr>
          <p:cNvPr id="7" name="Textfeld 7">
            <a:extLst>
              <a:ext uri="{FF2B5EF4-FFF2-40B4-BE49-F238E27FC236}">
                <a16:creationId xmlns:a16="http://schemas.microsoft.com/office/drawing/2014/main" id="{59BA5788-3B81-44C7-8ADE-1ECE0999D48E}"/>
              </a:ext>
            </a:extLst>
          </p:cNvPr>
          <p:cNvSpPr txBox="1"/>
          <p:nvPr/>
        </p:nvSpPr>
        <p:spPr>
          <a:xfrm>
            <a:off x="5599611" y="6356350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Kremser et al., 2016</a:t>
            </a:r>
          </a:p>
        </p:txBody>
      </p:sp>
    </p:spTree>
    <p:extLst>
      <p:ext uri="{BB962C8B-B14F-4D97-AF65-F5344CB8AC3E}">
        <p14:creationId xmlns:p14="http://schemas.microsoft.com/office/powerpoint/2010/main" val="180012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44571" y="435428"/>
            <a:ext cx="2818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8274" y="1718596"/>
            <a:ext cx="531485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Examine chemistry of 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its transport to the stratosphere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and microphysical “box” model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moving air parcel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ending in the stratosphere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Numerous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runs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assess range of uncertainty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on “background” values under volcanically quiescent conditions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CF58420-6E60-47C1-98E0-99AB32B4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DF5AFD-D415-434C-B98B-C2129E66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898" y="1734832"/>
            <a:ext cx="6012828" cy="3388336"/>
          </a:xfrm>
          <a:prstGeom prst="rect">
            <a:avLst/>
          </a:prstGeom>
        </p:spPr>
      </p:pic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DB996693-7B4B-45A2-897C-FE8D27FB7364}"/>
              </a:ext>
            </a:extLst>
          </p:cNvPr>
          <p:cNvSpPr/>
          <p:nvPr/>
        </p:nvSpPr>
        <p:spPr>
          <a:xfrm>
            <a:off x="8877312" y="1652622"/>
            <a:ext cx="627743" cy="22547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4942DCB-9F9C-44C8-8566-04EAFE96DD52}"/>
              </a:ext>
            </a:extLst>
          </p:cNvPr>
          <p:cNvCxnSpPr>
            <a:cxnSpLocks/>
          </p:cNvCxnSpPr>
          <p:nvPr/>
        </p:nvCxnSpPr>
        <p:spPr>
          <a:xfrm flipH="1">
            <a:off x="9505055" y="605917"/>
            <a:ext cx="780495" cy="8212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BE823CFE-3720-470A-B0D4-E43740BCD267}"/>
              </a:ext>
            </a:extLst>
          </p:cNvPr>
          <p:cNvSpPr txBox="1"/>
          <p:nvPr/>
        </p:nvSpPr>
        <p:spPr>
          <a:xfrm>
            <a:off x="10366103" y="128541"/>
            <a:ext cx="137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That‘s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74FDBA34-EDD1-4D25-86FA-DF5185ED7187}"/>
              </a:ext>
            </a:extLst>
          </p:cNvPr>
          <p:cNvSpPr txBox="1"/>
          <p:nvPr/>
        </p:nvSpPr>
        <p:spPr>
          <a:xfrm>
            <a:off x="5870898" y="5092298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Feinberg et al., 2019</a:t>
            </a:r>
          </a:p>
        </p:txBody>
      </p:sp>
    </p:spTree>
    <p:extLst>
      <p:ext uri="{BB962C8B-B14F-4D97-AF65-F5344CB8AC3E}">
        <p14:creationId xmlns:p14="http://schemas.microsoft.com/office/powerpoint/2010/main" val="351951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40233" y="349134"/>
            <a:ext cx="4984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8536" y="1359888"/>
            <a:ext cx="1092526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ATLAS Chemistry and Transport Model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individual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microphysical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relevant SO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top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2CAC76-616E-46C7-BF55-A13C5241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56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56079" y="351246"/>
            <a:ext cx="1111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600" y="1385024"/>
            <a:ext cx="6638314" cy="529515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92657" y="2004634"/>
            <a:ext cx="283028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Convective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dots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Color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C8957-7C30-4DEA-A812-99118EE9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84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54479" y="239871"/>
            <a:ext cx="1111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BEA74B-D5EA-4E7B-B3C7-1BA3B0C6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6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9FB5B1-5CA3-456A-A609-2758E4BE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1009312"/>
            <a:ext cx="11288700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3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4479" y="394789"/>
            <a:ext cx="1111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76457" y="2801257"/>
            <a:ext cx="403497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large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reaching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stratosphere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Modelled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OH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C03DE77-BA53-4754-9DAA-FCBC066B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506E9A-F2C7-4175-A0B1-B53A68E62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4"/>
          <a:stretch/>
        </p:blipFill>
        <p:spPr>
          <a:xfrm>
            <a:off x="990474" y="1499436"/>
            <a:ext cx="5773098" cy="43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4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5" y="2037651"/>
            <a:ext cx="7287642" cy="38581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9621" y="5962317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Rollins et al., 2017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2172" y="153177"/>
            <a:ext cx="92833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727" y="2270428"/>
            <a:ext cx="4463159" cy="355679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409214" y="5962317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Feinberg et al., 2019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32662" y="1599727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like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EEC82A-5873-4C9C-B00E-8F4A08B8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19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Ingo Wohltmann</dc:creator>
  <cp:lastModifiedBy>Chiranjeevi N S</cp:lastModifiedBy>
  <cp:revision>71</cp:revision>
  <dcterms:created xsi:type="dcterms:W3CDTF">2021-04-06T11:32:18Z</dcterms:created>
  <dcterms:modified xsi:type="dcterms:W3CDTF">2022-05-08T19:50:59Z</dcterms:modified>
</cp:coreProperties>
</file>