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65" r:id="rId2"/>
    <p:sldId id="266" r:id="rId3"/>
    <p:sldId id="271" r:id="rId4"/>
    <p:sldId id="267" r:id="rId5"/>
    <p:sldId id="273" r:id="rId6"/>
    <p:sldId id="269" r:id="rId7"/>
    <p:sldId id="270" r:id="rId8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17C"/>
    <a:srgbClr val="00A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207" autoAdjust="0"/>
  </p:normalViewPr>
  <p:slideViewPr>
    <p:cSldViewPr snapToGrid="0">
      <p:cViewPr varScale="1">
        <p:scale>
          <a:sx n="64" d="100"/>
          <a:sy n="64" d="100"/>
        </p:scale>
        <p:origin x="13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28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46443-5D94-4FA7-81E1-EC38FC67F97D}" type="datetimeFigureOut">
              <a:rPr lang="en-DE" smtClean="0"/>
              <a:t>23/04/2023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F2E5B-5D9B-474D-A172-9F0E8951D1D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629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F2E5B-5D9B-474D-A172-9F0E8951D1D6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1548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herding year and conditions: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combination of seasonality in the Arctic and practicalities of reindeer herding results in an eight seasons calendar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specific critical conditions depend on where the herders live, on practices of reindeer herding and local climate conditions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slide provides a synthesized overview of critical conditions given by reindeer herders in the European Arctic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compute conditions from climate models, we need to know what variables they depend on, limitations there: mushrooms, </a:t>
            </a:r>
            <a:r>
              <a:rPr lang="en-US" dirty="0" err="1"/>
              <a:t>ect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variables we identified, note: for the questions we raise here, daily data is needed for all variables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additional criteria: uncertainty estimates, multiple scenarios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F2E5B-5D9B-474D-A172-9F0E8951D1D6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52726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variables available, for example from CMIP6, CORDEX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are not available at al, like soil moisture, soil temperature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others are available from comparatively small numbers of models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F2E5B-5D9B-474D-A172-9F0E8951D1D6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6857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things we can calculate, even though maybe from a small ensemble size, green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things we can calculate but need to verify extensively to see if they provide the information we are looking for, yellow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things that would require impact models to calculate them: catchment models, permafrost models, lake ice models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things we cannot calculate because of a lack of variables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example: hot summers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F2E5B-5D9B-474D-A172-9F0E8951D1D6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5942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up to date comprehensive data set available at present: global CMIP6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adaptation of adaptation strategies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could be done here, but this is a session on regional climate modelling, so why am I here?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like people in every other environment dependent livelihood, reindeer herders have adaptation strategies for dealing with bad conditions: they might delay the timing of events like migration, they might use supplementary feeding, but even though most herders in the area I showed are not or not anymore nomads, still, their first adaptation strategy is movement. Can I outrun it?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big is it spatially? How persistent is it in time?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question cannot be answered from global models (today)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CORDEX data is CMIP5, new initiative for the Arctic exists, but lack for many other regions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F2E5B-5D9B-474D-A172-9F0E8951D1D6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5379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both are issues of storage, of course, but for broad impact related research, they are important!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F2E5B-5D9B-474D-A172-9F0E8951D1D6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8239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84C5-FACC-4755-8784-AEE3EB24F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69E92-D407-4D2D-AE3D-82EEB8C1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382B0-AA8D-4E3C-89AD-BE10BE69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8E19B-7C5E-40FA-952B-692C3C61C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E236E-4EA7-41D1-8622-ACDEDCBD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  <p:pic>
        <p:nvPicPr>
          <p:cNvPr id="7" name="Bild 11" descr="Logo_AWI_RGB.png">
            <a:extLst>
              <a:ext uri="{FF2B5EF4-FFF2-40B4-BE49-F238E27FC236}">
                <a16:creationId xmlns:a16="http://schemas.microsoft.com/office/drawing/2014/main" id="{EB53654E-1A0F-4C27-8A8B-DC6CF9882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287" y="87651"/>
            <a:ext cx="2621832" cy="379909"/>
          </a:xfrm>
          <a:prstGeom prst="rect">
            <a:avLst/>
          </a:prstGeom>
        </p:spPr>
      </p:pic>
      <p:pic>
        <p:nvPicPr>
          <p:cNvPr id="8" name="Grafik 11">
            <a:extLst>
              <a:ext uri="{FF2B5EF4-FFF2-40B4-BE49-F238E27FC236}">
                <a16:creationId xmlns:a16="http://schemas.microsoft.com/office/drawing/2014/main" id="{C4DA60BE-45A4-45AF-9A00-5F8DE460D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17" t="-786" r="10540" b="-2578"/>
          <a:stretch/>
        </p:blipFill>
        <p:spPr>
          <a:xfrm>
            <a:off x="9773784" y="530896"/>
            <a:ext cx="2359435" cy="37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4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7DBB-0DCE-4457-B716-281881217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5EE4D-E06D-4BBB-A0BB-6A16A9638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A3806-AC62-4AC3-81C3-85B05FDA4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09640-ED72-4792-98F9-91B50B21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F0E33-5115-499B-8DCC-20981186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2057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0B0A2-64D5-4263-B9A7-1E1F363686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70C20-A272-421F-BA1D-905A8DF2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B340C-8A80-4C5D-93B9-24CA3015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01C2A-F76B-4032-8866-9A84C810A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01868-100E-4EFF-A9AA-19B7401D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4982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3E7D1-45A7-40C8-94BF-39598987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9E7FB-8404-4B0F-BB8D-36AA3439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E8B46-3FDA-4CFF-8261-48056D4B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63317-BF73-4D33-A934-752BFC86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29EFD-2DD2-41EF-8E6C-F0CB60C6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3355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5976-01E0-4074-9800-B4F177AE6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2035A-39F2-411B-99D0-6AA778C41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1BF35-AAF4-4D5E-920A-0A5AB673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C2BD0-9B52-4700-AF9A-051F75F8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CF2BF-587E-4DA6-A97E-F71440AA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343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F984-A91D-4C64-B302-52D7A63A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D341A-977B-428F-BF5E-37DBB49EC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CE1C2-E52B-4932-B68D-845977738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02AD9-90F3-4E2C-A7A5-DBC60911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D97AB-9AC8-4D88-8E5D-E5961814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A2BDE-2B3B-4B12-9D2A-222C331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8490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AED8-0F7D-40E9-AF52-EBBEA864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35E58-4525-4F19-8234-8301A4FF2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5DE1C-2A6F-4994-BC81-B00A41173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181EE-8EE3-4CD7-8C86-70F3A0A2E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2F5CC-0CB0-4BE9-8681-E2C5BCD41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89E11-CF6E-4FE4-8104-7A140D45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336D7-5D2D-4E73-AE4F-4C98617D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05ADF-7BFD-4486-AC0C-ACC8240D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16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09FE-0E2F-4B6F-8A57-4BFB6656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7EC1E-7D7B-4A01-B633-6EEEDC9D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0D588-C7EB-4CEF-B2E7-DA0EED2C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49633-A78F-41AC-9806-AE8DF2B3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3653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DC9930-FEF7-4299-A6CD-71376354F4C6}"/>
              </a:ext>
            </a:extLst>
          </p:cNvPr>
          <p:cNvSpPr/>
          <p:nvPr userDrawn="1"/>
        </p:nvSpPr>
        <p:spPr>
          <a:xfrm>
            <a:off x="0" y="0"/>
            <a:ext cx="9732116" cy="910805"/>
          </a:xfrm>
          <a:prstGeom prst="rect">
            <a:avLst/>
          </a:prstGeom>
          <a:solidFill>
            <a:srgbClr val="26517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FE4E9-462C-4F29-849E-D25548EA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32115" y="6490351"/>
            <a:ext cx="1121813" cy="3651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                  </a:t>
            </a:r>
            <a:fld id="{79222840-849D-48A4-948E-86FD4141948A}" type="slidenum">
              <a:rPr lang="en-DE" smtClean="0">
                <a:solidFill>
                  <a:schemeClr val="bg1"/>
                </a:solidFill>
              </a:rPr>
              <a:pPr algn="l"/>
              <a:t>‹#›</a:t>
            </a:fld>
            <a:r>
              <a:rPr lang="en-GB" dirty="0"/>
              <a:t>                             </a:t>
            </a:r>
            <a:endParaRPr lang="en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2CE0A-F5DA-476E-82BB-774C95742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9716"/>
            <a:ext cx="2743200" cy="365125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DE"/>
              <a:t>24/04/2023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534654-6650-4E8A-847D-72CA3D65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9605" y="6489717"/>
            <a:ext cx="6992510" cy="365125"/>
          </a:xfrm>
          <a:solidFill>
            <a:srgbClr val="26517C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H. Matthes - EGU 2023, CL5.1 - Climate model projections for Arctic Reindeer Herders, </a:t>
            </a:r>
            <a:r>
              <a:rPr lang="de-DE" dirty="0"/>
              <a:t>EGU23-14434</a:t>
            </a:r>
            <a:endParaRPr lang="en-DE" dirty="0"/>
          </a:p>
        </p:txBody>
      </p:sp>
      <p:pic>
        <p:nvPicPr>
          <p:cNvPr id="5" name="Bild 11" descr="Logo_AWI_RGB.png">
            <a:extLst>
              <a:ext uri="{FF2B5EF4-FFF2-40B4-BE49-F238E27FC236}">
                <a16:creationId xmlns:a16="http://schemas.microsoft.com/office/drawing/2014/main" id="{1D40469E-2A20-47CA-A001-B9DAC70061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1932" b="-24823"/>
          <a:stretch/>
        </p:blipFill>
        <p:spPr>
          <a:xfrm>
            <a:off x="11093483" y="6489716"/>
            <a:ext cx="883263" cy="419671"/>
          </a:xfrm>
          <a:prstGeom prst="rect">
            <a:avLst/>
          </a:prstGeom>
        </p:spPr>
      </p:pic>
      <p:pic>
        <p:nvPicPr>
          <p:cNvPr id="6" name="Grafik 11">
            <a:extLst>
              <a:ext uri="{FF2B5EF4-FFF2-40B4-BE49-F238E27FC236}">
                <a16:creationId xmlns:a16="http://schemas.microsoft.com/office/drawing/2014/main" id="{506CD1A1-8347-4D05-9A45-D8817C283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217" t="-786" r="10540" b="-2578"/>
          <a:stretch/>
        </p:blipFill>
        <p:spPr>
          <a:xfrm>
            <a:off x="9773784" y="530896"/>
            <a:ext cx="2359435" cy="379909"/>
          </a:xfrm>
          <a:prstGeom prst="rect">
            <a:avLst/>
          </a:prstGeom>
        </p:spPr>
      </p:pic>
      <p:pic>
        <p:nvPicPr>
          <p:cNvPr id="7" name="Image 21">
            <a:extLst>
              <a:ext uri="{FF2B5EF4-FFF2-40B4-BE49-F238E27FC236}">
                <a16:creationId xmlns:a16="http://schemas.microsoft.com/office/drawing/2014/main" id="{CD03025E-3FFE-4EB6-AB5A-D711CC2459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5236" y="57718"/>
            <a:ext cx="1476315" cy="4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4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AD2B-258C-46A7-BBF2-5499F620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A17A-C9FB-4F70-9112-E15EE4E65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EC140-C6B6-4CD2-B828-5BAF9D80B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32D07-BC47-458C-A777-7640F31C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6F2D2-89D4-471F-B546-8F0CFDBA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72C2B-F0B0-4E2E-8669-F4E56803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1962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12A8-1FE5-4D4D-81DF-CF3F8E8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4C158C-16E2-4D71-932D-FAA1F5481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2C58B-B7DE-4D89-B73B-133AD97E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83281-8B2D-4432-8C9E-A5268B66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0AE36-70CA-4A64-8FE0-D1E4140B8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DDE8F-1EED-4A82-B220-8069D6FC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440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FDB98-DBDE-47EE-A92D-251F96C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D9F50-CA3D-410B-9ADA-5ACD7F7A6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F1AD-0EDA-49C4-ACB4-237A423D4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881" y="6480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DE"/>
              <a:t>24/04/2023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364A9-D120-40FA-B071-4D7B7EF71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7349" y="6480573"/>
            <a:ext cx="6796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H. Matthes - EGU 2023, CL5.1 - Climate model projections for Arctic Reindeer Herders, EGU23-14434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2AC76-6392-44F8-AFD7-E4B0E0DE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083" y="6492875"/>
            <a:ext cx="9438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9222840-849D-48A4-948E-86FD4141948A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9129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B9B25-8A64-46A0-B39D-E9DC057B6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 b="112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 11" descr="Logo_AWI_RGB.png">
            <a:extLst>
              <a:ext uri="{FF2B5EF4-FFF2-40B4-BE49-F238E27FC236}">
                <a16:creationId xmlns:a16="http://schemas.microsoft.com/office/drawing/2014/main" id="{945E2AFC-4859-4298-9D3F-203A1E842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1830" b="-6388"/>
          <a:stretch/>
        </p:blipFill>
        <p:spPr>
          <a:xfrm>
            <a:off x="11061941" y="63359"/>
            <a:ext cx="1000749" cy="404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2098D-26CC-4B77-9F48-D6C316416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2" y="548234"/>
            <a:ext cx="1013880" cy="1012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B04F6A-94E8-416D-9EBA-C80CD54604E1}"/>
              </a:ext>
            </a:extLst>
          </p:cNvPr>
          <p:cNvSpPr/>
          <p:nvPr/>
        </p:nvSpPr>
        <p:spPr>
          <a:xfrm>
            <a:off x="8386615" y="5418227"/>
            <a:ext cx="3860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82764-0C08-41D6-B42E-40CA17149171}"/>
              </a:ext>
            </a:extLst>
          </p:cNvPr>
          <p:cNvSpPr txBox="1"/>
          <p:nvPr/>
        </p:nvSpPr>
        <p:spPr>
          <a:xfrm>
            <a:off x="2646948" y="-13726"/>
            <a:ext cx="1622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</a:t>
            </a:r>
          </a:p>
          <a:p>
            <a:r>
              <a:rPr lang="en-US" dirty="0"/>
              <a:t>Minna </a:t>
            </a:r>
            <a:r>
              <a:rPr lang="en-US" dirty="0" err="1"/>
              <a:t>Turunen</a:t>
            </a:r>
            <a:endParaRPr lang="en-DE" dirty="0"/>
          </a:p>
        </p:txBody>
      </p:sp>
      <p:pic>
        <p:nvPicPr>
          <p:cNvPr id="10" name="Image 21">
            <a:extLst>
              <a:ext uri="{FF2B5EF4-FFF2-40B4-BE49-F238E27FC236}">
                <a16:creationId xmlns:a16="http://schemas.microsoft.com/office/drawing/2014/main" id="{C59FB3B9-34FD-8248-BFDD-3944A0D46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7977" y="1636001"/>
            <a:ext cx="1476315" cy="47317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561300C-3F41-45B2-B66C-B564B8917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86" y="4484126"/>
            <a:ext cx="8246781" cy="23876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Using climate model projections to </a:t>
            </a:r>
            <a:br>
              <a:rPr lang="en-US" sz="4000" b="1" dirty="0"/>
            </a:br>
            <a:r>
              <a:rPr lang="en-US" sz="4000" b="1" dirty="0"/>
              <a:t>provide relevant climate information to Arctic reindeer herding communities</a:t>
            </a:r>
            <a:endParaRPr lang="en-DE" sz="4000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EF93C74-CE6B-4CB4-804B-6AD36008D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87907" y="5090811"/>
            <a:ext cx="3200139" cy="183054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Heidrun Matthes, </a:t>
            </a:r>
            <a:r>
              <a:rPr lang="de-DE" dirty="0"/>
              <a:t>J. Otto Habeck, Roza Laptander, Teresa Komu, Kirill Istomin, Tim Horstkotte, Sirpa Rasmus, Jussi T. Eronen, Bruce C. Forbes, </a:t>
            </a:r>
            <a:r>
              <a:rPr lang="en-US" dirty="0"/>
              <a:t>Hans </a:t>
            </a:r>
            <a:r>
              <a:rPr lang="en-US" dirty="0" err="1"/>
              <a:t>Tømmervik</a:t>
            </a:r>
            <a:endParaRPr lang="en-DE" dirty="0"/>
          </a:p>
          <a:p>
            <a:endParaRPr lang="en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D1AC75-2208-411B-930B-CF1AAE4EF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59" y="2196811"/>
            <a:ext cx="1002733" cy="14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50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FFD6C-47FF-45B0-BA0F-19611BF14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7BC2D-459B-47D9-AA28-206192332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88327-7920-4216-B54F-FAFCF8EA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2</a:t>
            </a:fld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8C097-84BB-44BA-A5D9-66C2A36D202A}"/>
              </a:ext>
            </a:extLst>
          </p:cNvPr>
          <p:cNvSpPr txBox="1"/>
          <p:nvPr/>
        </p:nvSpPr>
        <p:spPr>
          <a:xfrm>
            <a:off x="337126" y="166259"/>
            <a:ext cx="1942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background</a:t>
            </a:r>
            <a:endParaRPr lang="en-DE" sz="2800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DDB83C-E980-42A3-8A3B-278EC61AE691}"/>
              </a:ext>
            </a:extLst>
          </p:cNvPr>
          <p:cNvGrpSpPr/>
          <p:nvPr/>
        </p:nvGrpSpPr>
        <p:grpSpPr>
          <a:xfrm>
            <a:off x="327302" y="1118439"/>
            <a:ext cx="11535453" cy="1208842"/>
            <a:chOff x="328273" y="1194639"/>
            <a:chExt cx="11535453" cy="1208842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2C7660F2-F9A9-4D26-9AE3-6235AF3D6458}"/>
                </a:ext>
              </a:extLst>
            </p:cNvPr>
            <p:cNvSpPr/>
            <p:nvPr/>
          </p:nvSpPr>
          <p:spPr>
            <a:xfrm>
              <a:off x="328273" y="1194639"/>
              <a:ext cx="11535453" cy="443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651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6C8D35-9D62-40B4-B0AF-7EF609EF1538}"/>
                </a:ext>
              </a:extLst>
            </p:cNvPr>
            <p:cNvSpPr/>
            <p:nvPr/>
          </p:nvSpPr>
          <p:spPr>
            <a:xfrm>
              <a:off x="337126" y="1194639"/>
              <a:ext cx="11520000" cy="1208842"/>
            </a:xfrm>
            <a:prstGeom prst="roundRect">
              <a:avLst/>
            </a:prstGeom>
            <a:noFill/>
            <a:ln w="31750">
              <a:solidFill>
                <a:srgbClr val="265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>
                <a:lnSpc>
                  <a:spcPts val="2400"/>
                </a:lnSpc>
                <a:spcAft>
                  <a:spcPts val="600"/>
                </a:spcAft>
              </a:pPr>
              <a:r>
                <a:rPr lang="en-CA" sz="2400" dirty="0">
                  <a:solidFill>
                    <a:schemeClr val="bg1"/>
                  </a:solidFill>
                </a:rPr>
                <a:t>CHARTER (</a:t>
              </a:r>
              <a:r>
                <a:rPr lang="en-US" sz="2400" dirty="0">
                  <a:solidFill>
                    <a:schemeClr val="bg1"/>
                  </a:solidFill>
                </a:rPr>
                <a:t>Drivers and Feedbacks of Changes in Arctic Terrestrial Biodiversity)</a:t>
              </a:r>
            </a:p>
            <a:p>
              <a:pPr marL="0" lvl="1">
                <a:lnSpc>
                  <a:spcPts val="24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tx1"/>
                  </a:solidFill>
                </a:rPr>
                <a:t>aims to simulate the future effects of social-ecological changes for indigenous and local communities and traditional livelihoods in the Arctic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8318A90-CF66-4D65-A023-E97B67ABBE9D}"/>
              </a:ext>
            </a:extLst>
          </p:cNvPr>
          <p:cNvGrpSpPr/>
          <p:nvPr/>
        </p:nvGrpSpPr>
        <p:grpSpPr>
          <a:xfrm>
            <a:off x="327302" y="2510934"/>
            <a:ext cx="11521300" cy="1979762"/>
            <a:chOff x="327302" y="2566271"/>
            <a:chExt cx="11521300" cy="1979762"/>
          </a:xfrm>
        </p:grpSpPr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1DB4A6C6-AAC2-4B05-ADCA-536EB94B7EE0}"/>
                </a:ext>
              </a:extLst>
            </p:cNvPr>
            <p:cNvSpPr/>
            <p:nvPr/>
          </p:nvSpPr>
          <p:spPr>
            <a:xfrm>
              <a:off x="327302" y="2566271"/>
              <a:ext cx="11520000" cy="4744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651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6AB7ED4-A1DA-484D-AC9D-89882B0308D8}"/>
                </a:ext>
              </a:extLst>
            </p:cNvPr>
            <p:cNvSpPr/>
            <p:nvPr/>
          </p:nvSpPr>
          <p:spPr>
            <a:xfrm>
              <a:off x="328602" y="2566271"/>
              <a:ext cx="11520000" cy="1979762"/>
            </a:xfrm>
            <a:prstGeom prst="roundRect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>
                <a:lnSpc>
                  <a:spcPts val="2400"/>
                </a:lnSpc>
                <a:spcAft>
                  <a:spcPts val="600"/>
                </a:spcAft>
              </a:pPr>
              <a:r>
                <a:rPr lang="en-GB" sz="2400" dirty="0">
                  <a:solidFill>
                    <a:schemeClr val="bg1"/>
                  </a:solidFill>
                </a:rPr>
                <a:t>questions we started with:</a:t>
              </a:r>
            </a:p>
            <a:p>
              <a:pPr marL="285750" indent="-285750">
                <a:lnSpc>
                  <a:spcPts val="24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/>
                  </a:solidFill>
                </a:rPr>
                <a:t>What kind of information from climate model projections of the future would be relevant for reindeer herders?</a:t>
              </a:r>
            </a:p>
            <a:p>
              <a:pPr marL="285750" indent="-285750">
                <a:lnSpc>
                  <a:spcPts val="24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/>
                  </a:solidFill>
                </a:rPr>
                <a:t>What would help them in the development of adaptation strategies in connection to climate change?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DD5D63-597F-4972-8471-7E778C05D07C}"/>
              </a:ext>
            </a:extLst>
          </p:cNvPr>
          <p:cNvGrpSpPr/>
          <p:nvPr/>
        </p:nvGrpSpPr>
        <p:grpSpPr>
          <a:xfrm>
            <a:off x="327302" y="4674348"/>
            <a:ext cx="11520000" cy="1639244"/>
            <a:chOff x="337124" y="4687048"/>
            <a:chExt cx="11520000" cy="1639244"/>
          </a:xfrm>
        </p:grpSpPr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6066FF8B-A223-4B03-A249-03F6D89CFDC4}"/>
                </a:ext>
              </a:extLst>
            </p:cNvPr>
            <p:cNvSpPr/>
            <p:nvPr/>
          </p:nvSpPr>
          <p:spPr>
            <a:xfrm>
              <a:off x="337124" y="4687048"/>
              <a:ext cx="11520000" cy="4744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651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A23CBC1-6C65-48FD-83AA-51733D5BD20B}"/>
                </a:ext>
              </a:extLst>
            </p:cNvPr>
            <p:cNvSpPr/>
            <p:nvPr/>
          </p:nvSpPr>
          <p:spPr>
            <a:xfrm>
              <a:off x="337124" y="4687048"/>
              <a:ext cx="11520000" cy="1639244"/>
            </a:xfrm>
            <a:prstGeom prst="roundRect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>
                <a:lnSpc>
                  <a:spcPts val="24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chemeClr val="bg1"/>
                  </a:solidFill>
                </a:rPr>
                <a:t>questions that were used in communication with reindeer herders (interviews, literature):</a:t>
              </a:r>
            </a:p>
            <a:p>
              <a:pPr marL="285750" indent="-285750">
                <a:lnSpc>
                  <a:spcPts val="24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/>
                  </a:solidFill>
                </a:rPr>
                <a:t>What weather conditions are good/</a:t>
              </a:r>
              <a:r>
                <a:rPr lang="en-US" sz="2400" dirty="0">
                  <a:solidFill>
                    <a:schemeClr val="tx1"/>
                  </a:solidFill>
                </a:rPr>
                <a:t>bad </a:t>
              </a:r>
              <a:r>
                <a:rPr lang="en-GB" sz="2400" dirty="0">
                  <a:solidFill>
                    <a:schemeClr val="tx1"/>
                  </a:solidFill>
                </a:rPr>
                <a:t>for the important events of the reindeer herding year?</a:t>
              </a:r>
            </a:p>
            <a:p>
              <a:pPr marL="285750" indent="-285750">
                <a:lnSpc>
                  <a:spcPts val="24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400" dirty="0">
                  <a:solidFill>
                    <a:schemeClr val="tx1"/>
                  </a:solidFill>
                </a:rPr>
                <a:t>What makes a reindeer herding year good/bad?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3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439ECA-3279-44C5-AFA0-7D399A2CB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9988"/>
              </p:ext>
            </p:extLst>
          </p:nvPr>
        </p:nvGraphicFramePr>
        <p:xfrm>
          <a:off x="2902846" y="1995845"/>
          <a:ext cx="5807046" cy="28510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9270">
                  <a:extLst>
                    <a:ext uri="{9D8B030D-6E8A-4147-A177-3AD203B41FA5}">
                      <a16:colId xmlns:a16="http://schemas.microsoft.com/office/drawing/2014/main" val="3565569534"/>
                    </a:ext>
                  </a:extLst>
                </a:gridCol>
                <a:gridCol w="2018284">
                  <a:extLst>
                    <a:ext uri="{9D8B030D-6E8A-4147-A177-3AD203B41FA5}">
                      <a16:colId xmlns:a16="http://schemas.microsoft.com/office/drawing/2014/main" val="1575980230"/>
                    </a:ext>
                  </a:extLst>
                </a:gridCol>
                <a:gridCol w="1699492">
                  <a:extLst>
                    <a:ext uri="{9D8B030D-6E8A-4147-A177-3AD203B41FA5}">
                      <a16:colId xmlns:a16="http://schemas.microsoft.com/office/drawing/2014/main" val="2273963482"/>
                    </a:ext>
                  </a:extLst>
                </a:gridCol>
              </a:tblGrid>
              <a:tr h="921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snow height, snow cover fraction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precipitation (liquid, solid)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dew point temperature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785915"/>
                  </a:ext>
                </a:extLst>
              </a:tr>
              <a:tr h="921055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air temperature</a:t>
                      </a:r>
                    </a:p>
                    <a:p>
                      <a:pPr algn="ctr"/>
                      <a:r>
                        <a:rPr lang="en-US" b="0" dirty="0"/>
                        <a:t>(mean, minimum, maximum)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soil temperature and moisture</a:t>
                      </a:r>
                      <a:endParaRPr lang="en-DE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wind speed (mean, maximum)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629"/>
                  </a:ext>
                </a:extLst>
              </a:tr>
              <a:tr h="741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river and lake ice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river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clouds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575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0A9708-B851-4852-9C1B-0A8A5D865080}"/>
              </a:ext>
            </a:extLst>
          </p:cNvPr>
          <p:cNvSpPr txBox="1"/>
          <p:nvPr/>
        </p:nvSpPr>
        <p:spPr>
          <a:xfrm>
            <a:off x="338313" y="1362084"/>
            <a:ext cx="214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FC812-C479-482B-AA25-E69EE42A14F6}"/>
              </a:ext>
            </a:extLst>
          </p:cNvPr>
          <p:cNvSpPr txBox="1"/>
          <p:nvPr/>
        </p:nvSpPr>
        <p:spPr>
          <a:xfrm>
            <a:off x="2561882" y="915399"/>
            <a:ext cx="5170329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spring (calving)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free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/>
              <a:t>ice crusts</a:t>
            </a: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/>
              <a:t>river and lake 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23902-9B23-45B2-9178-CDA5FFFF562A}"/>
              </a:ext>
            </a:extLst>
          </p:cNvPr>
          <p:cNvSpPr txBox="1"/>
          <p:nvPr/>
        </p:nvSpPr>
        <p:spPr>
          <a:xfrm>
            <a:off x="7850841" y="1020451"/>
            <a:ext cx="400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summer (calf marking, 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water levels in 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strong currents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3EB78-66A4-450D-92C3-7ED1B884ABA9}"/>
              </a:ext>
            </a:extLst>
          </p:cNvPr>
          <p:cNvSpPr txBox="1"/>
          <p:nvPr/>
        </p:nvSpPr>
        <p:spPr>
          <a:xfrm>
            <a:off x="8986592" y="1995747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bed degradation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A3F35-4DA0-4CC8-AFB5-788DA2FE7085}"/>
              </a:ext>
            </a:extLst>
          </p:cNvPr>
          <p:cNvSpPr txBox="1"/>
          <p:nvPr/>
        </p:nvSpPr>
        <p:spPr>
          <a:xfrm>
            <a:off x="7488000" y="5148000"/>
            <a:ext cx="3869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 conditions during rutting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conditions during rutting</a:t>
            </a:r>
          </a:p>
          <a:p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6CCCA-555F-47F7-96BB-A1C14C45617D}"/>
              </a:ext>
            </a:extLst>
          </p:cNvPr>
          <p:cNvSpPr txBox="1"/>
          <p:nvPr/>
        </p:nvSpPr>
        <p:spPr>
          <a:xfrm>
            <a:off x="3764767" y="5007863"/>
            <a:ext cx="3566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autumn (rutting , round ups)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wet/dry soil at the moment of first snow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frozen/unfrozen soil at the moment of first snow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B6669-AA1E-460C-80FE-177009ECCA35}"/>
              </a:ext>
            </a:extLst>
          </p:cNvPr>
          <p:cNvSpPr txBox="1"/>
          <p:nvPr/>
        </p:nvSpPr>
        <p:spPr>
          <a:xfrm>
            <a:off x="75909" y="4425108"/>
            <a:ext cx="3523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winter (migration)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hoarfrost; frozen water on plants/lichen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 on bare ground (ground ice or frost)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F4917-4F5D-4AB6-83C1-A650191B485F}"/>
              </a:ext>
            </a:extLst>
          </p:cNvPr>
          <p:cNvSpPr txBox="1"/>
          <p:nvPr/>
        </p:nvSpPr>
        <p:spPr>
          <a:xfrm>
            <a:off x="60346" y="2867198"/>
            <a:ext cx="284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mild temperatures (from -5°C to +3°C) 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BA021AFE-30BD-43B9-AAB2-4E2472307CEB}"/>
              </a:ext>
            </a:extLst>
          </p:cNvPr>
          <p:cNvSpPr/>
          <p:nvPr/>
        </p:nvSpPr>
        <p:spPr>
          <a:xfrm rot="2408528">
            <a:off x="290342" y="2115789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33022213-B57E-4489-AAA4-FE926942FF77}"/>
              </a:ext>
            </a:extLst>
          </p:cNvPr>
          <p:cNvSpPr/>
          <p:nvPr/>
        </p:nvSpPr>
        <p:spPr>
          <a:xfrm rot="5400000">
            <a:off x="1972201" y="1165866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6872A2DB-4C34-4ABF-A402-0A9B007FE99E}"/>
              </a:ext>
            </a:extLst>
          </p:cNvPr>
          <p:cNvSpPr/>
          <p:nvPr/>
        </p:nvSpPr>
        <p:spPr>
          <a:xfrm rot="5400000">
            <a:off x="7222465" y="1063117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15B775D-7927-40A4-8FBA-D01BA5D11BCB}"/>
              </a:ext>
            </a:extLst>
          </p:cNvPr>
          <p:cNvSpPr/>
          <p:nvPr/>
        </p:nvSpPr>
        <p:spPr>
          <a:xfrm rot="10337974">
            <a:off x="10468974" y="1739498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51106969-DFCD-47DC-BF78-BC3023DE87FA}"/>
              </a:ext>
            </a:extLst>
          </p:cNvPr>
          <p:cNvSpPr/>
          <p:nvPr/>
        </p:nvSpPr>
        <p:spPr>
          <a:xfrm rot="12864323">
            <a:off x="11068986" y="5181068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7D264F26-F42D-4EA0-969D-3F4A0C11B0E2}"/>
              </a:ext>
            </a:extLst>
          </p:cNvPr>
          <p:cNvSpPr/>
          <p:nvPr/>
        </p:nvSpPr>
        <p:spPr>
          <a:xfrm rot="16200000">
            <a:off x="7310966" y="5730676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AF27BD2F-449D-4F95-8CDC-427C4A34265F}"/>
              </a:ext>
            </a:extLst>
          </p:cNvPr>
          <p:cNvSpPr/>
          <p:nvPr/>
        </p:nvSpPr>
        <p:spPr>
          <a:xfrm rot="16999521">
            <a:off x="3436223" y="5682897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0067BA86-5206-4B59-AE9C-2E7DC69E3817}"/>
              </a:ext>
            </a:extLst>
          </p:cNvPr>
          <p:cNvSpPr/>
          <p:nvPr/>
        </p:nvSpPr>
        <p:spPr>
          <a:xfrm rot="793921">
            <a:off x="198304" y="3807824"/>
            <a:ext cx="422694" cy="5194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748C2B6-467C-4959-8070-E22B4D71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AE82ACB-C5B5-4612-AE2C-064CB3B6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318C23B-FF60-4D44-A5B4-E3A2DDC5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3</a:t>
            </a:fld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C6F02F-84F0-4DE3-81C2-57403E179F4C}"/>
              </a:ext>
            </a:extLst>
          </p:cNvPr>
          <p:cNvSpPr txBox="1"/>
          <p:nvPr/>
        </p:nvSpPr>
        <p:spPr>
          <a:xfrm>
            <a:off x="337126" y="157023"/>
            <a:ext cx="7209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critical seasonal conditions </a:t>
            </a:r>
            <a:r>
              <a:rPr lang="en-US" sz="2800" dirty="0">
                <a:solidFill>
                  <a:schemeClr val="bg1"/>
                </a:solidFill>
              </a:rPr>
              <a:t>in reindeer herding </a:t>
            </a:r>
            <a:endParaRPr lang="en-DE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36EC35-8A5C-4442-95D2-D8439D9873DE}"/>
              </a:ext>
            </a:extLst>
          </p:cNvPr>
          <p:cNvSpPr txBox="1"/>
          <p:nvPr/>
        </p:nvSpPr>
        <p:spPr>
          <a:xfrm>
            <a:off x="8986592" y="1995747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bed degradation</a:t>
            </a:r>
            <a:endParaRPr 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6E240A-2CF0-446E-8D1F-C7753CE77E63}"/>
              </a:ext>
            </a:extLst>
          </p:cNvPr>
          <p:cNvSpPr txBox="1"/>
          <p:nvPr/>
        </p:nvSpPr>
        <p:spPr>
          <a:xfrm>
            <a:off x="7488000" y="5148000"/>
            <a:ext cx="3869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 conditions during rutting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conditions during rutting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56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439ECA-3279-44C5-AFA0-7D399A2CB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338933"/>
              </p:ext>
            </p:extLst>
          </p:nvPr>
        </p:nvGraphicFramePr>
        <p:xfrm>
          <a:off x="2902846" y="1994363"/>
          <a:ext cx="5807046" cy="28510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9270">
                  <a:extLst>
                    <a:ext uri="{9D8B030D-6E8A-4147-A177-3AD203B41FA5}">
                      <a16:colId xmlns:a16="http://schemas.microsoft.com/office/drawing/2014/main" val="3565569534"/>
                    </a:ext>
                  </a:extLst>
                </a:gridCol>
                <a:gridCol w="2018284">
                  <a:extLst>
                    <a:ext uri="{9D8B030D-6E8A-4147-A177-3AD203B41FA5}">
                      <a16:colId xmlns:a16="http://schemas.microsoft.com/office/drawing/2014/main" val="1575980230"/>
                    </a:ext>
                  </a:extLst>
                </a:gridCol>
                <a:gridCol w="1699492">
                  <a:extLst>
                    <a:ext uri="{9D8B030D-6E8A-4147-A177-3AD203B41FA5}">
                      <a16:colId xmlns:a16="http://schemas.microsoft.com/office/drawing/2014/main" val="2273963482"/>
                    </a:ext>
                  </a:extLst>
                </a:gridCol>
              </a:tblGrid>
              <a:tr h="921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snow height, snow cover fraction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precipitation (liquid, solid)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dew point temperature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785915"/>
                  </a:ext>
                </a:extLst>
              </a:tr>
              <a:tr h="921055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air temperature</a:t>
                      </a:r>
                    </a:p>
                    <a:p>
                      <a:pPr algn="ctr"/>
                      <a:r>
                        <a:rPr lang="en-US" b="0" dirty="0"/>
                        <a:t>(mean, minimum, maximum)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soil temperature and moisture</a:t>
                      </a:r>
                      <a:endParaRPr lang="en-DE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wind speed (mean, maximum)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629"/>
                  </a:ext>
                </a:extLst>
              </a:tr>
              <a:tr h="741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river and lake ice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river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clouds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575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0A9708-B851-4852-9C1B-0A8A5D865080}"/>
              </a:ext>
            </a:extLst>
          </p:cNvPr>
          <p:cNvSpPr txBox="1"/>
          <p:nvPr/>
        </p:nvSpPr>
        <p:spPr>
          <a:xfrm>
            <a:off x="338313" y="1362084"/>
            <a:ext cx="214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early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snow 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ice crusts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FC812-C479-482B-AA25-E69EE42A14F6}"/>
              </a:ext>
            </a:extLst>
          </p:cNvPr>
          <p:cNvSpPr txBox="1"/>
          <p:nvPr/>
        </p:nvSpPr>
        <p:spPr>
          <a:xfrm>
            <a:off x="2561882" y="915399"/>
            <a:ext cx="5170329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spring (calving)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snow free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snow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ice crusts</a:t>
            </a: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river and lake 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23902-9B23-45B2-9178-CDA5FFFF562A}"/>
              </a:ext>
            </a:extLst>
          </p:cNvPr>
          <p:cNvSpPr txBox="1"/>
          <p:nvPr/>
        </p:nvSpPr>
        <p:spPr>
          <a:xfrm>
            <a:off x="7850841" y="1020451"/>
            <a:ext cx="400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early summer (calf marking, 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high water levels in 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strong currents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3EB78-66A4-450D-92C3-7ED1B884ABA9}"/>
              </a:ext>
            </a:extLst>
          </p:cNvPr>
          <p:cNvSpPr txBox="1"/>
          <p:nvPr/>
        </p:nvSpPr>
        <p:spPr>
          <a:xfrm>
            <a:off x="8983419" y="1999202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>
                <a:solidFill>
                  <a:schemeClr val="bg1">
                    <a:lumMod val="75000"/>
                  </a:schemeClr>
                </a:solidFill>
              </a:rPr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snow bed degradation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A3F35-4DA0-4CC8-AFB5-788DA2FE7085}"/>
              </a:ext>
            </a:extLst>
          </p:cNvPr>
          <p:cNvSpPr txBox="1"/>
          <p:nvPr/>
        </p:nvSpPr>
        <p:spPr>
          <a:xfrm>
            <a:off x="7488000" y="5148000"/>
            <a:ext cx="3869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trike="dblStrike" dirty="0">
                <a:solidFill>
                  <a:schemeClr val="bg1">
                    <a:lumMod val="75000"/>
                  </a:schemeClr>
                </a:solidFill>
              </a:rPr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warm conditions during rutting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wet conditions during rutting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6CCCA-555F-47F7-96BB-A1C14C45617D}"/>
              </a:ext>
            </a:extLst>
          </p:cNvPr>
          <p:cNvSpPr txBox="1"/>
          <p:nvPr/>
        </p:nvSpPr>
        <p:spPr>
          <a:xfrm>
            <a:off x="3764767" y="5007863"/>
            <a:ext cx="3566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late autumn (</a:t>
            </a:r>
            <a:r>
              <a:rPr lang="en-US" b="1" dirty="0">
                <a:solidFill>
                  <a:schemeClr val="bg2"/>
                </a:solidFill>
              </a:rPr>
              <a:t>rutting , round ups)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wet/dry soil at the moment of first snow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frozen/unfrozen soil at the moment of first snow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B6669-AA1E-460C-80FE-177009ECCA35}"/>
              </a:ext>
            </a:extLst>
          </p:cNvPr>
          <p:cNvSpPr txBox="1"/>
          <p:nvPr/>
        </p:nvSpPr>
        <p:spPr>
          <a:xfrm>
            <a:off x="75909" y="4425108"/>
            <a:ext cx="3523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early winter (migration)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hoarfrost; frozen water on plants/lichen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ice crust on bare ground (ground ice or frost)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F4917-4F5D-4AB6-83C1-A650191B485F}"/>
              </a:ext>
            </a:extLst>
          </p:cNvPr>
          <p:cNvSpPr txBox="1"/>
          <p:nvPr/>
        </p:nvSpPr>
        <p:spPr>
          <a:xfrm>
            <a:off x="60346" y="2867198"/>
            <a:ext cx="284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winter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mild temperatures (from -5°C to +3°C) 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BA021AFE-30BD-43B9-AAB2-4E2472307CEB}"/>
              </a:ext>
            </a:extLst>
          </p:cNvPr>
          <p:cNvSpPr/>
          <p:nvPr/>
        </p:nvSpPr>
        <p:spPr>
          <a:xfrm rot="2408528">
            <a:off x="290342" y="2115789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33022213-B57E-4489-AAA4-FE926942FF77}"/>
              </a:ext>
            </a:extLst>
          </p:cNvPr>
          <p:cNvSpPr/>
          <p:nvPr/>
        </p:nvSpPr>
        <p:spPr>
          <a:xfrm rot="5400000">
            <a:off x="1972201" y="1165866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6872A2DB-4C34-4ABF-A402-0A9B007FE99E}"/>
              </a:ext>
            </a:extLst>
          </p:cNvPr>
          <p:cNvSpPr/>
          <p:nvPr/>
        </p:nvSpPr>
        <p:spPr>
          <a:xfrm rot="5400000">
            <a:off x="7222465" y="1063117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15B775D-7927-40A4-8FBA-D01BA5D11BCB}"/>
              </a:ext>
            </a:extLst>
          </p:cNvPr>
          <p:cNvSpPr/>
          <p:nvPr/>
        </p:nvSpPr>
        <p:spPr>
          <a:xfrm rot="10337974">
            <a:off x="10468974" y="1739498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51106969-DFCD-47DC-BF78-BC3023DE87FA}"/>
              </a:ext>
            </a:extLst>
          </p:cNvPr>
          <p:cNvSpPr/>
          <p:nvPr/>
        </p:nvSpPr>
        <p:spPr>
          <a:xfrm rot="12864323">
            <a:off x="11068986" y="5181068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7D264F26-F42D-4EA0-969D-3F4A0C11B0E2}"/>
              </a:ext>
            </a:extLst>
          </p:cNvPr>
          <p:cNvSpPr/>
          <p:nvPr/>
        </p:nvSpPr>
        <p:spPr>
          <a:xfrm rot="16200000">
            <a:off x="7310966" y="5730676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AF27BD2F-449D-4F95-8CDC-427C4A34265F}"/>
              </a:ext>
            </a:extLst>
          </p:cNvPr>
          <p:cNvSpPr/>
          <p:nvPr/>
        </p:nvSpPr>
        <p:spPr>
          <a:xfrm rot="16999521">
            <a:off x="3436223" y="5682897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0067BA86-5206-4B59-AE9C-2E7DC69E3817}"/>
              </a:ext>
            </a:extLst>
          </p:cNvPr>
          <p:cNvSpPr/>
          <p:nvPr/>
        </p:nvSpPr>
        <p:spPr>
          <a:xfrm rot="793921">
            <a:off x="198304" y="3807824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748C2B6-467C-4959-8070-E22B4D71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AE82ACB-C5B5-4612-AE2C-064CB3B6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318C23B-FF60-4D44-A5B4-E3A2DDC5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4</a:t>
            </a:fld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C6F02F-84F0-4DE3-81C2-57403E179F4C}"/>
              </a:ext>
            </a:extLst>
          </p:cNvPr>
          <p:cNvSpPr txBox="1"/>
          <p:nvPr/>
        </p:nvSpPr>
        <p:spPr>
          <a:xfrm>
            <a:off x="337126" y="157023"/>
            <a:ext cx="7839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critical seasonal conditions </a:t>
            </a:r>
            <a:r>
              <a:rPr lang="en-US" sz="2800" dirty="0">
                <a:solidFill>
                  <a:schemeClr val="bg1"/>
                </a:solidFill>
              </a:rPr>
              <a:t>– availability of variables</a:t>
            </a:r>
            <a:endParaRPr lang="en-DE" sz="2800" dirty="0">
              <a:solidFill>
                <a:schemeClr val="bg1"/>
              </a:solidFill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5B354A8-D7BB-4113-8185-854576EF4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12236"/>
              </p:ext>
            </p:extLst>
          </p:nvPr>
        </p:nvGraphicFramePr>
        <p:xfrm>
          <a:off x="2902846" y="1994363"/>
          <a:ext cx="5807046" cy="28510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9270">
                  <a:extLst>
                    <a:ext uri="{9D8B030D-6E8A-4147-A177-3AD203B41FA5}">
                      <a16:colId xmlns:a16="http://schemas.microsoft.com/office/drawing/2014/main" val="3565569534"/>
                    </a:ext>
                  </a:extLst>
                </a:gridCol>
                <a:gridCol w="2018284">
                  <a:extLst>
                    <a:ext uri="{9D8B030D-6E8A-4147-A177-3AD203B41FA5}">
                      <a16:colId xmlns:a16="http://schemas.microsoft.com/office/drawing/2014/main" val="1575980230"/>
                    </a:ext>
                  </a:extLst>
                </a:gridCol>
                <a:gridCol w="1699492">
                  <a:extLst>
                    <a:ext uri="{9D8B030D-6E8A-4147-A177-3AD203B41FA5}">
                      <a16:colId xmlns:a16="http://schemas.microsoft.com/office/drawing/2014/main" val="2273963482"/>
                    </a:ext>
                  </a:extLst>
                </a:gridCol>
              </a:tblGrid>
              <a:tr h="921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noStrike" baseline="0" dirty="0"/>
                        <a:t>daily snow height, snow cover fraction</a:t>
                      </a:r>
                      <a:endParaRPr lang="en-DE" b="0" strike="no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precipitation </a:t>
                      </a:r>
                      <a:r>
                        <a:rPr lang="en-US" b="0" strike="noStrike" dirty="0"/>
                        <a:t>(liquid, solid)</a:t>
                      </a:r>
                      <a:endParaRPr lang="en-DE" b="0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strike="noStrike" dirty="0"/>
                        <a:t>daily dew point temperature</a:t>
                      </a:r>
                      <a:endParaRPr lang="en-DE" b="0" strike="no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785915"/>
                  </a:ext>
                </a:extLst>
              </a:tr>
              <a:tr h="921055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air temperature</a:t>
                      </a:r>
                    </a:p>
                    <a:p>
                      <a:pPr algn="ctr"/>
                      <a:r>
                        <a:rPr lang="en-US" b="0" dirty="0"/>
                        <a:t>(mean</a:t>
                      </a:r>
                      <a:r>
                        <a:rPr lang="en-US" b="0" strike="noStrike" dirty="0"/>
                        <a:t>, minimum, maximum</a:t>
                      </a:r>
                      <a:r>
                        <a:rPr lang="en-US" b="0" strike="sngStrike" dirty="0"/>
                        <a:t>)</a:t>
                      </a:r>
                      <a:endParaRPr lang="en-DE" b="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dblStrike" baseline="0" dirty="0"/>
                        <a:t>daily soil temperature and moisture</a:t>
                      </a:r>
                      <a:endParaRPr lang="en-DE" b="0" strike="dblStrike" baseline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wind speed (mean, </a:t>
                      </a:r>
                      <a:r>
                        <a:rPr lang="en-US" b="0" strike="noStrike" dirty="0"/>
                        <a:t>maximum</a:t>
                      </a:r>
                      <a:r>
                        <a:rPr lang="en-US" b="0" dirty="0"/>
                        <a:t>)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629"/>
                  </a:ext>
                </a:extLst>
              </a:tr>
              <a:tr h="741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dblStrike" baseline="0" dirty="0"/>
                        <a:t>river</a:t>
                      </a:r>
                      <a:r>
                        <a:rPr lang="en-US" b="0" dirty="0"/>
                        <a:t> and </a:t>
                      </a:r>
                      <a:r>
                        <a:rPr lang="en-US" b="0" strike="noStrike" dirty="0"/>
                        <a:t>lake ice</a:t>
                      </a:r>
                      <a:endParaRPr lang="en-DE" b="0" strike="no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noStrike" dirty="0"/>
                        <a:t>river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clouds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5754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C5E4BCB-1105-4113-B61C-915AB2741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18636"/>
              </p:ext>
            </p:extLst>
          </p:nvPr>
        </p:nvGraphicFramePr>
        <p:xfrm>
          <a:off x="2902846" y="1994363"/>
          <a:ext cx="5807046" cy="28510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9270">
                  <a:extLst>
                    <a:ext uri="{9D8B030D-6E8A-4147-A177-3AD203B41FA5}">
                      <a16:colId xmlns:a16="http://schemas.microsoft.com/office/drawing/2014/main" val="3565569534"/>
                    </a:ext>
                  </a:extLst>
                </a:gridCol>
                <a:gridCol w="2018284">
                  <a:extLst>
                    <a:ext uri="{9D8B030D-6E8A-4147-A177-3AD203B41FA5}">
                      <a16:colId xmlns:a16="http://schemas.microsoft.com/office/drawing/2014/main" val="1575980230"/>
                    </a:ext>
                  </a:extLst>
                </a:gridCol>
                <a:gridCol w="1699492">
                  <a:extLst>
                    <a:ext uri="{9D8B030D-6E8A-4147-A177-3AD203B41FA5}">
                      <a16:colId xmlns:a16="http://schemas.microsoft.com/office/drawing/2014/main" val="2273963482"/>
                    </a:ext>
                  </a:extLst>
                </a:gridCol>
              </a:tblGrid>
              <a:tr h="921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sngStrike" baseline="0" dirty="0"/>
                        <a:t>daily snow height, snow cover fraction</a:t>
                      </a:r>
                      <a:endParaRPr lang="en-DE" b="0" strike="sng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precipitation </a:t>
                      </a:r>
                      <a:r>
                        <a:rPr lang="en-US" b="0" strike="sngStrike" dirty="0"/>
                        <a:t>(liquid, solid)</a:t>
                      </a:r>
                      <a:endParaRPr lang="en-DE" b="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strike="sngStrike" dirty="0"/>
                        <a:t>daily dew point temperature</a:t>
                      </a:r>
                      <a:endParaRPr lang="en-DE" b="0" strike="sng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785915"/>
                  </a:ext>
                </a:extLst>
              </a:tr>
              <a:tr h="921055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air temperature</a:t>
                      </a:r>
                    </a:p>
                    <a:p>
                      <a:pPr algn="ctr"/>
                      <a:r>
                        <a:rPr lang="en-US" b="0" dirty="0"/>
                        <a:t>(mean, </a:t>
                      </a:r>
                      <a:r>
                        <a:rPr lang="en-US" b="0" strike="sngStrike" dirty="0"/>
                        <a:t>minimum, maximum</a:t>
                      </a:r>
                      <a:r>
                        <a:rPr lang="en-US" b="0" dirty="0"/>
                        <a:t>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dblStrike" baseline="0" dirty="0"/>
                        <a:t>daily soil temperature and moisture</a:t>
                      </a:r>
                      <a:endParaRPr lang="en-DE" b="0" strike="dblStrike" baseline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wind speed (mean, </a:t>
                      </a:r>
                      <a:r>
                        <a:rPr lang="en-US" b="0" strike="sngStrike" dirty="0"/>
                        <a:t>maximum</a:t>
                      </a:r>
                      <a:r>
                        <a:rPr lang="en-US" b="0" dirty="0"/>
                        <a:t>)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629"/>
                  </a:ext>
                </a:extLst>
              </a:tr>
              <a:tr h="741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dblStrike" baseline="0" dirty="0"/>
                        <a:t>river</a:t>
                      </a:r>
                      <a:r>
                        <a:rPr lang="en-US" b="0" dirty="0"/>
                        <a:t> and </a:t>
                      </a:r>
                      <a:r>
                        <a:rPr lang="en-US" b="0" strike="sngStrike" dirty="0"/>
                        <a:t>lake ice</a:t>
                      </a:r>
                      <a:endParaRPr lang="en-DE" b="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sngStrike" dirty="0"/>
                        <a:t>river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sngStrike" dirty="0"/>
                        <a:t>clouds</a:t>
                      </a:r>
                      <a:endParaRPr lang="en-DE" b="0" strike="sng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57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46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748C2B6-467C-4959-8070-E22B4D71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AE82ACB-C5B5-4612-AE2C-064CB3B6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318C23B-FF60-4D44-A5B4-E3A2DDC5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5</a:t>
            </a:fld>
            <a:endParaRPr lang="en-DE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C5E4BCB-1105-4113-B61C-915AB2741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39863"/>
              </p:ext>
            </p:extLst>
          </p:nvPr>
        </p:nvGraphicFramePr>
        <p:xfrm>
          <a:off x="2902846" y="2000643"/>
          <a:ext cx="5807046" cy="285101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9270">
                  <a:extLst>
                    <a:ext uri="{9D8B030D-6E8A-4147-A177-3AD203B41FA5}">
                      <a16:colId xmlns:a16="http://schemas.microsoft.com/office/drawing/2014/main" val="3565569534"/>
                    </a:ext>
                  </a:extLst>
                </a:gridCol>
                <a:gridCol w="2018284">
                  <a:extLst>
                    <a:ext uri="{9D8B030D-6E8A-4147-A177-3AD203B41FA5}">
                      <a16:colId xmlns:a16="http://schemas.microsoft.com/office/drawing/2014/main" val="1575980230"/>
                    </a:ext>
                  </a:extLst>
                </a:gridCol>
                <a:gridCol w="1699492">
                  <a:extLst>
                    <a:ext uri="{9D8B030D-6E8A-4147-A177-3AD203B41FA5}">
                      <a16:colId xmlns:a16="http://schemas.microsoft.com/office/drawing/2014/main" val="2273963482"/>
                    </a:ext>
                  </a:extLst>
                </a:gridCol>
              </a:tblGrid>
              <a:tr h="921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sngStrike" baseline="0" dirty="0"/>
                        <a:t>daily snow height, snow cover fraction</a:t>
                      </a:r>
                      <a:endParaRPr lang="en-DE" b="0" strike="sngStrike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precipitation </a:t>
                      </a:r>
                      <a:r>
                        <a:rPr lang="en-US" b="0" strike="sngStrike" dirty="0"/>
                        <a:t>(liquid, solid)</a:t>
                      </a:r>
                      <a:endParaRPr lang="en-DE" b="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strike="sngStrike" dirty="0"/>
                        <a:t>daily dew point temperature</a:t>
                      </a:r>
                      <a:endParaRPr lang="en-DE" b="0" strike="sng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785915"/>
                  </a:ext>
                </a:extLst>
              </a:tr>
              <a:tr h="921055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daily air temperature</a:t>
                      </a:r>
                    </a:p>
                    <a:p>
                      <a:pPr algn="ctr"/>
                      <a:r>
                        <a:rPr lang="en-US" b="0" dirty="0"/>
                        <a:t>(mean, </a:t>
                      </a:r>
                      <a:r>
                        <a:rPr lang="en-US" b="0" strike="sngStrike" dirty="0"/>
                        <a:t>minimum, maximum</a:t>
                      </a:r>
                      <a:r>
                        <a:rPr lang="en-US" b="0" dirty="0"/>
                        <a:t>)</a:t>
                      </a:r>
                      <a:endParaRPr lang="en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dblStrike" baseline="0" dirty="0"/>
                        <a:t>daily soil temperature and moisture</a:t>
                      </a:r>
                      <a:endParaRPr lang="en-DE" b="0" strike="dblStrike" baseline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daily wind speed (mean, </a:t>
                      </a:r>
                      <a:r>
                        <a:rPr lang="en-US" b="0" strike="sngStrike" dirty="0"/>
                        <a:t>maximum</a:t>
                      </a:r>
                      <a:r>
                        <a:rPr lang="en-US" b="0" dirty="0"/>
                        <a:t>)</a:t>
                      </a:r>
                      <a:endParaRPr lang="en-DE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22629"/>
                  </a:ext>
                </a:extLst>
              </a:tr>
              <a:tr h="7412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dblStrike" baseline="0" dirty="0"/>
                        <a:t>river</a:t>
                      </a:r>
                      <a:r>
                        <a:rPr lang="en-US" b="0" dirty="0"/>
                        <a:t> and </a:t>
                      </a:r>
                      <a:r>
                        <a:rPr lang="en-US" b="0" strike="sngStrike" dirty="0"/>
                        <a:t>lake ice</a:t>
                      </a:r>
                      <a:endParaRPr lang="en-DE" b="0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sngStrike" dirty="0"/>
                        <a:t>river discharge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strike="sngStrike" dirty="0"/>
                        <a:t>clouds</a:t>
                      </a:r>
                      <a:endParaRPr lang="en-DE" b="0" strike="sng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357542"/>
                  </a:ext>
                </a:extLst>
              </a:tr>
            </a:tbl>
          </a:graphicData>
        </a:graphic>
      </p:graphicFrame>
      <p:sp>
        <p:nvSpPr>
          <p:cNvPr id="25" name="Arrow: Up 24">
            <a:extLst>
              <a:ext uri="{FF2B5EF4-FFF2-40B4-BE49-F238E27FC236}">
                <a16:creationId xmlns:a16="http://schemas.microsoft.com/office/drawing/2014/main" id="{985FE6EC-330E-4296-A4BA-BC10AF49C4B1}"/>
              </a:ext>
            </a:extLst>
          </p:cNvPr>
          <p:cNvSpPr/>
          <p:nvPr/>
        </p:nvSpPr>
        <p:spPr>
          <a:xfrm rot="5400000">
            <a:off x="7222466" y="1063118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55621C64-8B6E-45B8-A700-D3B965791BDC}"/>
              </a:ext>
            </a:extLst>
          </p:cNvPr>
          <p:cNvSpPr/>
          <p:nvPr/>
        </p:nvSpPr>
        <p:spPr>
          <a:xfrm rot="10337974">
            <a:off x="10468975" y="1739498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615403A9-0139-4E0E-94C5-6752D672B5DF}"/>
              </a:ext>
            </a:extLst>
          </p:cNvPr>
          <p:cNvSpPr/>
          <p:nvPr/>
        </p:nvSpPr>
        <p:spPr>
          <a:xfrm rot="12864323">
            <a:off x="11068987" y="5181068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B59EC4BD-0CA6-4EB3-A737-D414160E75C3}"/>
              </a:ext>
            </a:extLst>
          </p:cNvPr>
          <p:cNvSpPr/>
          <p:nvPr/>
        </p:nvSpPr>
        <p:spPr>
          <a:xfrm rot="16200000">
            <a:off x="7310967" y="5730676"/>
            <a:ext cx="422694" cy="5194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634905C5-CF6D-4E46-AF2A-F4B3DDE0B7C2}"/>
              </a:ext>
            </a:extLst>
          </p:cNvPr>
          <p:cNvSpPr/>
          <p:nvPr/>
        </p:nvSpPr>
        <p:spPr>
          <a:xfrm rot="2408528">
            <a:off x="290343" y="2115788"/>
            <a:ext cx="422694" cy="519407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EB118E1B-495D-4653-8FE1-A2F6B57F0150}"/>
              </a:ext>
            </a:extLst>
          </p:cNvPr>
          <p:cNvSpPr/>
          <p:nvPr/>
        </p:nvSpPr>
        <p:spPr>
          <a:xfrm rot="16999521">
            <a:off x="3436224" y="5682896"/>
            <a:ext cx="422694" cy="519407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11C78839-B15F-458E-8939-5F9E4A7FFA88}"/>
              </a:ext>
            </a:extLst>
          </p:cNvPr>
          <p:cNvSpPr/>
          <p:nvPr/>
        </p:nvSpPr>
        <p:spPr>
          <a:xfrm rot="793921">
            <a:off x="198305" y="3807823"/>
            <a:ext cx="422694" cy="519407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37D9323D-F539-4AC4-90DD-4CCE682E4047}"/>
              </a:ext>
            </a:extLst>
          </p:cNvPr>
          <p:cNvSpPr/>
          <p:nvPr/>
        </p:nvSpPr>
        <p:spPr>
          <a:xfrm rot="5400000">
            <a:off x="7222467" y="1063117"/>
            <a:ext cx="422694" cy="519407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CFBE021B-04F5-4979-8C7C-86650029AB5F}"/>
              </a:ext>
            </a:extLst>
          </p:cNvPr>
          <p:cNvSpPr/>
          <p:nvPr/>
        </p:nvSpPr>
        <p:spPr>
          <a:xfrm rot="10337974">
            <a:off x="10468974" y="1739496"/>
            <a:ext cx="422694" cy="519407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7D6F24BF-CE2A-4E6E-8886-0575EB32D797}"/>
              </a:ext>
            </a:extLst>
          </p:cNvPr>
          <p:cNvSpPr/>
          <p:nvPr/>
        </p:nvSpPr>
        <p:spPr>
          <a:xfrm rot="12864323">
            <a:off x="11068988" y="5181067"/>
            <a:ext cx="422694" cy="519407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1C1CFB1C-7D27-40AE-9335-290AB8EFEB22}"/>
              </a:ext>
            </a:extLst>
          </p:cNvPr>
          <p:cNvSpPr/>
          <p:nvPr/>
        </p:nvSpPr>
        <p:spPr>
          <a:xfrm rot="16200000">
            <a:off x="7310968" y="5730675"/>
            <a:ext cx="422694" cy="519407"/>
          </a:xfrm>
          <a:prstGeom prst="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A9708-B851-4852-9C1B-0A8A5D865080}"/>
              </a:ext>
            </a:extLst>
          </p:cNvPr>
          <p:cNvSpPr txBox="1"/>
          <p:nvPr/>
        </p:nvSpPr>
        <p:spPr>
          <a:xfrm>
            <a:off x="338313" y="1362084"/>
            <a:ext cx="214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FC812-C479-482B-AA25-E69EE42A14F6}"/>
              </a:ext>
            </a:extLst>
          </p:cNvPr>
          <p:cNvSpPr txBox="1"/>
          <p:nvPr/>
        </p:nvSpPr>
        <p:spPr>
          <a:xfrm>
            <a:off x="2561882" y="915399"/>
            <a:ext cx="5170329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spring (calving)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free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/>
              <a:t>ice crusts</a:t>
            </a: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/>
              <a:t>river and lake 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23902-9B23-45B2-9178-CDA5FFFF562A}"/>
              </a:ext>
            </a:extLst>
          </p:cNvPr>
          <p:cNvSpPr txBox="1"/>
          <p:nvPr/>
        </p:nvSpPr>
        <p:spPr>
          <a:xfrm>
            <a:off x="7850841" y="1020451"/>
            <a:ext cx="400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summer (calf marking, 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water levels in 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strong currents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3EB78-66A4-450D-92C3-7ED1B884ABA9}"/>
              </a:ext>
            </a:extLst>
          </p:cNvPr>
          <p:cNvSpPr txBox="1"/>
          <p:nvPr/>
        </p:nvSpPr>
        <p:spPr>
          <a:xfrm>
            <a:off x="8983419" y="1999202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bed degradation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A3F35-4DA0-4CC8-AFB5-788DA2FE7085}"/>
              </a:ext>
            </a:extLst>
          </p:cNvPr>
          <p:cNvSpPr txBox="1"/>
          <p:nvPr/>
        </p:nvSpPr>
        <p:spPr>
          <a:xfrm>
            <a:off x="7488000" y="5148000"/>
            <a:ext cx="3869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 conditions during rutting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conditions during rutting</a:t>
            </a:r>
          </a:p>
          <a:p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6CCCA-555F-47F7-96BB-A1C14C45617D}"/>
              </a:ext>
            </a:extLst>
          </p:cNvPr>
          <p:cNvSpPr txBox="1"/>
          <p:nvPr/>
        </p:nvSpPr>
        <p:spPr>
          <a:xfrm>
            <a:off x="3764767" y="5007863"/>
            <a:ext cx="3566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autumn (rutting, round ups)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wet/dry soil at the moment of first snow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frozen/unfrozen soil at the moment of first snow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B6669-AA1E-460C-80FE-177009ECCA35}"/>
              </a:ext>
            </a:extLst>
          </p:cNvPr>
          <p:cNvSpPr txBox="1"/>
          <p:nvPr/>
        </p:nvSpPr>
        <p:spPr>
          <a:xfrm>
            <a:off x="75909" y="4425108"/>
            <a:ext cx="3523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winter (migration)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hoarfrost; frozen water on plants/lichen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 on bare ground (ground ice or frost)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F4917-4F5D-4AB6-83C1-A650191B485F}"/>
              </a:ext>
            </a:extLst>
          </p:cNvPr>
          <p:cNvSpPr txBox="1"/>
          <p:nvPr/>
        </p:nvSpPr>
        <p:spPr>
          <a:xfrm>
            <a:off x="60346" y="2867198"/>
            <a:ext cx="284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mild temperatures (from -5°C to +3°C)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C6F02F-84F0-4DE3-81C2-57403E179F4C}"/>
              </a:ext>
            </a:extLst>
          </p:cNvPr>
          <p:cNvSpPr txBox="1"/>
          <p:nvPr/>
        </p:nvSpPr>
        <p:spPr>
          <a:xfrm>
            <a:off x="337126" y="157023"/>
            <a:ext cx="7839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critical seasonal conditions </a:t>
            </a:r>
            <a:r>
              <a:rPr lang="en-US" sz="2800" dirty="0">
                <a:solidFill>
                  <a:schemeClr val="bg1"/>
                </a:solidFill>
              </a:rPr>
              <a:t>– availability of variables</a:t>
            </a:r>
            <a:endParaRPr lang="en-DE" sz="28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9358A3-C72C-446A-AA52-D4E86C03D56E}"/>
              </a:ext>
            </a:extLst>
          </p:cNvPr>
          <p:cNvSpPr txBox="1"/>
          <p:nvPr/>
        </p:nvSpPr>
        <p:spPr>
          <a:xfrm>
            <a:off x="8983419" y="1999202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snow bed degradation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7C45BB-6DD3-42EC-AFC7-A872987E602B}"/>
              </a:ext>
            </a:extLst>
          </p:cNvPr>
          <p:cNvSpPr txBox="1"/>
          <p:nvPr/>
        </p:nvSpPr>
        <p:spPr>
          <a:xfrm>
            <a:off x="7488000" y="5148000"/>
            <a:ext cx="3869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autumn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mushroom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warm conditions during rutting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wet conditions during rutting</a:t>
            </a:r>
          </a:p>
          <a:p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AB9015-0B26-4618-A596-B4D3C26DEFEE}"/>
              </a:ext>
            </a:extLst>
          </p:cNvPr>
          <p:cNvSpPr txBox="1"/>
          <p:nvPr/>
        </p:nvSpPr>
        <p:spPr>
          <a:xfrm>
            <a:off x="60346" y="2867198"/>
            <a:ext cx="284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mild temperatures (from -5°C to +3°C)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1C2E3A-B46E-4D31-88A9-A1212082C3F5}"/>
              </a:ext>
            </a:extLst>
          </p:cNvPr>
          <p:cNvSpPr txBox="1"/>
          <p:nvPr/>
        </p:nvSpPr>
        <p:spPr>
          <a:xfrm>
            <a:off x="338313" y="1362084"/>
            <a:ext cx="214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snow 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30A628-87EC-494F-B1A3-9DBD4937B7E7}"/>
              </a:ext>
            </a:extLst>
          </p:cNvPr>
          <p:cNvSpPr txBox="1"/>
          <p:nvPr/>
        </p:nvSpPr>
        <p:spPr>
          <a:xfrm>
            <a:off x="2561882" y="915399"/>
            <a:ext cx="5170329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spring (calving)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snow free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ice crusts</a:t>
            </a: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/>
              <a:t>river and lake ice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A8D44C-A76B-4C6D-B281-6F77242F2F79}"/>
              </a:ext>
            </a:extLst>
          </p:cNvPr>
          <p:cNvSpPr txBox="1"/>
          <p:nvPr/>
        </p:nvSpPr>
        <p:spPr>
          <a:xfrm>
            <a:off x="8983419" y="1999202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snow bed degradation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84D569-D48D-4CCA-B874-E8CBBC9B6C85}"/>
              </a:ext>
            </a:extLst>
          </p:cNvPr>
          <p:cNvSpPr txBox="1"/>
          <p:nvPr/>
        </p:nvSpPr>
        <p:spPr>
          <a:xfrm>
            <a:off x="338313" y="1362084"/>
            <a:ext cx="214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snow melt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ice crusts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E062343-CE88-4D1F-96CC-90C0CD9944B7}"/>
              </a:ext>
            </a:extLst>
          </p:cNvPr>
          <p:cNvSpPr/>
          <p:nvPr/>
        </p:nvSpPr>
        <p:spPr>
          <a:xfrm>
            <a:off x="8905902" y="3404286"/>
            <a:ext cx="3060357" cy="2666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bg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41EFE8-694D-4ACA-98FF-AF9C417C818E}"/>
              </a:ext>
            </a:extLst>
          </p:cNvPr>
          <p:cNvSpPr txBox="1"/>
          <p:nvPr/>
        </p:nvSpPr>
        <p:spPr>
          <a:xfrm>
            <a:off x="75909" y="4425108"/>
            <a:ext cx="3523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winter (migration)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hoarfrost; frozen water on plants/lichen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crust on bare ground (ground ice or frost)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F50749-8DDD-4419-94EF-3813ED4362EE}"/>
              </a:ext>
            </a:extLst>
          </p:cNvPr>
          <p:cNvSpPr txBox="1"/>
          <p:nvPr/>
        </p:nvSpPr>
        <p:spPr>
          <a:xfrm>
            <a:off x="2561882" y="915399"/>
            <a:ext cx="5170329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spring (calving)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snow free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ice crusts</a:t>
            </a: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river and lake ice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96F71E-F4B8-4E1B-A824-326B5649289E}"/>
              </a:ext>
            </a:extLst>
          </p:cNvPr>
          <p:cNvSpPr txBox="1"/>
          <p:nvPr/>
        </p:nvSpPr>
        <p:spPr>
          <a:xfrm>
            <a:off x="7850841" y="1020451"/>
            <a:ext cx="400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summer (calf marking, 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high water levels in 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strong currents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4F3453-4E39-4BBD-AEC2-7DD2BCFA80B6}"/>
              </a:ext>
            </a:extLst>
          </p:cNvPr>
          <p:cNvSpPr txBox="1"/>
          <p:nvPr/>
        </p:nvSpPr>
        <p:spPr>
          <a:xfrm>
            <a:off x="8983419" y="1999202"/>
            <a:ext cx="35666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sngStrike" dirty="0"/>
              <a:t>insect harassment (insect numbers)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insect harassment (insect attacks)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hot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wet/dry summers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permafrost degradation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dblStrike" dirty="0"/>
              <a:t>shifts in occurrence of predators/plants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snow bed degradation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23B820-F8C8-490A-8273-4125B4807043}"/>
              </a:ext>
            </a:extLst>
          </p:cNvPr>
          <p:cNvSpPr txBox="1"/>
          <p:nvPr/>
        </p:nvSpPr>
        <p:spPr>
          <a:xfrm>
            <a:off x="3764767" y="5007863"/>
            <a:ext cx="3566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late autumn (rutting, round ups)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wet/dry soil at the moment of first snow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frozen/unfrozen soil at the moment of first snow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DCCA02-1AC3-4A18-895A-4E856B2B8F76}"/>
              </a:ext>
            </a:extLst>
          </p:cNvPr>
          <p:cNvSpPr txBox="1"/>
          <p:nvPr/>
        </p:nvSpPr>
        <p:spPr>
          <a:xfrm>
            <a:off x="75909" y="4425108"/>
            <a:ext cx="3523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early winter (migration)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hoarfrost; frozen water on plants/lichen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ice crust on bare ground (ground ice or frost)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770A1B-BFE5-4FA0-91FC-FA3C35034FBE}"/>
              </a:ext>
            </a:extLst>
          </p:cNvPr>
          <p:cNvSpPr txBox="1"/>
          <p:nvPr/>
        </p:nvSpPr>
        <p:spPr>
          <a:xfrm>
            <a:off x="2561882" y="915399"/>
            <a:ext cx="5170329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/>
              <a:t>spring (calving)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snow free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snow 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ice crusts</a:t>
            </a:r>
          </a:p>
          <a:p>
            <a:pPr marL="541338" lvl="1" indent="-3651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river and lake ice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39560F-F526-406F-AD22-8B994CC5A547}"/>
              </a:ext>
            </a:extLst>
          </p:cNvPr>
          <p:cNvSpPr txBox="1"/>
          <p:nvPr/>
        </p:nvSpPr>
        <p:spPr>
          <a:xfrm>
            <a:off x="60346" y="2867198"/>
            <a:ext cx="284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rain on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mild temperatures (from -5°C to +3°C) </a:t>
            </a:r>
          </a:p>
        </p:txBody>
      </p:sp>
    </p:spTree>
    <p:extLst>
      <p:ext uri="{BB962C8B-B14F-4D97-AF65-F5344CB8AC3E}">
        <p14:creationId xmlns:p14="http://schemas.microsoft.com/office/powerpoint/2010/main" val="387171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2" grpId="0"/>
      <p:bldP spid="41" grpId="0"/>
      <p:bldP spid="55" grpId="0" animBg="1"/>
      <p:bldP spid="43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59642-19D7-4657-807B-E5FAA62E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A6450-7C09-4E38-A47E-4D11986A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6097E-CA92-4C58-8D41-7C172E23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22840-849D-48A4-948E-86FD4141948A}" type="slidenum">
              <a:rPr lang="en-DE" smtClean="0"/>
              <a:t>6</a:t>
            </a:fld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C79D2-DD3E-40AD-BA57-8A1CE41D50EC}"/>
              </a:ext>
            </a:extLst>
          </p:cNvPr>
          <p:cNvSpPr txBox="1"/>
          <p:nvPr/>
        </p:nvSpPr>
        <p:spPr>
          <a:xfrm>
            <a:off x="337126" y="157023"/>
            <a:ext cx="7835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hot summers </a:t>
            </a:r>
            <a:r>
              <a:rPr lang="en-US" sz="2800" dirty="0">
                <a:solidFill>
                  <a:schemeClr val="bg1"/>
                </a:solidFill>
              </a:rPr>
              <a:t>– days with tasmax &gt; 25</a:t>
            </a:r>
            <a:r>
              <a:rPr lang="en-GB" sz="2800" dirty="0">
                <a:solidFill>
                  <a:schemeClr val="bg1"/>
                </a:solidFill>
              </a:rPr>
              <a:t>°C from CMIP6</a:t>
            </a:r>
            <a:endParaRPr lang="en-DE" sz="2800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761C84-2D8D-4871-B7FB-D0AB147B1B11}"/>
              </a:ext>
            </a:extLst>
          </p:cNvPr>
          <p:cNvGrpSpPr/>
          <p:nvPr/>
        </p:nvGrpSpPr>
        <p:grpSpPr>
          <a:xfrm>
            <a:off x="371575" y="1096993"/>
            <a:ext cx="3946381" cy="2524829"/>
            <a:chOff x="348927" y="1145474"/>
            <a:chExt cx="3946381" cy="252482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F17AB7-63E1-4377-8499-C8A581632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27" y="1150303"/>
              <a:ext cx="3946381" cy="2520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157A67-6D78-4345-BDAB-5A0D048BD4CC}"/>
                </a:ext>
              </a:extLst>
            </p:cNvPr>
            <p:cNvSpPr/>
            <p:nvPr/>
          </p:nvSpPr>
          <p:spPr>
            <a:xfrm>
              <a:off x="833621" y="1145474"/>
              <a:ext cx="13213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observation</a:t>
              </a:r>
              <a:endParaRPr lang="en-DE" b="1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9421F8-51EC-4FF5-9D28-77BB6FBDEDD3}"/>
              </a:ext>
            </a:extLst>
          </p:cNvPr>
          <p:cNvGrpSpPr/>
          <p:nvPr/>
        </p:nvGrpSpPr>
        <p:grpSpPr>
          <a:xfrm>
            <a:off x="4447743" y="1084564"/>
            <a:ext cx="3461687" cy="2548826"/>
            <a:chOff x="4447743" y="1116648"/>
            <a:chExt cx="3461687" cy="254882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AC6CDD6-88A1-433D-B2AF-DFC8C07C6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43" y="1145474"/>
              <a:ext cx="3461687" cy="2520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1D60CE-7BF9-4822-96A5-6E8BE7DA2F66}"/>
                </a:ext>
              </a:extLst>
            </p:cNvPr>
            <p:cNvSpPr/>
            <p:nvPr/>
          </p:nvSpPr>
          <p:spPr>
            <a:xfrm>
              <a:off x="4447743" y="1116648"/>
              <a:ext cx="1334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CMIP6 - hist</a:t>
              </a:r>
              <a:endParaRPr lang="en-DE" b="1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AFC057A-74DC-4479-A471-7E8CE49EB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62" y="4339307"/>
            <a:ext cx="338018" cy="124541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60B6C41-13BA-4410-9952-C5C40CD2E71A}"/>
              </a:ext>
            </a:extLst>
          </p:cNvPr>
          <p:cNvSpPr/>
          <p:nvPr/>
        </p:nvSpPr>
        <p:spPr>
          <a:xfrm>
            <a:off x="7953862" y="4124067"/>
            <a:ext cx="338018" cy="146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19C82F-B02C-4FD2-B83F-43FD0C0195C3}"/>
              </a:ext>
            </a:extLst>
          </p:cNvPr>
          <p:cNvGrpSpPr/>
          <p:nvPr/>
        </p:nvGrpSpPr>
        <p:grpSpPr>
          <a:xfrm>
            <a:off x="8039217" y="1108546"/>
            <a:ext cx="3461687" cy="2520000"/>
            <a:chOff x="8039217" y="1108546"/>
            <a:chExt cx="3461687" cy="252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342FD2-9804-443D-868B-D67B535AB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217" y="1108546"/>
              <a:ext cx="3461687" cy="252000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799A5D-E51B-406E-AE46-23DBB5294813}"/>
                </a:ext>
              </a:extLst>
            </p:cNvPr>
            <p:cNvSpPr/>
            <p:nvPr/>
          </p:nvSpPr>
          <p:spPr>
            <a:xfrm>
              <a:off x="8052143" y="1109180"/>
              <a:ext cx="13362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EUR11 - hist</a:t>
              </a:r>
              <a:endParaRPr lang="en-DE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83A532-E75D-464B-BFA3-EE0EA938DA49}"/>
              </a:ext>
            </a:extLst>
          </p:cNvPr>
          <p:cNvGrpSpPr/>
          <p:nvPr/>
        </p:nvGrpSpPr>
        <p:grpSpPr>
          <a:xfrm>
            <a:off x="8039217" y="3770777"/>
            <a:ext cx="3918282" cy="2557960"/>
            <a:chOff x="8039217" y="3754735"/>
            <a:chExt cx="3918282" cy="25579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9C4D8-496F-4D5B-8403-6156C79A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217" y="3792695"/>
              <a:ext cx="3461687" cy="2520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F925D0D-A34A-4DE1-83BF-A3057B6C1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9481" y="4339307"/>
              <a:ext cx="338018" cy="124541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768F91-637A-4993-A51A-88E0B44520E9}"/>
                </a:ext>
              </a:extLst>
            </p:cNvPr>
            <p:cNvSpPr/>
            <p:nvPr/>
          </p:nvSpPr>
          <p:spPr>
            <a:xfrm>
              <a:off x="8052143" y="3754735"/>
              <a:ext cx="23812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/>
                <a:t>EUR11 </a:t>
              </a:r>
              <a:r>
                <a:rPr lang="en-US" b="1" dirty="0"/>
                <a:t>- end of century</a:t>
              </a:r>
              <a:endParaRPr lang="en-DE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1E0A6C-BF42-4932-8182-32E3A43D6993}"/>
                </a:ext>
              </a:extLst>
            </p:cNvPr>
            <p:cNvSpPr txBox="1"/>
            <p:nvPr/>
          </p:nvSpPr>
          <p:spPr>
            <a:xfrm>
              <a:off x="8052143" y="4010955"/>
              <a:ext cx="792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RCP85</a:t>
              </a:r>
              <a:endParaRPr lang="en-DE" b="1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651B3C-257E-4664-89FD-3D65DF005935}"/>
              </a:ext>
            </a:extLst>
          </p:cNvPr>
          <p:cNvGrpSpPr/>
          <p:nvPr/>
        </p:nvGrpSpPr>
        <p:grpSpPr>
          <a:xfrm>
            <a:off x="4447743" y="3770777"/>
            <a:ext cx="3461687" cy="2548947"/>
            <a:chOff x="4447743" y="3754735"/>
            <a:chExt cx="3461687" cy="25489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C9734D1-D018-4CAD-A350-FA8B893F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43" y="3783682"/>
              <a:ext cx="3461687" cy="2520000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17DC74E-FD7A-41F7-8A0A-7010B162E2B2}"/>
                </a:ext>
              </a:extLst>
            </p:cNvPr>
            <p:cNvSpPr/>
            <p:nvPr/>
          </p:nvSpPr>
          <p:spPr>
            <a:xfrm>
              <a:off x="4447743" y="3754735"/>
              <a:ext cx="2379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CMIP6 - end of century</a:t>
              </a:r>
              <a:endParaRPr lang="en-DE" b="1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1787040-0AC9-4450-B318-1285C77B9D89}"/>
                </a:ext>
              </a:extLst>
            </p:cNvPr>
            <p:cNvSpPr txBox="1"/>
            <p:nvPr/>
          </p:nvSpPr>
          <p:spPr>
            <a:xfrm>
              <a:off x="4447743" y="4010955"/>
              <a:ext cx="1321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SSP5-RCP85</a:t>
              </a:r>
              <a:endParaRPr lang="en-DE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C769B0-1F71-423B-8340-43D10AE18456}"/>
              </a:ext>
            </a:extLst>
          </p:cNvPr>
          <p:cNvGrpSpPr/>
          <p:nvPr/>
        </p:nvGrpSpPr>
        <p:grpSpPr>
          <a:xfrm>
            <a:off x="842995" y="1084564"/>
            <a:ext cx="3472303" cy="2538698"/>
            <a:chOff x="842995" y="1084564"/>
            <a:chExt cx="3472303" cy="25386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B41F78-1F8D-4495-9037-4B2468013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269" y="1105197"/>
              <a:ext cx="3459029" cy="2518065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488E38-D052-4CF1-A923-9DD350B3FDC0}"/>
                </a:ext>
              </a:extLst>
            </p:cNvPr>
            <p:cNvSpPr/>
            <p:nvPr/>
          </p:nvSpPr>
          <p:spPr>
            <a:xfrm>
              <a:off x="842995" y="1084564"/>
              <a:ext cx="1334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CMIP5 - hist</a:t>
              </a:r>
              <a:endParaRPr lang="en-DE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AA36CE-C84A-4C09-8595-4383656A8D30}"/>
              </a:ext>
            </a:extLst>
          </p:cNvPr>
          <p:cNvGrpSpPr/>
          <p:nvPr/>
        </p:nvGrpSpPr>
        <p:grpSpPr>
          <a:xfrm>
            <a:off x="828376" y="3770777"/>
            <a:ext cx="3502964" cy="2540560"/>
            <a:chOff x="828376" y="3794230"/>
            <a:chExt cx="3502964" cy="25405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61EBD7E-14BA-425F-9DEA-C29D4D79C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312" y="3816725"/>
              <a:ext cx="3459028" cy="251806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E684B0F-5FB7-41FC-9CAB-C3068F636C18}"/>
                </a:ext>
              </a:extLst>
            </p:cNvPr>
            <p:cNvSpPr txBox="1"/>
            <p:nvPr/>
          </p:nvSpPr>
          <p:spPr>
            <a:xfrm>
              <a:off x="856525" y="4025466"/>
              <a:ext cx="792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RCP85</a:t>
              </a:r>
              <a:endParaRPr lang="en-DE" b="1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2B2FF81-D359-410A-8E89-9A627E91AAB9}"/>
                </a:ext>
              </a:extLst>
            </p:cNvPr>
            <p:cNvSpPr/>
            <p:nvPr/>
          </p:nvSpPr>
          <p:spPr>
            <a:xfrm>
              <a:off x="828376" y="3794230"/>
              <a:ext cx="2379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CMIP5 - end of century</a:t>
              </a:r>
              <a:endParaRPr lang="en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83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2ED4B-846B-42EF-9B8E-D8B8F946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GB">
                <a:solidFill>
                  <a:schemeClr val="bg1"/>
                </a:solidFill>
              </a:rPr>
              <a:t>                  </a:t>
            </a:r>
            <a:fld id="{79222840-849D-48A4-948E-86FD4141948A}" type="slidenum">
              <a:rPr lang="en-DE" smtClean="0">
                <a:solidFill>
                  <a:schemeClr val="bg1"/>
                </a:solidFill>
              </a:rPr>
              <a:pPr algn="l"/>
              <a:t>7</a:t>
            </a:fld>
            <a:r>
              <a:rPr lang="en-GB"/>
              <a:t>                             </a:t>
            </a:r>
            <a:endParaRPr lang="en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057DF-8B66-4FB9-9289-DF9C3746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24/04/2023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B2DFF-6FC1-44AE-A4A6-EF527042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Matthes - EGU 2023, CL5.1 - Climate model projections for Arctic Reindeer Herders, EGU23-14434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8F3BB-A690-4F6E-8B5D-13E0717D0178}"/>
              </a:ext>
            </a:extLst>
          </p:cNvPr>
          <p:cNvSpPr txBox="1"/>
          <p:nvPr/>
        </p:nvSpPr>
        <p:spPr>
          <a:xfrm>
            <a:off x="337126" y="157023"/>
            <a:ext cx="1907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conclusions</a:t>
            </a:r>
            <a:endParaRPr lang="en-DE" sz="2800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EC21B6-A7AC-4E30-9A3F-4CF146622EBE}"/>
              </a:ext>
            </a:extLst>
          </p:cNvPr>
          <p:cNvGrpSpPr/>
          <p:nvPr/>
        </p:nvGrpSpPr>
        <p:grpSpPr>
          <a:xfrm>
            <a:off x="344401" y="3876725"/>
            <a:ext cx="7183741" cy="2343805"/>
            <a:chOff x="344401" y="3876725"/>
            <a:chExt cx="7183741" cy="2343805"/>
          </a:xfrm>
        </p:grpSpPr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C9173B57-9871-43C5-AF31-7B1C843B2A0E}"/>
                </a:ext>
              </a:extLst>
            </p:cNvPr>
            <p:cNvSpPr/>
            <p:nvPr/>
          </p:nvSpPr>
          <p:spPr>
            <a:xfrm>
              <a:off x="360446" y="3876725"/>
              <a:ext cx="7167696" cy="5887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651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E9F71BF-0B81-453A-B588-2A363F5AB1FC}"/>
                </a:ext>
              </a:extLst>
            </p:cNvPr>
            <p:cNvSpPr/>
            <p:nvPr/>
          </p:nvSpPr>
          <p:spPr>
            <a:xfrm>
              <a:off x="344401" y="3900249"/>
              <a:ext cx="7183741" cy="2320281"/>
            </a:xfrm>
            <a:prstGeom prst="roundRect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>
                <a:lnSpc>
                  <a:spcPts val="2200"/>
                </a:lnSpc>
                <a:spcAft>
                  <a:spcPts val="12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You can never output too many variables!</a:t>
              </a: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specific target groups of climate model projections have specific needs in variables</a:t>
              </a: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providing information on different possible futures with adequate uncertainty estimates requires these variables from big </a:t>
              </a:r>
              <a:r>
                <a:rPr lang="en-US" sz="2400" dirty="0" err="1">
                  <a:solidFill>
                    <a:schemeClr val="tx1"/>
                  </a:solidFill>
                </a:rPr>
                <a:t>intercomparison</a:t>
              </a:r>
              <a:r>
                <a:rPr lang="en-US" sz="2400" dirty="0">
                  <a:solidFill>
                    <a:schemeClr val="tx1"/>
                  </a:solidFill>
                </a:rPr>
                <a:t> projects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ECAEC6-3F8C-4151-82FC-BC60F1CEA136}"/>
              </a:ext>
            </a:extLst>
          </p:cNvPr>
          <p:cNvGrpSpPr/>
          <p:nvPr/>
        </p:nvGrpSpPr>
        <p:grpSpPr>
          <a:xfrm>
            <a:off x="344400" y="1224483"/>
            <a:ext cx="7183742" cy="2327375"/>
            <a:chOff x="344400" y="1224483"/>
            <a:chExt cx="7183742" cy="2327375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DDE6CD93-5159-461D-88F9-04394EF39978}"/>
                </a:ext>
              </a:extLst>
            </p:cNvPr>
            <p:cNvSpPr/>
            <p:nvPr/>
          </p:nvSpPr>
          <p:spPr>
            <a:xfrm>
              <a:off x="360446" y="1231862"/>
              <a:ext cx="7167696" cy="5642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651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3C344EE-1865-4D17-BAF8-E3FF54783F6B}"/>
                </a:ext>
              </a:extLst>
            </p:cNvPr>
            <p:cNvSpPr/>
            <p:nvPr/>
          </p:nvSpPr>
          <p:spPr>
            <a:xfrm>
              <a:off x="344400" y="1224483"/>
              <a:ext cx="7183742" cy="2327375"/>
            </a:xfrm>
            <a:prstGeom prst="roundRect">
              <a:avLst/>
            </a:prstGeom>
            <a:noFill/>
            <a:ln w="31750">
              <a:solidFill>
                <a:srgbClr val="265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>
                <a:lnSpc>
                  <a:spcPts val="2200"/>
                </a:lnSpc>
                <a:spcAft>
                  <a:spcPts val="1200"/>
                </a:spcAft>
              </a:pPr>
              <a:r>
                <a:rPr lang="en-US" sz="2400" b="1" dirty="0">
                  <a:solidFill>
                    <a:schemeClr val="bg1"/>
                  </a:solidFill>
                </a:rPr>
                <a:t>Resolution is everything!</a:t>
              </a:r>
              <a:endParaRPr lang="en-US" sz="400" b="1" dirty="0">
                <a:solidFill>
                  <a:schemeClr val="bg1"/>
                </a:solidFill>
              </a:endParaRP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at least daily temporal resolution of variables is necessary to compute the indices relevant for herders</a:t>
              </a:r>
            </a:p>
            <a:p>
              <a:pPr marL="363538" lvl="1" indent="-363538">
                <a:lnSpc>
                  <a:spcPts val="22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high spatial resolution is necessary for adaption of adaptation strategies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D7791C-EAA6-4210-9403-205DB33BF1D9}"/>
              </a:ext>
            </a:extLst>
          </p:cNvPr>
          <p:cNvGrpSpPr/>
          <p:nvPr/>
        </p:nvGrpSpPr>
        <p:grpSpPr>
          <a:xfrm>
            <a:off x="7711440" y="975361"/>
            <a:ext cx="4147708" cy="5335755"/>
            <a:chOff x="7711440" y="975361"/>
            <a:chExt cx="4147708" cy="53357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FF0D5A-C784-461B-94BB-8B945FD4C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3" t="23988" r="31086" b="19439"/>
            <a:stretch/>
          </p:blipFill>
          <p:spPr>
            <a:xfrm flipH="1">
              <a:off x="7880654" y="3545794"/>
              <a:ext cx="3978494" cy="276532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9D16852-ADD0-4951-840C-4A97267B4AA0}"/>
                </a:ext>
              </a:extLst>
            </p:cNvPr>
            <p:cNvSpPr/>
            <p:nvPr/>
          </p:nvSpPr>
          <p:spPr>
            <a:xfrm>
              <a:off x="10622196" y="4188492"/>
              <a:ext cx="463463" cy="46346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5FA7ED-D7E4-4A1E-AEAA-F5C1070D4C63}"/>
                </a:ext>
              </a:extLst>
            </p:cNvPr>
            <p:cNvSpPr/>
            <p:nvPr/>
          </p:nvSpPr>
          <p:spPr>
            <a:xfrm>
              <a:off x="9728740" y="2052300"/>
              <a:ext cx="984027" cy="95406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FE063E-83B9-4B81-90EC-931A79EA08F6}"/>
                </a:ext>
              </a:extLst>
            </p:cNvPr>
            <p:cNvSpPr/>
            <p:nvPr/>
          </p:nvSpPr>
          <p:spPr>
            <a:xfrm>
              <a:off x="7711440" y="975361"/>
              <a:ext cx="2017300" cy="1680158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questions?</a:t>
              </a:r>
              <a:endParaRPr lang="en-DE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7C1AF877-1128-4ECB-9709-D6083FF3F3C9}"/>
                </a:ext>
              </a:extLst>
            </p:cNvPr>
            <p:cNvSpPr/>
            <p:nvPr/>
          </p:nvSpPr>
          <p:spPr>
            <a:xfrm rot="10800000">
              <a:off x="10466957" y="3158857"/>
              <a:ext cx="773940" cy="747037"/>
            </a:xfrm>
            <a:prstGeom prst="pie">
              <a:avLst>
                <a:gd name="adj1" fmla="val 0"/>
                <a:gd name="adj2" fmla="val 10770033"/>
              </a:avLst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/>
                </a:solidFill>
              </a:endParaRPr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2BCA2DDB-A086-4477-8C6B-286C370BBE78}"/>
                </a:ext>
              </a:extLst>
            </p:cNvPr>
            <p:cNvSpPr/>
            <p:nvPr/>
          </p:nvSpPr>
          <p:spPr>
            <a:xfrm>
              <a:off x="10466957" y="3149600"/>
              <a:ext cx="773940" cy="747037"/>
            </a:xfrm>
            <a:prstGeom prst="pie">
              <a:avLst>
                <a:gd name="adj1" fmla="val 0"/>
                <a:gd name="adj2" fmla="val 10770033"/>
              </a:avLst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1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5422</TotalTime>
  <Words>1853</Words>
  <Application>Microsoft Office PowerPoint</Application>
  <PresentationFormat>Widescreen</PresentationFormat>
  <Paragraphs>335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Using climate model projections to  provide relevant climate information to Arctic reindeer herding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Heidrun Matthes</dc:creator>
  <cp:lastModifiedBy>Heidrun Matthes</cp:lastModifiedBy>
  <cp:revision>123</cp:revision>
  <dcterms:created xsi:type="dcterms:W3CDTF">2023-02-06T09:54:01Z</dcterms:created>
  <dcterms:modified xsi:type="dcterms:W3CDTF">2023-04-22T23:02:33Z</dcterms:modified>
</cp:coreProperties>
</file>