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32"/>
  </p:notesMasterIdLst>
  <p:sldIdLst>
    <p:sldId id="256" r:id="rId3"/>
    <p:sldId id="283" r:id="rId4"/>
    <p:sldId id="276" r:id="rId5"/>
    <p:sldId id="277" r:id="rId6"/>
    <p:sldId id="286" r:id="rId7"/>
    <p:sldId id="258" r:id="rId8"/>
    <p:sldId id="275" r:id="rId9"/>
    <p:sldId id="294" r:id="rId10"/>
    <p:sldId id="260" r:id="rId11"/>
    <p:sldId id="279" r:id="rId12"/>
    <p:sldId id="281" r:id="rId13"/>
    <p:sldId id="268" r:id="rId14"/>
    <p:sldId id="266" r:id="rId15"/>
    <p:sldId id="274" r:id="rId16"/>
    <p:sldId id="269" r:id="rId17"/>
    <p:sldId id="288" r:id="rId18"/>
    <p:sldId id="284" r:id="rId19"/>
    <p:sldId id="291" r:id="rId20"/>
    <p:sldId id="287" r:id="rId21"/>
    <p:sldId id="264" r:id="rId22"/>
    <p:sldId id="289" r:id="rId23"/>
    <p:sldId id="290" r:id="rId24"/>
    <p:sldId id="299" r:id="rId25"/>
    <p:sldId id="296" r:id="rId26"/>
    <p:sldId id="298" r:id="rId27"/>
    <p:sldId id="297" r:id="rId28"/>
    <p:sldId id="272" r:id="rId29"/>
    <p:sldId id="273" r:id="rId30"/>
    <p:sldId id="271" r:id="rId31"/>
  </p:sldIdLst>
  <p:sldSz cx="12192000" cy="6858000"/>
  <p:notesSz cx="6858000" cy="91440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9A3337E-8732-427D-AB09-56219B952E6A}">
          <p14:sldIdLst>
            <p14:sldId id="256"/>
          </p14:sldIdLst>
        </p14:section>
        <p14:section name="Introduction" id="{9D329186-7D29-4819-B98E-7AF0C323C91D}">
          <p14:sldIdLst>
            <p14:sldId id="283"/>
            <p14:sldId id="276"/>
            <p14:sldId id="277"/>
          </p14:sldIdLst>
        </p14:section>
        <p14:section name="Data" id="{AD98E0E3-EDC6-4486-BCDC-9B2A5DB02E6D}">
          <p14:sldIdLst>
            <p14:sldId id="286"/>
            <p14:sldId id="258"/>
          </p14:sldIdLst>
        </p14:section>
        <p14:section name="Aims" id="{2DB29244-7398-4B9D-8025-55D10A1BA2E1}">
          <p14:sldIdLst>
            <p14:sldId id="275"/>
            <p14:sldId id="294"/>
            <p14:sldId id="260"/>
          </p14:sldIdLst>
        </p14:section>
        <p14:section name="Results" id="{FA28DB96-67FF-46A8-8CBF-0B58B7242A54}">
          <p14:sldIdLst>
            <p14:sldId id="279"/>
            <p14:sldId id="281"/>
            <p14:sldId id="268"/>
            <p14:sldId id="266"/>
            <p14:sldId id="274"/>
            <p14:sldId id="269"/>
            <p14:sldId id="288"/>
          </p14:sldIdLst>
        </p14:section>
        <p14:section name="Future Projects" id="{2FE2CB21-201C-4DB8-8B82-8DA8907DA2E6}">
          <p14:sldIdLst>
            <p14:sldId id="284"/>
            <p14:sldId id="291"/>
            <p14:sldId id="287"/>
            <p14:sldId id="264"/>
            <p14:sldId id="289"/>
          </p14:sldIdLst>
        </p14:section>
        <p14:section name="Backup" id="{69E3D6A6-CFCF-40DC-A795-284070304508}">
          <p14:sldIdLst>
            <p14:sldId id="290"/>
            <p14:sldId id="299"/>
            <p14:sldId id="296"/>
            <p14:sldId id="298"/>
            <p14:sldId id="297"/>
            <p14:sldId id="272"/>
            <p14:sldId id="273"/>
            <p14:sldId id="271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lo Bareth" initials="MB" lastIdx="12" clrIdx="0">
    <p:extLst>
      <p:ext uri="{19B8F6BF-5375-455C-9EA6-DF929625EA0E}">
        <p15:presenceInfo xmlns:p15="http://schemas.microsoft.com/office/powerpoint/2012/main" userId="S-1-5-21-96029189-1708094328-1705926234-920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94F1"/>
    <a:srgbClr val="0A2D6E"/>
    <a:srgbClr val="2E1BA5"/>
    <a:srgbClr val="2454D4"/>
    <a:srgbClr val="7A1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9" autoAdjust="0"/>
    <p:restoredTop sz="87312" autoAdjust="0"/>
  </p:normalViewPr>
  <p:slideViewPr>
    <p:cSldViewPr snapToGrid="0">
      <p:cViewPr>
        <p:scale>
          <a:sx n="100" d="100"/>
          <a:sy n="100" d="100"/>
        </p:scale>
        <p:origin x="245" y="-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0-25T11:35:41.062" idx="1">
    <p:pos x="10" y="10"/>
    <p:text>Fluoreszenz Komponente erklären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0-30T02:44:04.445" idx="7">
    <p:pos x="5067" y="1388"/>
    <p:text>Evtl durch das Video ersetzen.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A3C466-8FAF-4D8F-BAA1-D249F7AEB30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A0B7A-DBDD-42C5-A0E3-934D0319D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13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ndfonline.com/author/Yan%2C+Xiaoha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tandfonline.com/author/Bien%2C+Jacob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1-2 There are a lot of DOM producers and sinks, like </a:t>
            </a:r>
            <a:r>
              <a:rPr lang="en-US" dirty="0" err="1"/>
              <a:t>fishs</a:t>
            </a:r>
            <a:r>
              <a:rPr lang="en-US" dirty="0"/>
              <a:t> and </a:t>
            </a:r>
            <a:r>
              <a:rPr lang="en-US" dirty="0" err="1"/>
              <a:t>alagae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DOM +/- 32Pg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A0B7A-DBDD-42C5-A0E3-934D0319D6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60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A0B7A-DBDD-42C5-A0E3-934D0319D6A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256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A0B7A-DBDD-42C5-A0E3-934D0319D6A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46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RFE/ </a:t>
            </a:r>
            <a:r>
              <a:rPr lang="en-US" dirty="0" err="1"/>
              <a:t>timeflattening</a:t>
            </a:r>
            <a:r>
              <a:rPr lang="en-US" dirty="0"/>
              <a:t> leaves out information</a:t>
            </a:r>
          </a:p>
          <a:p>
            <a:pPr algn="l"/>
            <a:endParaRPr lang="en-GB" b="1" i="0" dirty="0">
              <a:solidFill>
                <a:srgbClr val="333333"/>
              </a:solidFill>
              <a:effectLst/>
              <a:latin typeface="PT serif" panose="020B0604020202020204" pitchFamily="18" charset="0"/>
            </a:endParaRPr>
          </a:p>
          <a:p>
            <a:pPr algn="l"/>
            <a:endParaRPr lang="en-GB" b="1" i="0" dirty="0">
              <a:solidFill>
                <a:srgbClr val="333333"/>
              </a:solidFill>
              <a:effectLst/>
              <a:latin typeface="PT serif" panose="020B0604020202020204" pitchFamily="18" charset="0"/>
            </a:endParaRPr>
          </a:p>
          <a:p>
            <a:pPr algn="l"/>
            <a:r>
              <a:rPr lang="en-GB" b="1" i="0" dirty="0">
                <a:solidFill>
                  <a:srgbClr val="333333"/>
                </a:solidFill>
                <a:effectLst/>
                <a:latin typeface="PT serif" panose="020B0604020202020204" pitchFamily="18" charset="0"/>
              </a:rPr>
              <a:t>Rare Feature Selection in High Dimensions</a:t>
            </a:r>
          </a:p>
          <a:p>
            <a:pPr algn="l"/>
            <a:r>
              <a:rPr lang="en-GB" b="1" i="0" u="none" strike="noStrike" dirty="0" err="1">
                <a:solidFill>
                  <a:srgbClr val="10147E"/>
                </a:solidFill>
                <a:effectLst/>
                <a:latin typeface="Open Sans" panose="020B0606030504020204" pitchFamily="34" charset="0"/>
                <a:hlinkClick r:id="rId3"/>
              </a:rPr>
              <a:t>Xiaohan</a:t>
            </a:r>
            <a:r>
              <a:rPr lang="en-GB" b="1" i="0" u="none" strike="noStrike" dirty="0">
                <a:solidFill>
                  <a:srgbClr val="10147E"/>
                </a:solidFill>
                <a:effectLst/>
                <a:latin typeface="Open Sans" panose="020B0606030504020204" pitchFamily="34" charset="0"/>
                <a:hlinkClick r:id="rId3"/>
              </a:rPr>
              <a:t> Yan</a:t>
            </a:r>
            <a:endParaRPr lang="en-GB" b="1" i="0" u="none" strike="noStrike" dirty="0">
              <a:solidFill>
                <a:srgbClr val="10147E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&amp;</a:t>
            </a:r>
            <a:r>
              <a:rPr lang="en-GB" b="0" i="0" u="none" strike="noStrike" dirty="0">
                <a:solidFill>
                  <a:srgbClr val="10147E"/>
                </a:solidFill>
                <a:effectLst/>
                <a:latin typeface="Open Sans" panose="020B0606030504020204" pitchFamily="34" charset="0"/>
                <a:hlinkClick r:id="rId4"/>
              </a:rPr>
              <a:t>Jacob Bien</a:t>
            </a:r>
            <a:endParaRPr lang="en-GB" b="0" i="0" u="none" strike="noStrike" dirty="0">
              <a:solidFill>
                <a:srgbClr val="10147E"/>
              </a:solidFill>
              <a:effectLst/>
              <a:latin typeface="Open Sans" panose="020B0606030504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A0B7A-DBDD-42C5-A0E3-934D0319D6A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346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evaluation of the different methods prediction weights</a:t>
            </a:r>
          </a:p>
          <a:p>
            <a:pPr lvl="1"/>
            <a:r>
              <a:rPr lang="en-US" dirty="0"/>
              <a:t>To  each other (overlaps, outliers)</a:t>
            </a:r>
          </a:p>
          <a:p>
            <a:pPr lvl="1"/>
            <a:r>
              <a:rPr lang="en-US" dirty="0"/>
              <a:t>To the terrestrial chemicals properties in literature</a:t>
            </a:r>
          </a:p>
          <a:p>
            <a:pPr lvl="1"/>
            <a:r>
              <a:rPr lang="en-US" dirty="0"/>
              <a:t>To the correlation experiments of Xianyu</a:t>
            </a:r>
          </a:p>
          <a:p>
            <a:pPr lvl="1"/>
            <a:endParaRPr lang="en-US" dirty="0"/>
          </a:p>
          <a:p>
            <a:r>
              <a:rPr lang="en-US" dirty="0"/>
              <a:t>Compare to removed time features</a:t>
            </a:r>
          </a:p>
          <a:p>
            <a:r>
              <a:rPr lang="en-US" dirty="0"/>
              <a:t>Use the dilution series to evaluate the</a:t>
            </a:r>
            <a:br>
              <a:rPr lang="en-US" dirty="0"/>
            </a:br>
            <a:r>
              <a:rPr lang="en-US" dirty="0"/>
              <a:t>performance over different ranges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A0B7A-DBDD-42C5-A0E3-934D0319D6A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995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A0B7A-DBDD-42C5-A0E3-934D0319D6A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47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Comparing the similarity is tricky when we only have the mol. Formula.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A0B7A-DBDD-42C5-A0E3-934D0319D6A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28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we try to measure its changes on dissolved organic matter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A0B7A-DBDD-42C5-A0E3-934D0319D6A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08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A0B7A-DBDD-42C5-A0E3-934D0319D6A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48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A0B7A-DBDD-42C5-A0E3-934D0319D6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26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A0B7A-DBDD-42C5-A0E3-934D0319D6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01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A0B7A-DBDD-42C5-A0E3-934D0319D6A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72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Normalize by the amount of carbon</a:t>
            </a:r>
          </a:p>
          <a:p>
            <a:r>
              <a:rPr lang="en-US" dirty="0"/>
              <a:t>Additive log ration based on the ubiquitous feature with the least variance</a:t>
            </a:r>
          </a:p>
          <a:p>
            <a:r>
              <a:rPr lang="en-US" dirty="0"/>
              <a:t>As we can not assume COMPOSITIONAL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A0B7A-DBDD-42C5-A0E3-934D0319D6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62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Continuing with GLMs for best performance and RF for nonlinearity</a:t>
            </a:r>
          </a:p>
          <a:p>
            <a:r>
              <a:rPr lang="en-US" dirty="0"/>
              <a:t>RBF SVM had a very small sigma value as the best result on the grid search. This probably resulted in overfitting.</a:t>
            </a:r>
          </a:p>
          <a:p>
            <a:r>
              <a:rPr lang="en-US" dirty="0"/>
              <a:t>Range of Y: </a:t>
            </a:r>
            <a:r>
              <a:rPr lang="en-GB" dirty="0"/>
              <a:t>-1.2262  to  1.7245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A0B7A-DBDD-42C5-A0E3-934D0319D6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09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baseline="-25000" dirty="0"/>
              <a:t>24</a:t>
            </a:r>
            <a:r>
              <a:rPr lang="en-US" dirty="0"/>
              <a:t>H</a:t>
            </a:r>
            <a:r>
              <a:rPr lang="en-US" baseline="-25000" dirty="0"/>
              <a:t>30</a:t>
            </a:r>
            <a:r>
              <a:rPr lang="en-US" dirty="0"/>
              <a:t>N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12</a:t>
            </a:r>
            <a:r>
              <a:rPr lang="en-US" dirty="0"/>
              <a:t> at 17.3 minutes has a negative importance of 1.7e-4</a:t>
            </a:r>
          </a:p>
          <a:p>
            <a:r>
              <a:rPr lang="en-GB" b="0" i="0" dirty="0">
                <a:solidFill>
                  <a:srgbClr val="040C28"/>
                </a:solidFill>
                <a:effectLst/>
                <a:latin typeface="Google Sans"/>
              </a:rPr>
              <a:t>SHAP values use</a:t>
            </a:r>
            <a:r>
              <a:rPr lang="en-GB" b="0" i="0" dirty="0">
                <a:solidFill>
                  <a:srgbClr val="05192D"/>
                </a:solidFill>
                <a:effectLst/>
                <a:latin typeface="Studio-Feixen-Sans"/>
              </a:rPr>
              <a:t> a game theoretic approach that measures each player's contribution to the final outcome.</a:t>
            </a:r>
            <a:r>
              <a:rPr lang="en-GB" b="0" i="0" dirty="0">
                <a:solidFill>
                  <a:srgbClr val="202124"/>
                </a:solidFill>
                <a:effectLst/>
                <a:latin typeface="Google Sans"/>
              </a:rPr>
              <a:t> Features with positive SHAP values positively impact the prediction, while those with negative values have a negative impact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A0B7A-DBDD-42C5-A0E3-934D0319D6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73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480000" y="1713600"/>
            <a:ext cx="7824000" cy="932915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933" b="1" cap="none">
                <a:latin typeface="Helmholtz Halvar Mittel Rg" pitchFamily="2" charset="0"/>
              </a:defRPr>
            </a:lvl1pPr>
          </a:lstStyle>
          <a:p>
            <a:pPr>
              <a:defRPr/>
            </a:pPr>
            <a:r>
              <a:rPr lang="de-DE" dirty="0"/>
              <a:t>Präsentationstitel</a:t>
            </a:r>
            <a:br>
              <a:rPr lang="de-DE" dirty="0"/>
            </a:br>
            <a:r>
              <a:rPr lang="de-DE" dirty="0"/>
              <a:t>Auch zweizeilig möglich</a:t>
            </a:r>
            <a:endParaRPr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480000" y="2817600"/>
            <a:ext cx="7824000" cy="9234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2400"/>
              </a:lnSpc>
              <a:buNone/>
              <a:defRPr sz="2667">
                <a:solidFill>
                  <a:schemeClr val="bg1"/>
                </a:solidFill>
                <a:latin typeface="Helmholtz Halvar Mittel Rg" pitchFamily="2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de-DE" dirty="0"/>
              <a:t>Eventuelle Subheadline,</a:t>
            </a:r>
            <a:endParaRPr dirty="0"/>
          </a:p>
          <a:p>
            <a:pPr>
              <a:defRPr/>
            </a:pPr>
            <a:r>
              <a:rPr lang="de-DE" dirty="0"/>
              <a:t>ebenfalls zweizeilig möglich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6439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Zweispalti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Folientitel, insgesamt zweizeilig</a:t>
            </a:r>
            <a:endParaRPr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78367" y="921600"/>
            <a:ext cx="11232000" cy="355200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de-DE" dirty="0"/>
              <a:t>Entweder zweizeiliger Titel oder Titel mit Subheader</a:t>
            </a:r>
            <a:endParaRPr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 bwMode="auto">
          <a:xfrm>
            <a:off x="478367" y="1748367"/>
            <a:ext cx="5473700" cy="4563533"/>
          </a:xfrm>
        </p:spPr>
        <p:txBody>
          <a:bodyPr/>
          <a:lstStyle>
            <a:lvl1pPr>
              <a:buClr>
                <a:srgbClr val="002764"/>
              </a:buClr>
              <a:defRPr/>
            </a:lvl1pPr>
            <a:lvl2pPr>
              <a:buClr>
                <a:srgbClr val="002155"/>
              </a:buClr>
              <a:defRPr/>
            </a:lvl2pPr>
            <a:lvl3pPr>
              <a:buClr>
                <a:srgbClr val="002765"/>
              </a:buClr>
              <a:defRPr/>
            </a:lvl3pPr>
            <a:lvl4pPr>
              <a:buClr>
                <a:srgbClr val="002765"/>
              </a:buClr>
              <a:defRPr/>
            </a:lvl4pPr>
            <a:lvl5pPr>
              <a:buClr>
                <a:srgbClr val="002765"/>
              </a:buClr>
              <a:defRPr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  <a:p>
            <a:pPr lvl="4">
              <a:defRPr/>
            </a:pPr>
            <a:r>
              <a:rPr lang="en-US"/>
              <a:t>Fifth level</a:t>
            </a:r>
            <a:endParaRPr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 bwMode="auto">
          <a:xfrm>
            <a:off x="6239934" y="1748367"/>
            <a:ext cx="5456767" cy="4563533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cxnSp>
        <p:nvCxnSpPr>
          <p:cNvPr id="6" name="Gerade Verbindung 5"/>
          <p:cNvCxnSpPr>
            <a:cxnSpLocks/>
          </p:cNvCxnSpPr>
          <p:nvPr userDrawn="1"/>
        </p:nvCxnSpPr>
        <p:spPr bwMode="auto">
          <a:xfrm>
            <a:off x="478368" y="1364771"/>
            <a:ext cx="112336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>
              <a:defRPr/>
            </a:pPr>
            <a:fld id="{B698F5D6-7927-5E49-93F5-4DB35E5FA0C4}" type="slidenum">
              <a:rPr lang="en-GB"/>
              <a:t>‹#›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8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10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Mischspalti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Folientitel, insgesamt zweizeilig</a:t>
            </a:r>
            <a:endParaRPr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78367" y="921600"/>
            <a:ext cx="11232000" cy="355200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de-DE" dirty="0"/>
              <a:t>Entweder zweizeiliger Titel oder Titel mit Subheader</a:t>
            </a:r>
            <a:endParaRPr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 bwMode="auto">
          <a:xfrm>
            <a:off x="480001" y="1748368"/>
            <a:ext cx="8352851" cy="1680633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 bwMode="auto">
          <a:xfrm>
            <a:off x="478367" y="3839999"/>
            <a:ext cx="5473700" cy="2471900"/>
          </a:xfrm>
        </p:spPr>
        <p:txBody>
          <a:bodyPr/>
          <a:lstStyle/>
          <a:p>
            <a:pPr>
              <a:defRPr/>
            </a:pPr>
            <a:r>
              <a:rPr lang="en-US"/>
              <a:t>Click icon to add picture</a:t>
            </a:r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 bwMode="auto">
          <a:xfrm>
            <a:off x="6239934" y="3839633"/>
            <a:ext cx="5473700" cy="2472267"/>
          </a:xfrm>
        </p:spPr>
        <p:txBody>
          <a:bodyPr/>
          <a:lstStyle/>
          <a:p>
            <a:pPr>
              <a:defRPr/>
            </a:pPr>
            <a:r>
              <a:rPr lang="en-US"/>
              <a:t>Click icon to add picture</a:t>
            </a:r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478367" y="3681601"/>
            <a:ext cx="5473700" cy="143932"/>
          </a:xfrm>
        </p:spPr>
        <p:txBody>
          <a:bodyPr/>
          <a:lstStyle>
            <a:lvl1pPr marL="0" indent="0">
              <a:lnSpc>
                <a:spcPts val="1067"/>
              </a:lnSpc>
              <a:spcBef>
                <a:spcPts val="0"/>
              </a:spcBef>
              <a:buNone/>
              <a:defRPr sz="1067"/>
            </a:lvl1pPr>
          </a:lstStyle>
          <a:p>
            <a:pPr lvl="0">
              <a:defRPr/>
            </a:pPr>
            <a:r>
              <a:rPr lang="de-DE"/>
              <a:t>Bildunterschrift</a:t>
            </a:r>
            <a:endParaRPr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6239933" y="3681601"/>
            <a:ext cx="5473700" cy="143932"/>
          </a:xfrm>
        </p:spPr>
        <p:txBody>
          <a:bodyPr/>
          <a:lstStyle>
            <a:lvl1pPr marL="0" indent="0">
              <a:lnSpc>
                <a:spcPts val="1067"/>
              </a:lnSpc>
              <a:spcBef>
                <a:spcPts val="0"/>
              </a:spcBef>
              <a:buNone/>
              <a:defRPr sz="1067"/>
            </a:lvl1pPr>
          </a:lstStyle>
          <a:p>
            <a:pPr lvl="0">
              <a:defRPr/>
            </a:pPr>
            <a:r>
              <a:rPr lang="de-DE"/>
              <a:t>Bildunterschrift</a:t>
            </a:r>
            <a:endParaRPr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21"/>
          </p:nvPr>
        </p:nvSpPr>
        <p:spPr bwMode="auto"/>
        <p:txBody>
          <a:bodyPr/>
          <a:lstStyle/>
          <a:p>
            <a:pPr>
              <a:defRPr/>
            </a:pPr>
            <a:fld id="{B698F5D6-7927-5E49-93F5-4DB35E5FA0C4}" type="slidenum">
              <a:rPr lang="en-GB"/>
              <a:t>‹#›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2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443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480000" y="1713600"/>
            <a:ext cx="7824000" cy="932915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933" b="1" cap="none">
                <a:latin typeface="Helmholtz Halvar Mittel Rg" pitchFamily="2" charset="0"/>
              </a:defRPr>
            </a:lvl1pPr>
          </a:lstStyle>
          <a:p>
            <a:pPr>
              <a:defRPr/>
            </a:pPr>
            <a:r>
              <a:rPr lang="de-DE" dirty="0"/>
              <a:t>Präsentationstitel</a:t>
            </a:r>
            <a:br>
              <a:rPr lang="de-DE" dirty="0"/>
            </a:br>
            <a:r>
              <a:rPr lang="de-DE" dirty="0"/>
              <a:t>Auch zweizeilig möglich</a:t>
            </a:r>
            <a:endParaRPr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480000" y="2817600"/>
            <a:ext cx="7824000" cy="9234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2400"/>
              </a:lnSpc>
              <a:buNone/>
              <a:defRPr sz="2667">
                <a:solidFill>
                  <a:schemeClr val="bg1"/>
                </a:solidFill>
                <a:latin typeface="Helmholtz Halvar Mittel Rg" pitchFamily="2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de-DE" dirty="0"/>
              <a:t>Eventuelle Subheadline,</a:t>
            </a:r>
            <a:endParaRPr dirty="0"/>
          </a:p>
          <a:p>
            <a:pPr>
              <a:defRPr/>
            </a:pPr>
            <a:r>
              <a:rPr lang="de-DE" dirty="0"/>
              <a:t>ebenfalls zweizeilig möglich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3946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3176"/>
            <a:ext cx="12192000" cy="6858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5D94413-D90B-F155-5124-20194FC034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/>
          <a:stretch/>
        </p:blipFill>
        <p:spPr>
          <a:xfrm>
            <a:off x="0" y="-123395"/>
            <a:ext cx="12207013" cy="699832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7A8E1ED-A1C0-8DB2-C905-1399F1190B1F}"/>
              </a:ext>
            </a:extLst>
          </p:cNvPr>
          <p:cNvSpPr txBox="1"/>
          <p:nvPr/>
        </p:nvSpPr>
        <p:spPr>
          <a:xfrm>
            <a:off x="8976320" y="394879"/>
            <a:ext cx="2063552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33" b="1" dirty="0">
                <a:solidFill>
                  <a:srgbClr val="002765"/>
                </a:solidFill>
                <a:latin typeface="Helmholtz Halvar Mittel Rg" pitchFamily="2" charset="0"/>
              </a:rPr>
              <a:t>RESEARCH FOR</a:t>
            </a:r>
          </a:p>
          <a:p>
            <a:r>
              <a:rPr lang="en-GB" sz="1333" b="1" dirty="0">
                <a:solidFill>
                  <a:srgbClr val="002765"/>
                </a:solidFill>
                <a:latin typeface="Helmholtz Halvar Mittel Rg" pitchFamily="2" charset="0"/>
              </a:rPr>
              <a:t>GRAND CHALLENGES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80000" y="518400"/>
            <a:ext cx="2178051" cy="288925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 bwMode="auto">
          <a:xfrm>
            <a:off x="9153600" y="6537600"/>
            <a:ext cx="135889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e-DE" sz="1200">
                <a:solidFill>
                  <a:schemeClr val="accent2"/>
                </a:solidFill>
              </a:rPr>
              <a:t>www.helmholtz.de</a:t>
            </a:r>
            <a:endParaRPr sz="240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50C1E0A-3544-7BC2-1F94-84C3908834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56" t="20764" r="9504" b="19497"/>
          <a:stretch/>
        </p:blipFill>
        <p:spPr>
          <a:xfrm>
            <a:off x="4419622" y="356660"/>
            <a:ext cx="3352757" cy="59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79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1219170" eaLnBrk="1" hangingPunct="1">
        <a:spcBef>
          <a:spcPts val="0"/>
        </a:spcBef>
        <a:buNone/>
        <a:defRPr sz="5867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eaLnBrk="1" hangingPunct="1">
        <a:spcBef>
          <a:spcPts val="0"/>
        </a:spcBef>
        <a:buFont typeface="Arial"/>
        <a:buChar char="•"/>
        <a:defRPr sz="4267">
          <a:solidFill>
            <a:schemeClr val="bg1"/>
          </a:solidFill>
          <a:latin typeface="+mn-lt"/>
          <a:ea typeface="+mn-ea"/>
          <a:cs typeface="+mn-cs"/>
        </a:defRPr>
      </a:lvl1pPr>
      <a:lvl2pPr marL="990575" indent="-380990" algn="l" defTabSz="1219170" eaLnBrk="1" hangingPunct="1">
        <a:spcBef>
          <a:spcPts val="0"/>
        </a:spcBef>
        <a:buFont typeface="Arial"/>
        <a:buChar char="–"/>
        <a:defRPr sz="3733">
          <a:solidFill>
            <a:schemeClr val="bg1"/>
          </a:solidFill>
          <a:latin typeface="+mn-lt"/>
          <a:ea typeface="+mn-ea"/>
          <a:cs typeface="+mn-cs"/>
        </a:defRPr>
      </a:lvl2pPr>
      <a:lvl3pPr marL="1523962" indent="-304792" algn="l" defTabSz="1219170" eaLnBrk="1" hangingPunct="1">
        <a:spcBef>
          <a:spcPts val="0"/>
        </a:spcBef>
        <a:buFont typeface="Arial"/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3pPr>
      <a:lvl4pPr marL="2133547" indent="-304792" algn="l" defTabSz="1219170" eaLnBrk="1" hangingPunct="1">
        <a:spcBef>
          <a:spcPts val="0"/>
        </a:spcBef>
        <a:buFont typeface="Arial"/>
        <a:buChar char="–"/>
        <a:defRPr sz="2667">
          <a:solidFill>
            <a:schemeClr val="bg1"/>
          </a:solidFill>
          <a:latin typeface="+mn-lt"/>
          <a:ea typeface="+mn-ea"/>
          <a:cs typeface="+mn-cs"/>
        </a:defRPr>
      </a:lvl4pPr>
      <a:lvl5pPr marL="2743131" indent="-304792" algn="l" defTabSz="1219170" eaLnBrk="1" hangingPunct="1">
        <a:spcBef>
          <a:spcPts val="0"/>
        </a:spcBef>
        <a:buFont typeface="Arial"/>
        <a:buChar char="»"/>
        <a:defRPr sz="2667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1219170" eaLnBrk="1" hangingPunct="1">
        <a:spcBef>
          <a:spcPts val="0"/>
        </a:spcBef>
        <a:buFont typeface="Arial"/>
        <a:buChar char="•"/>
        <a:defRPr sz="2667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eaLnBrk="1" hangingPunct="1">
        <a:spcBef>
          <a:spcPts val="0"/>
        </a:spcBef>
        <a:buFont typeface="Arial"/>
        <a:buChar char="•"/>
        <a:defRPr sz="2667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eaLnBrk="1" hangingPunct="1">
        <a:spcBef>
          <a:spcPts val="0"/>
        </a:spcBef>
        <a:buFont typeface="Arial"/>
        <a:buChar char="•"/>
        <a:defRPr sz="2667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eaLnBrk="1" hangingPunct="1">
        <a:spcBef>
          <a:spcPts val="0"/>
        </a:spcBef>
        <a:buFont typeface="Arial"/>
        <a:buChar char="•"/>
        <a:defRPr sz="2667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eaLnBrk="1" hangingPunct="1"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eaLnBrk="1" hangingPunct="1"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eaLnBrk="1" hangingPunct="1"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eaLnBrk="1" hangingPunct="1">
        <a:defRPr sz="24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eaLnBrk="1" hangingPunct="1">
        <a:defRPr sz="24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eaLnBrk="1" hangingPunct="1">
        <a:defRPr sz="24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eaLnBrk="1" hangingPunct="1">
        <a:defRPr sz="24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eaLnBrk="1" hangingPunct="1">
        <a:defRPr sz="24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eaLnBrk="1" hangingPunct="1">
        <a:defRPr sz="24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platzhalter 3"/>
          <p:cNvSpPr>
            <a:spLocks noGrp="1"/>
          </p:cNvSpPr>
          <p:nvPr>
            <p:ph type="title"/>
          </p:nvPr>
        </p:nvSpPr>
        <p:spPr bwMode="auto">
          <a:xfrm>
            <a:off x="480000" y="292800"/>
            <a:ext cx="11232000" cy="4959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defRPr/>
            </a:pPr>
            <a:r>
              <a:rPr lang="de-DE" dirty="0"/>
              <a:t>Folientitel, insgesamt zweizeilig</a:t>
            </a:r>
            <a:endParaRPr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78B00E4-E555-06B9-40F0-19B49CBF1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9458"/>
            <a:ext cx="12192000" cy="355927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 bwMode="auto">
          <a:xfrm>
            <a:off x="480000" y="1485043"/>
            <a:ext cx="11232000" cy="48268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  <a:p>
            <a:pPr lvl="1">
              <a:defRPr/>
            </a:pPr>
            <a:r>
              <a:rPr lang="de-DE" dirty="0"/>
              <a:t>Zweite Ebene</a:t>
            </a:r>
            <a:endParaRPr dirty="0"/>
          </a:p>
          <a:p>
            <a:pPr lvl="2">
              <a:defRPr/>
            </a:pPr>
            <a:r>
              <a:rPr lang="de-DE" dirty="0"/>
              <a:t>Dritte Ebene</a:t>
            </a:r>
            <a:endParaRPr dirty="0"/>
          </a:p>
          <a:p>
            <a:pPr lvl="3">
              <a:defRPr/>
            </a:pPr>
            <a:r>
              <a:rPr lang="de-DE" dirty="0"/>
              <a:t>Vierte Ebene</a:t>
            </a:r>
            <a:endParaRPr dirty="0"/>
          </a:p>
          <a:p>
            <a:pPr lvl="4">
              <a:defRPr/>
            </a:pPr>
            <a:r>
              <a:rPr lang="de-DE" dirty="0"/>
              <a:t>Fünfte Ebene</a:t>
            </a:r>
            <a:endParaRPr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177671" y="6475088"/>
            <a:ext cx="1430831" cy="410297"/>
          </a:xfrm>
          <a:prstGeom prst="rect">
            <a:avLst/>
          </a:prstGeom>
        </p:spPr>
      </p:pic>
      <p:cxnSp>
        <p:nvCxnSpPr>
          <p:cNvPr id="6" name="Gerade Verbindung 5"/>
          <p:cNvCxnSpPr>
            <a:cxnSpLocks/>
          </p:cNvCxnSpPr>
          <p:nvPr/>
        </p:nvCxnSpPr>
        <p:spPr bwMode="auto">
          <a:xfrm>
            <a:off x="478368" y="1316765"/>
            <a:ext cx="112336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 bwMode="auto">
          <a:xfrm>
            <a:off x="9312357" y="648017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98F5D6-7927-5E49-93F5-4DB35E5FA0C4}" type="slidenum">
              <a:rPr lang="en-GB"/>
              <a:t>‹#›</a:t>
            </a:fld>
            <a:endParaRPr lang="en-GB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3"/>
          </p:nvPr>
        </p:nvSpPr>
        <p:spPr bwMode="auto">
          <a:xfrm>
            <a:off x="478366" y="6335725"/>
            <a:ext cx="657774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794CA04-D824-1E7A-07B7-589425B358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56" t="20764" r="9504" b="19497"/>
          <a:stretch/>
        </p:blipFill>
        <p:spPr>
          <a:xfrm>
            <a:off x="7928331" y="193707"/>
            <a:ext cx="3929509" cy="69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82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hf hdr="0" dt="0"/>
  <p:txStyles>
    <p:titleStyle>
      <a:lvl1pPr algn="l" defTabSz="1219170" eaLnBrk="1" hangingPunct="1">
        <a:spcBef>
          <a:spcPts val="0"/>
        </a:spcBef>
        <a:buNone/>
        <a:defRPr sz="2933" b="1" cap="none">
          <a:solidFill>
            <a:schemeClr val="accent1"/>
          </a:solidFill>
          <a:latin typeface="Helmholtz Halvar Mittel Rg" pitchFamily="2" charset="0"/>
          <a:ea typeface="+mj-ea"/>
          <a:cs typeface="+mj-cs"/>
        </a:defRPr>
      </a:lvl1pPr>
    </p:titleStyle>
    <p:bodyStyle>
      <a:lvl1pPr marL="241294" indent="-241294" algn="l" defTabSz="239994" eaLnBrk="1" hangingPunct="1">
        <a:lnSpc>
          <a:spcPts val="2400"/>
        </a:lnSpc>
        <a:spcBef>
          <a:spcPts val="1467"/>
        </a:spcBef>
        <a:spcAft>
          <a:spcPts val="0"/>
        </a:spcAft>
        <a:buClr>
          <a:srgbClr val="002765"/>
        </a:buClr>
        <a:buFont typeface="Wingdings"/>
        <a:buChar char="§"/>
        <a:tabLst>
          <a:tab pos="239994" algn="l"/>
          <a:tab pos="479988" algn="l"/>
        </a:tabLst>
        <a:defRPr sz="2133">
          <a:solidFill>
            <a:schemeClr val="tx1"/>
          </a:solidFill>
          <a:latin typeface="Helmholtz Halvar Mittel Rg" pitchFamily="2" charset="0"/>
          <a:ea typeface="+mn-ea"/>
          <a:cs typeface="+mn-cs"/>
        </a:defRPr>
      </a:lvl1pPr>
      <a:lvl2pPr marL="480472" indent="-239178" algn="l" defTabSz="1219170" eaLnBrk="1" hangingPunct="1">
        <a:spcBef>
          <a:spcPts val="0"/>
        </a:spcBef>
        <a:buClr>
          <a:srgbClr val="002765"/>
        </a:buClr>
        <a:buFont typeface="Wingdings"/>
        <a:buChar char="§"/>
        <a:defRPr sz="2133">
          <a:solidFill>
            <a:schemeClr val="tx1"/>
          </a:solidFill>
          <a:latin typeface="Helmholtz Halvar Mittel Rg" pitchFamily="2" charset="0"/>
          <a:ea typeface="+mn-ea"/>
          <a:cs typeface="+mn-cs"/>
        </a:defRPr>
      </a:lvl2pPr>
      <a:lvl3pPr marL="721766" indent="-241294" algn="l" defTabSz="1219170" eaLnBrk="1" hangingPunct="1">
        <a:spcBef>
          <a:spcPts val="0"/>
        </a:spcBef>
        <a:buClr>
          <a:srgbClr val="002765"/>
        </a:buClr>
        <a:buFont typeface="Wingdings"/>
        <a:buChar char="§"/>
        <a:defRPr sz="2133">
          <a:solidFill>
            <a:schemeClr val="tx1"/>
          </a:solidFill>
          <a:latin typeface="Helmholtz Halvar Mittel Rg" pitchFamily="2" charset="0"/>
          <a:ea typeface="+mn-ea"/>
          <a:cs typeface="+mn-cs"/>
        </a:defRPr>
      </a:lvl3pPr>
      <a:lvl4pPr marL="952476" indent="-232828" algn="l" defTabSz="1219170" eaLnBrk="1" hangingPunct="1">
        <a:spcBef>
          <a:spcPts val="0"/>
        </a:spcBef>
        <a:buClr>
          <a:srgbClr val="002765"/>
        </a:buClr>
        <a:buFont typeface="Wingdings"/>
        <a:buChar char="§"/>
        <a:defRPr sz="2133">
          <a:solidFill>
            <a:schemeClr val="tx1"/>
          </a:solidFill>
          <a:latin typeface="Helmholtz Halvar Mittel Rg" pitchFamily="2" charset="0"/>
          <a:ea typeface="+mn-ea"/>
          <a:cs typeface="+mn-cs"/>
        </a:defRPr>
      </a:lvl4pPr>
      <a:lvl5pPr marL="1333467" indent="-380990" algn="l" defTabSz="1219170" eaLnBrk="1" hangingPunct="1">
        <a:spcBef>
          <a:spcPts val="0"/>
        </a:spcBef>
        <a:buClr>
          <a:srgbClr val="002765"/>
        </a:buClr>
        <a:buFont typeface="Wingdings"/>
        <a:buChar char="§"/>
        <a:defRPr sz="2133">
          <a:solidFill>
            <a:schemeClr val="tx1"/>
          </a:solidFill>
          <a:latin typeface="Helmholtz Halvar Mittel Rg" pitchFamily="2" charset="0"/>
          <a:ea typeface="+mn-ea"/>
          <a:cs typeface="+mn-cs"/>
        </a:defRPr>
      </a:lvl5pPr>
      <a:lvl6pPr marL="3047924" indent="0" algn="l" defTabSz="1219170" eaLnBrk="1" hangingPunct="1">
        <a:spcBef>
          <a:spcPts val="0"/>
        </a:spcBef>
        <a:buFont typeface="Arial"/>
        <a:buNone/>
        <a:defRPr sz="2667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eaLnBrk="1" hangingPunct="1">
        <a:spcBef>
          <a:spcPts val="0"/>
        </a:spcBef>
        <a:buFont typeface="Arial"/>
        <a:buChar char="•"/>
        <a:defRPr sz="2667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eaLnBrk="1" hangingPunct="1">
        <a:spcBef>
          <a:spcPts val="0"/>
        </a:spcBef>
        <a:buFont typeface="Arial"/>
        <a:buChar char="•"/>
        <a:defRPr sz="2667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eaLnBrk="1" hangingPunct="1">
        <a:spcBef>
          <a:spcPts val="0"/>
        </a:spcBef>
        <a:buFont typeface="Arial"/>
        <a:buChar char="•"/>
        <a:defRPr sz="2667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eaLnBrk="1" hangingPunct="1"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eaLnBrk="1" hangingPunct="1"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eaLnBrk="1" hangingPunct="1"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eaLnBrk="1" hangingPunct="1">
        <a:defRPr sz="24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eaLnBrk="1" hangingPunct="1">
        <a:defRPr sz="24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eaLnBrk="1" hangingPunct="1">
        <a:defRPr sz="24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eaLnBrk="1" hangingPunct="1">
        <a:defRPr sz="24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eaLnBrk="1" hangingPunct="1">
        <a:defRPr sz="24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eaLnBrk="1" hangingPunct="1">
        <a:defRPr sz="24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A378A-609D-4C27-A5E9-B729FA0900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Search for Chemical Key Features in Dissolved Organic Matter in the Ocean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C0CF15-0F4E-4A4B-8437-988E06F9BD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000" y="2817600"/>
            <a:ext cx="7824000" cy="1173375"/>
          </a:xfrm>
        </p:spPr>
        <p:txBody>
          <a:bodyPr>
            <a:noAutofit/>
          </a:bodyPr>
          <a:lstStyle/>
          <a:p>
            <a:r>
              <a:rPr lang="en-US" dirty="0"/>
              <a:t>Presenter: Marlo Bareth</a:t>
            </a:r>
          </a:p>
          <a:p>
            <a:endParaRPr lang="en-US" sz="2000" dirty="0"/>
          </a:p>
          <a:p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supervisor: Boris Koch</a:t>
            </a:r>
          </a:p>
          <a:p>
            <a:r>
              <a:rPr lang="en-US" sz="2000" dirty="0"/>
              <a:t>2</a:t>
            </a:r>
            <a:r>
              <a:rPr lang="en-US" sz="2000" baseline="30000" dirty="0"/>
              <a:t>nd</a:t>
            </a:r>
            <a:r>
              <a:rPr lang="en-US" sz="2000" dirty="0"/>
              <a:t> supervisor: Gabriel </a:t>
            </a:r>
            <a:r>
              <a:rPr lang="en-US" sz="2000" dirty="0" err="1"/>
              <a:t>Zachmann</a:t>
            </a:r>
            <a:endParaRPr lang="en-US" sz="2000" dirty="0"/>
          </a:p>
          <a:p>
            <a:r>
              <a:rPr lang="en-US" sz="2000" dirty="0"/>
              <a:t>Advisor: Sebastian </a:t>
            </a:r>
            <a:r>
              <a:rPr lang="en-US" sz="2000" dirty="0" err="1"/>
              <a:t>Maneth</a:t>
            </a:r>
            <a:endParaRPr lang="en-US" sz="2000" dirty="0"/>
          </a:p>
          <a:p>
            <a:r>
              <a:rPr lang="en-US" sz="2000" dirty="0"/>
              <a:t>Advisor: Christian L. Müller</a:t>
            </a:r>
          </a:p>
        </p:txBody>
      </p:sp>
    </p:spTree>
    <p:extLst>
      <p:ext uri="{BB962C8B-B14F-4D97-AF65-F5344CB8AC3E}">
        <p14:creationId xmlns:p14="http://schemas.microsoft.com/office/powerpoint/2010/main" val="2936966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DBAB5-3A53-48F7-869E-BE2035D61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930" dirty="0"/>
              <a:t>Which model delivers the best predictions?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FA3F14-4CA6-4153-A7E9-1DCC338C0A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5F279-927B-4710-A612-177D7258A58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80002" y="1748368"/>
            <a:ext cx="3582952" cy="1680633"/>
          </a:xfrm>
        </p:spPr>
        <p:txBody>
          <a:bodyPr/>
          <a:lstStyle/>
          <a:p>
            <a:r>
              <a:rPr lang="en-US" dirty="0"/>
              <a:t>Hyperparameter tuning</a:t>
            </a:r>
          </a:p>
          <a:p>
            <a:r>
              <a:rPr lang="en-US" dirty="0"/>
              <a:t>5 fold - 5 repeats cross validation</a:t>
            </a:r>
          </a:p>
          <a:p>
            <a:r>
              <a:rPr lang="en-US" dirty="0"/>
              <a:t>20% validation set</a:t>
            </a:r>
          </a:p>
          <a:p>
            <a:r>
              <a:rPr lang="en-US" dirty="0"/>
              <a:t>Standardized by using the z-score (mean is zero and one unit is one standard deviation)</a:t>
            </a:r>
          </a:p>
          <a:p>
            <a:r>
              <a:rPr lang="en-US" dirty="0"/>
              <a:t>Focus on…</a:t>
            </a:r>
          </a:p>
          <a:p>
            <a:pPr lvl="1"/>
            <a:r>
              <a:rPr lang="en-US" dirty="0"/>
              <a:t>GLM as it performs best</a:t>
            </a:r>
          </a:p>
          <a:p>
            <a:pPr lvl="1"/>
            <a:r>
              <a:rPr lang="en-US" dirty="0"/>
              <a:t>RF as we assumed non linearity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2054A4-5E37-41D6-92FF-8372D4C6A9F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B698F5D6-7927-5E49-93F5-4DB35E5FA0C4}" type="slidenum">
              <a:rPr lang="en-GB" smtClean="0"/>
              <a:t>10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C916BD9-8DD6-4F44-AD1A-B5569B1256E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9566697-1B4E-432C-8DAB-45755890A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685" y="1440918"/>
            <a:ext cx="8223315" cy="50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6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450E0-4F0D-4D53-93F0-8E89F4842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Forest importance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255D7-56EC-4CBD-91E7-CAF731D949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Do all features provide important information?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D08F1-13AF-440B-A76A-601B39E33AF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B698F5D6-7927-5E49-93F5-4DB35E5FA0C4}" type="slidenum">
              <a:rPr lang="en-GB" smtClean="0"/>
              <a:t>11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41DBBCD-8907-49E6-AA87-1F1F1785112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CA5D76-39D7-4622-8783-95295DC54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964" y="1409693"/>
            <a:ext cx="8168462" cy="504402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9E0398-FBA6-4A1C-8DF1-D6A1C5A9629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80001" y="1748367"/>
            <a:ext cx="3498110" cy="4188033"/>
          </a:xfrm>
        </p:spPr>
        <p:txBody>
          <a:bodyPr/>
          <a:lstStyle/>
          <a:p>
            <a:r>
              <a:rPr lang="en-US" dirty="0"/>
              <a:t>How does the prediction power decrease when we shuffle the values of this MFT/column</a:t>
            </a:r>
          </a:p>
          <a:p>
            <a:r>
              <a:rPr lang="en-US" dirty="0"/>
              <a:t>Two challenges</a:t>
            </a:r>
          </a:p>
          <a:p>
            <a:pPr lvl="1"/>
            <a:r>
              <a:rPr lang="en-US" dirty="0"/>
              <a:t>Which direction does this feature change the prediction?</a:t>
            </a:r>
          </a:p>
          <a:p>
            <a:pPr lvl="2"/>
            <a:r>
              <a:rPr lang="en-US" dirty="0"/>
              <a:t>Shapley Additive </a:t>
            </a:r>
            <a:r>
              <a:rPr lang="en-US" dirty="0" err="1"/>
              <a:t>exPlaination</a:t>
            </a:r>
            <a:r>
              <a:rPr lang="en-US" dirty="0"/>
              <a:t> values</a:t>
            </a:r>
          </a:p>
          <a:p>
            <a:pPr lvl="1"/>
            <a:r>
              <a:rPr lang="en-US" dirty="0"/>
              <a:t>Are the importance values stable?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73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9D780-F3FA-4861-9180-9F736481E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consistency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FBB2C-C1B5-48AD-871B-FA89B80ADA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8ED458-370D-4DD6-860E-4ECA2A7DE4D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B698F5D6-7927-5E49-93F5-4DB35E5FA0C4}" type="slidenum">
              <a:rPr lang="en-GB" smtClean="0"/>
              <a:t>12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BE09019-E403-4C67-B148-17EBCFBC3356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2594A0-68F3-4ABD-8DA7-4ECCDA2288E4}"/>
              </a:ext>
            </a:extLst>
          </p:cNvPr>
          <p:cNvGrpSpPr/>
          <p:nvPr/>
        </p:nvGrpSpPr>
        <p:grpSpPr>
          <a:xfrm>
            <a:off x="0" y="2842356"/>
            <a:ext cx="6207874" cy="3833362"/>
            <a:chOff x="0" y="2842356"/>
            <a:chExt cx="6207874" cy="383336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2E9A602-1963-46D7-B561-4C0CA9B7F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842356"/>
              <a:ext cx="6207874" cy="3833362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155AB3D-DAD7-42AB-937C-279F10003455}"/>
                </a:ext>
              </a:extLst>
            </p:cNvPr>
            <p:cNvSpPr/>
            <p:nvPr/>
          </p:nvSpPr>
          <p:spPr>
            <a:xfrm>
              <a:off x="1879259" y="2962181"/>
              <a:ext cx="3215901" cy="4668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mholtz Halvar Mittel Rg"/>
                </a:rPr>
                <a:t>Random Forest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224A4C-B80B-46C6-AA47-DF5647C33DBB}"/>
              </a:ext>
            </a:extLst>
          </p:cNvPr>
          <p:cNvGrpSpPr/>
          <p:nvPr/>
        </p:nvGrpSpPr>
        <p:grpSpPr>
          <a:xfrm>
            <a:off x="6127118" y="2669973"/>
            <a:ext cx="6189552" cy="3800289"/>
            <a:chOff x="6002448" y="2535436"/>
            <a:chExt cx="6189552" cy="380028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B605D8-E2B1-4C2F-B74B-9E713269C459}"/>
                </a:ext>
              </a:extLst>
            </p:cNvPr>
            <p:cNvGrpSpPr/>
            <p:nvPr/>
          </p:nvGrpSpPr>
          <p:grpSpPr>
            <a:xfrm>
              <a:off x="6002448" y="2562131"/>
              <a:ext cx="6189552" cy="3773594"/>
              <a:chOff x="6236614" y="3060071"/>
              <a:chExt cx="5585556" cy="342010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8F4CE71-866F-42E4-A54F-ADA441394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6614" y="3060071"/>
                <a:ext cx="5538633" cy="3420106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BDAC5E1-F399-4F17-BDE1-4CC200FC43DE}"/>
                  </a:ext>
                </a:extLst>
              </p:cNvPr>
              <p:cNvSpPr/>
              <p:nvPr/>
            </p:nvSpPr>
            <p:spPr>
              <a:xfrm>
                <a:off x="11134107" y="3192112"/>
                <a:ext cx="688063" cy="27646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6EE61E6-839D-4B02-AE60-00F110DEE239}"/>
                </a:ext>
              </a:extLst>
            </p:cNvPr>
            <p:cNvSpPr/>
            <p:nvPr/>
          </p:nvSpPr>
          <p:spPr>
            <a:xfrm>
              <a:off x="7413581" y="2535436"/>
              <a:ext cx="3387769" cy="3552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mholtz Halvar Mittel Rg"/>
                </a:rPr>
                <a:t>Generalized Linear Models</a:t>
              </a:r>
            </a:p>
          </p:txBody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ECB464-47D2-409D-A3D2-7577AE09CE3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8366" y="1649589"/>
            <a:ext cx="8463974" cy="1375585"/>
          </a:xfrm>
        </p:spPr>
        <p:txBody>
          <a:bodyPr/>
          <a:lstStyle/>
          <a:p>
            <a:r>
              <a:rPr lang="en-US" dirty="0"/>
              <a:t>Highly unstable: Very different results for RF </a:t>
            </a:r>
            <a:r>
              <a:rPr lang="en-US" dirty="0" err="1"/>
              <a:t>importances</a:t>
            </a:r>
            <a:r>
              <a:rPr lang="en-US" dirty="0"/>
              <a:t> reruns</a:t>
            </a:r>
          </a:p>
          <a:p>
            <a:r>
              <a:rPr lang="en-US" dirty="0"/>
              <a:t>1000 runs and we investigate the top X features</a:t>
            </a:r>
          </a:p>
          <a:p>
            <a:r>
              <a:rPr lang="en-US" dirty="0"/>
              <a:t>GLMs more stable selection than RFs</a:t>
            </a:r>
          </a:p>
        </p:txBody>
      </p:sp>
    </p:spTree>
    <p:extLst>
      <p:ext uri="{BB962C8B-B14F-4D97-AF65-F5344CB8AC3E}">
        <p14:creationId xmlns:p14="http://schemas.microsoft.com/office/powerpoint/2010/main" val="429346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B903E-7F3F-4152-8DA9-7A20BE4A0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Feature Elimination (RFE)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3AE6C-9199-46A6-A561-5B42D6D230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926476-ED8F-4B8F-AE01-3643C5FB59D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80001" y="1748368"/>
            <a:ext cx="3863399" cy="1680633"/>
          </a:xfrm>
        </p:spPr>
        <p:txBody>
          <a:bodyPr/>
          <a:lstStyle/>
          <a:p>
            <a:r>
              <a:rPr lang="en-US" dirty="0"/>
              <a:t>Addressing the variance of previous results</a:t>
            </a:r>
          </a:p>
          <a:p>
            <a:r>
              <a:rPr lang="en-US" dirty="0"/>
              <a:t>Removing unimportant variables and building a new model</a:t>
            </a:r>
          </a:p>
          <a:p>
            <a:r>
              <a:rPr lang="en-US" dirty="0"/>
              <a:t> 10 times repeated 10 fold cross validation</a:t>
            </a:r>
          </a:p>
          <a:p>
            <a:r>
              <a:rPr lang="en-US" dirty="0"/>
              <a:t>High stability: ~100 variables enough for predictions</a:t>
            </a:r>
          </a:p>
          <a:p>
            <a:pPr marL="480472" lvl="2" indent="0">
              <a:buNone/>
            </a:pP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3665E1-0B01-4E00-B5EC-280D72DA0C2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B698F5D6-7927-5E49-93F5-4DB35E5FA0C4}" type="slidenum">
              <a:rPr lang="en-GB" smtClean="0"/>
              <a:t>13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788789D-24A7-4F17-BDB7-46CD2A89A4B1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476D26F-AA21-4821-85C3-16348C57830D}"/>
              </a:ext>
            </a:extLst>
          </p:cNvPr>
          <p:cNvGrpSpPr/>
          <p:nvPr/>
        </p:nvGrpSpPr>
        <p:grpSpPr>
          <a:xfrm>
            <a:off x="4398854" y="1628775"/>
            <a:ext cx="7784279" cy="4907424"/>
            <a:chOff x="4398854" y="1628775"/>
            <a:chExt cx="7784279" cy="490742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9278E76-BD91-4D1E-8010-650C615CE1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78"/>
            <a:stretch/>
          </p:blipFill>
          <p:spPr>
            <a:xfrm>
              <a:off x="4398854" y="1628775"/>
              <a:ext cx="7784279" cy="490742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9CC7355-1B1A-4ADC-8915-C1CF83BF8A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46" t="14169" r="1878" b="81561"/>
            <a:stretch/>
          </p:blipFill>
          <p:spPr>
            <a:xfrm>
              <a:off x="10963275" y="2116868"/>
              <a:ext cx="1219858" cy="209550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7282634-0A21-4778-B16E-F45CE80F45F2}"/>
              </a:ext>
            </a:extLst>
          </p:cNvPr>
          <p:cNvSpPr/>
          <p:nvPr/>
        </p:nvSpPr>
        <p:spPr>
          <a:xfrm>
            <a:off x="10963275" y="2298407"/>
            <a:ext cx="1120857" cy="3661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D8D049-551D-410E-B3E7-7C164AC2CCBC}"/>
              </a:ext>
            </a:extLst>
          </p:cNvPr>
          <p:cNvSpPr/>
          <p:nvPr/>
        </p:nvSpPr>
        <p:spPr>
          <a:xfrm>
            <a:off x="7223760" y="4602480"/>
            <a:ext cx="3657600" cy="17332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0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DB637-39EB-4D9E-AF77-0E569FB4B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292800"/>
            <a:ext cx="7489986" cy="495907"/>
          </a:xfrm>
        </p:spPr>
        <p:txBody>
          <a:bodyPr/>
          <a:lstStyle/>
          <a:p>
            <a:r>
              <a:rPr lang="en-US" sz="3200" dirty="0"/>
              <a:t>Does the time dimension provide better prediction power?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031F0C-0F97-4682-8998-3CC517DE343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80002" y="1748368"/>
            <a:ext cx="5326442" cy="1680633"/>
          </a:xfrm>
        </p:spPr>
        <p:txBody>
          <a:bodyPr/>
          <a:lstStyle/>
          <a:p>
            <a:r>
              <a:rPr lang="en-US" dirty="0"/>
              <a:t>Data reduction: Taking the sum of molecular formulas at different timepoints</a:t>
            </a:r>
          </a:p>
          <a:p>
            <a:r>
              <a:rPr lang="en-US" dirty="0"/>
              <a:t>We loose the temporal/chemical dimension</a:t>
            </a:r>
          </a:p>
          <a:p>
            <a:r>
              <a:rPr lang="en-US" dirty="0"/>
              <a:t>Hypothesis rejected</a:t>
            </a:r>
          </a:p>
          <a:p>
            <a:r>
              <a:rPr lang="en-US" dirty="0"/>
              <a:t>Possible explanation: Combining the timepoints leads to less sparsity, which improves the prediction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9BCA05-A238-4D9B-A99E-E9328876DF2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B698F5D6-7927-5E49-93F5-4DB35E5FA0C4}" type="slidenum">
              <a:rPr lang="en-GB" smtClean="0"/>
              <a:t>14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27980C5-84E6-4C64-84D8-2A623B14D6B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EE8DF7-A2C9-42F7-A2D8-6BF681EBCA1A}"/>
              </a:ext>
            </a:extLst>
          </p:cNvPr>
          <p:cNvSpPr/>
          <p:nvPr/>
        </p:nvSpPr>
        <p:spPr>
          <a:xfrm rot="16200000">
            <a:off x="11347783" y="479692"/>
            <a:ext cx="464263" cy="2439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218400-F4CA-4958-A0CE-70B8FF172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483" y="1614199"/>
            <a:ext cx="3768318" cy="1397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E213BF-C8C0-4DC6-9750-ED4D295A5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202" y="1511868"/>
            <a:ext cx="3768317" cy="1781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931D863-9DF6-4749-B523-FEBEDC7EB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87" y="1669086"/>
            <a:ext cx="3768317" cy="1781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27522B0-2B29-4FE3-86BF-49D600640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853" y="1898438"/>
            <a:ext cx="3768317" cy="1781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9154752-13D5-4978-AFF6-46D3B1292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422" y="2065066"/>
            <a:ext cx="3768317" cy="1781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CC3A65F-0D7F-4BE3-BC7C-BF117ED97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57" y="2311487"/>
            <a:ext cx="3768317" cy="1781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66E0061-2DD8-4E1E-8D06-90A4A675E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580" y="2470453"/>
            <a:ext cx="3768317" cy="1781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05A6798-217F-41E0-AE81-98096769A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030" y="2652310"/>
            <a:ext cx="3768317" cy="178109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feld 26">
            <a:extLst>
              <a:ext uri="{FF2B5EF4-FFF2-40B4-BE49-F238E27FC236}">
                <a16:creationId xmlns:a16="http://schemas.microsoft.com/office/drawing/2014/main" id="{5A81ABC2-BEE1-45AA-9379-43018A26BCC5}"/>
              </a:ext>
            </a:extLst>
          </p:cNvPr>
          <p:cNvSpPr txBox="1"/>
          <p:nvPr/>
        </p:nvSpPr>
        <p:spPr>
          <a:xfrm>
            <a:off x="8033122" y="4345250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err="1">
                <a:solidFill>
                  <a:srgbClr val="005AA0"/>
                </a:solidFill>
                <a:latin typeface="Arial" charset="0"/>
              </a:rPr>
              <a:t>Molecular</a:t>
            </a:r>
            <a:r>
              <a:rPr lang="de-DE" sz="1600" dirty="0">
                <a:solidFill>
                  <a:srgbClr val="005AA0"/>
                </a:solidFill>
                <a:latin typeface="Arial" charset="0"/>
              </a:rPr>
              <a:t> </a:t>
            </a:r>
            <a:r>
              <a:rPr lang="de-DE" sz="1600" dirty="0" err="1">
                <a:solidFill>
                  <a:srgbClr val="005AA0"/>
                </a:solidFill>
                <a:latin typeface="Arial" charset="0"/>
              </a:rPr>
              <a:t>mass</a:t>
            </a:r>
            <a:endParaRPr lang="de-DE" sz="1600" dirty="0">
              <a:solidFill>
                <a:srgbClr val="005AA0"/>
              </a:solidFill>
              <a:latin typeface="Arial" charset="0"/>
            </a:endParaRPr>
          </a:p>
        </p:txBody>
      </p:sp>
      <p:sp>
        <p:nvSpPr>
          <p:cNvPr id="29" name="Textfeld 27">
            <a:extLst>
              <a:ext uri="{FF2B5EF4-FFF2-40B4-BE49-F238E27FC236}">
                <a16:creationId xmlns:a16="http://schemas.microsoft.com/office/drawing/2014/main" id="{718F9C2D-2923-4B45-8051-9B3CEEF16821}"/>
              </a:ext>
            </a:extLst>
          </p:cNvPr>
          <p:cNvSpPr txBox="1"/>
          <p:nvPr/>
        </p:nvSpPr>
        <p:spPr>
          <a:xfrm rot="16200000">
            <a:off x="5298658" y="2202401"/>
            <a:ext cx="2116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 err="1">
                <a:solidFill>
                  <a:srgbClr val="005AA0"/>
                </a:solidFill>
                <a:latin typeface="Arial" charset="0"/>
              </a:rPr>
              <a:t>Abundance</a:t>
            </a:r>
            <a:endParaRPr lang="de-DE" dirty="0">
              <a:solidFill>
                <a:srgbClr val="005AA0"/>
              </a:solidFill>
              <a:latin typeface="Arial" charset="0"/>
            </a:endParaRPr>
          </a:p>
        </p:txBody>
      </p:sp>
      <p:cxnSp>
        <p:nvCxnSpPr>
          <p:cNvPr id="30" name="Gerade Verbindung mit Pfeil 28">
            <a:extLst>
              <a:ext uri="{FF2B5EF4-FFF2-40B4-BE49-F238E27FC236}">
                <a16:creationId xmlns:a16="http://schemas.microsoft.com/office/drawing/2014/main" id="{93B20772-8400-4E3B-888A-0091C59FCAB2}"/>
              </a:ext>
            </a:extLst>
          </p:cNvPr>
          <p:cNvCxnSpPr>
            <a:cxnSpLocks/>
          </p:cNvCxnSpPr>
          <p:nvPr/>
        </p:nvCxnSpPr>
        <p:spPr>
          <a:xfrm flipV="1">
            <a:off x="6311266" y="4348790"/>
            <a:ext cx="4294196" cy="1"/>
          </a:xfrm>
          <a:prstGeom prst="straightConnector1">
            <a:avLst/>
          </a:prstGeom>
          <a:ln w="22225">
            <a:solidFill>
              <a:schemeClr val="accent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Gerade Verbindung mit Pfeil 29">
            <a:extLst>
              <a:ext uri="{FF2B5EF4-FFF2-40B4-BE49-F238E27FC236}">
                <a16:creationId xmlns:a16="http://schemas.microsoft.com/office/drawing/2014/main" id="{8F7E46FF-5DE8-48C0-8FE1-DFFF166D02E5}"/>
              </a:ext>
            </a:extLst>
          </p:cNvPr>
          <p:cNvCxnSpPr>
            <a:cxnSpLocks/>
          </p:cNvCxnSpPr>
          <p:nvPr/>
        </p:nvCxnSpPr>
        <p:spPr>
          <a:xfrm flipV="1">
            <a:off x="6587320" y="1382079"/>
            <a:ext cx="0" cy="3370947"/>
          </a:xfrm>
          <a:prstGeom prst="straightConnector1">
            <a:avLst/>
          </a:prstGeom>
          <a:ln w="22225">
            <a:solidFill>
              <a:schemeClr val="accent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Gerade Verbindung mit Pfeil 30">
            <a:extLst>
              <a:ext uri="{FF2B5EF4-FFF2-40B4-BE49-F238E27FC236}">
                <a16:creationId xmlns:a16="http://schemas.microsoft.com/office/drawing/2014/main" id="{8F8BC46D-020A-451B-B30C-9B247A8C052D}"/>
              </a:ext>
            </a:extLst>
          </p:cNvPr>
          <p:cNvCxnSpPr>
            <a:cxnSpLocks/>
          </p:cNvCxnSpPr>
          <p:nvPr/>
        </p:nvCxnSpPr>
        <p:spPr>
          <a:xfrm flipV="1">
            <a:off x="10644011" y="3095264"/>
            <a:ext cx="1635610" cy="1264114"/>
          </a:xfrm>
          <a:prstGeom prst="straightConnector1">
            <a:avLst/>
          </a:prstGeom>
          <a:ln w="22225">
            <a:solidFill>
              <a:schemeClr val="accent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3" name="Rechteck 31">
            <a:extLst>
              <a:ext uri="{FF2B5EF4-FFF2-40B4-BE49-F238E27FC236}">
                <a16:creationId xmlns:a16="http://schemas.microsoft.com/office/drawing/2014/main" id="{15DE264B-DBA6-4394-B405-7DFC1F0C6C75}"/>
              </a:ext>
            </a:extLst>
          </p:cNvPr>
          <p:cNvSpPr/>
          <p:nvPr/>
        </p:nvSpPr>
        <p:spPr>
          <a:xfrm>
            <a:off x="10605462" y="2833548"/>
            <a:ext cx="16356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05AA0"/>
                </a:solidFill>
                <a:latin typeface="Arial" charset="0"/>
              </a:rPr>
              <a:t>                        </a:t>
            </a:r>
          </a:p>
        </p:txBody>
      </p:sp>
      <p:sp>
        <p:nvSpPr>
          <p:cNvPr id="35" name="Textfeld 65">
            <a:extLst>
              <a:ext uri="{FF2B5EF4-FFF2-40B4-BE49-F238E27FC236}">
                <a16:creationId xmlns:a16="http://schemas.microsoft.com/office/drawing/2014/main" id="{131930F7-D7B1-480A-ADAA-1734F31947D8}"/>
              </a:ext>
            </a:extLst>
          </p:cNvPr>
          <p:cNvSpPr txBox="1"/>
          <p:nvPr/>
        </p:nvSpPr>
        <p:spPr>
          <a:xfrm rot="19334324">
            <a:off x="10831447" y="3471393"/>
            <a:ext cx="1857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>
                <a:solidFill>
                  <a:srgbClr val="005AA0"/>
                </a:solidFill>
                <a:latin typeface="Arial" charset="0"/>
              </a:rPr>
              <a:t>Retention time</a:t>
            </a: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7701211-092D-4529-B458-06985E453BDB}"/>
              </a:ext>
            </a:extLst>
          </p:cNvPr>
          <p:cNvGrpSpPr/>
          <p:nvPr/>
        </p:nvGrpSpPr>
        <p:grpSpPr>
          <a:xfrm>
            <a:off x="6142725" y="1276800"/>
            <a:ext cx="5958221" cy="5285767"/>
            <a:chOff x="6363094" y="1468813"/>
            <a:chExt cx="5692463" cy="505000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8B5CB28-FAB4-4471-8E7F-1B5276D3E8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8" r="26254"/>
            <a:stretch/>
          </p:blipFill>
          <p:spPr>
            <a:xfrm>
              <a:off x="6363094" y="1584810"/>
              <a:ext cx="5692463" cy="458735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2806F6D-D62A-4201-AEE9-6A17F079B2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90" t="3758" r="661" b="84261"/>
            <a:stretch/>
          </p:blipFill>
          <p:spPr>
            <a:xfrm>
              <a:off x="7022842" y="5947738"/>
              <a:ext cx="1810010" cy="57107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3601D64-A33B-4F35-A4DD-4D0E583A65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81" t="-2471" r="26254" b="96009"/>
            <a:stretch/>
          </p:blipFill>
          <p:spPr>
            <a:xfrm>
              <a:off x="7488147" y="1468813"/>
              <a:ext cx="3648419" cy="308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482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03073 0.0261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129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0324 L -0.05443 0.0467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250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14297 0.1722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48" y="8611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85185E-6 L -0.13372 0.1467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93" y="733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0.09323 0.113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1" y="564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-0.075 0.0914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456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-0.13008 0.203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0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8" grpId="0" animBg="1"/>
      <p:bldP spid="28" grpId="0"/>
      <p:bldP spid="28" grpId="1"/>
      <p:bldP spid="29" grpId="0"/>
      <p:bldP spid="29" grpId="1"/>
      <p:bldP spid="33" grpId="0"/>
      <p:bldP spid="35" grpId="0"/>
      <p:bldP spid="3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D53E1-AA9E-4B00-A9ED-32F8E7B68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retain full feature information?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AC5EB-23F3-44E7-A757-8C17BB0AAE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85A9FC-341E-48FF-BFC8-9E0E9680DCA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B698F5D6-7927-5E49-93F5-4DB35E5FA0C4}" type="slidenum">
              <a:rPr lang="en-GB" smtClean="0"/>
              <a:t>15</a:t>
            </a:fld>
            <a:endParaRPr lang="en-GB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2D86C90-229A-4879-BE87-409EF8EF95C9}"/>
              </a:ext>
            </a:extLst>
          </p:cNvPr>
          <p:cNvGrpSpPr/>
          <p:nvPr/>
        </p:nvGrpSpPr>
        <p:grpSpPr>
          <a:xfrm>
            <a:off x="3698783" y="2713225"/>
            <a:ext cx="8493217" cy="3766953"/>
            <a:chOff x="478365" y="2677645"/>
            <a:chExt cx="8493217" cy="376695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9A88D30-E5B4-4757-B853-06620DAD941B}"/>
                </a:ext>
              </a:extLst>
            </p:cNvPr>
            <p:cNvGrpSpPr/>
            <p:nvPr/>
          </p:nvGrpSpPr>
          <p:grpSpPr>
            <a:xfrm>
              <a:off x="478365" y="2677645"/>
              <a:ext cx="8493217" cy="3766953"/>
              <a:chOff x="1292334" y="27335922"/>
              <a:chExt cx="10436678" cy="5096287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9017D659-5451-4D54-8E2F-4F7BE2B46E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" b="-4876"/>
              <a:stretch/>
            </p:blipFill>
            <p:spPr>
              <a:xfrm>
                <a:off x="1292334" y="27335922"/>
                <a:ext cx="10436678" cy="5096287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4EE706A-AA43-4107-A1CA-C791D53A597F}"/>
                  </a:ext>
                </a:extLst>
              </p:cNvPr>
              <p:cNvSpPr txBox="1"/>
              <p:nvPr/>
            </p:nvSpPr>
            <p:spPr>
              <a:xfrm>
                <a:off x="5033041" y="31964177"/>
                <a:ext cx="4400623" cy="458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MFTs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6B2C2E8-FED8-4B0C-9D48-CEE33E1942E9}"/>
                </a:ext>
              </a:extLst>
            </p:cNvPr>
            <p:cNvSpPr txBox="1"/>
            <p:nvPr/>
          </p:nvSpPr>
          <p:spPr>
            <a:xfrm>
              <a:off x="4018198" y="2844367"/>
              <a:ext cx="25897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Preliminary results</a:t>
              </a:r>
            </a:p>
          </p:txBody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363C08-E5EF-4DBD-BD49-CCB83D40F21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80001" y="1748368"/>
            <a:ext cx="3218781" cy="1680633"/>
          </a:xfrm>
        </p:spPr>
        <p:txBody>
          <a:bodyPr/>
          <a:lstStyle/>
          <a:p>
            <a:r>
              <a:rPr lang="en-US" dirty="0"/>
              <a:t>Aggregate features instead of removing</a:t>
            </a:r>
          </a:p>
          <a:p>
            <a:r>
              <a:rPr lang="en-GB" dirty="0"/>
              <a:t>Rare Feature Selection in High Dimensions</a:t>
            </a:r>
          </a:p>
          <a:p>
            <a:pPr lvl="1"/>
            <a:r>
              <a:rPr lang="en-US" dirty="0" err="1"/>
              <a:t>Xiaohan</a:t>
            </a:r>
            <a:r>
              <a:rPr lang="en-US" dirty="0"/>
              <a:t> Yan, J. Bien </a:t>
            </a:r>
          </a:p>
          <a:p>
            <a:r>
              <a:rPr lang="en-US" dirty="0"/>
              <a:t>Requires a hierarchical clustering with a similarity metric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32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524E9-AAD0-4357-8D93-4F3319438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still to do?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09968E-0F49-4C3F-B490-354D7844A0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4B207D-3CD9-47F8-A097-3297904AB73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80001" y="1748368"/>
            <a:ext cx="8352851" cy="142803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9220A2-80EA-409D-9E37-232C469536D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B698F5D6-7927-5E49-93F5-4DB35E5FA0C4}" type="slidenum">
              <a:rPr lang="en-GB" smtClean="0"/>
              <a:t>16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4F338E1-62BE-46FF-9C02-9E0995DA944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986E8646-C36F-4FDA-9421-6BA42FC4396C}"/>
              </a:ext>
            </a:extLst>
          </p:cNvPr>
          <p:cNvGrpSpPr/>
          <p:nvPr/>
        </p:nvGrpSpPr>
        <p:grpSpPr>
          <a:xfrm>
            <a:off x="478366" y="2057657"/>
            <a:ext cx="11388104" cy="3621710"/>
            <a:chOff x="478366" y="3226699"/>
            <a:chExt cx="11388104" cy="3621710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B7B5C7F-7255-4FF0-A5B2-0732EB44189C}"/>
                </a:ext>
              </a:extLst>
            </p:cNvPr>
            <p:cNvGrpSpPr/>
            <p:nvPr/>
          </p:nvGrpSpPr>
          <p:grpSpPr>
            <a:xfrm>
              <a:off x="5981743" y="3755956"/>
              <a:ext cx="1583545" cy="1680603"/>
              <a:chOff x="6275773" y="3977105"/>
              <a:chExt cx="1583545" cy="1680603"/>
            </a:xfrm>
            <a:solidFill>
              <a:srgbClr val="0A2D6E"/>
            </a:solidFill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BCFB81DF-ED3B-46C8-A848-79F9DD54172F}"/>
                  </a:ext>
                </a:extLst>
              </p:cNvPr>
              <p:cNvSpPr/>
              <p:nvPr/>
            </p:nvSpPr>
            <p:spPr>
              <a:xfrm>
                <a:off x="6277406" y="5136500"/>
                <a:ext cx="1072730" cy="521208"/>
              </a:xfrm>
              <a:prstGeom prst="rect">
                <a:avLst/>
              </a:prstGeom>
              <a:grpFill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RF</a:t>
                </a: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0B2FE9FA-DC40-4C65-818B-8D0A6F7C85D2}"/>
                  </a:ext>
                </a:extLst>
              </p:cNvPr>
              <p:cNvSpPr/>
              <p:nvPr/>
            </p:nvSpPr>
            <p:spPr>
              <a:xfrm>
                <a:off x="6275773" y="3977105"/>
                <a:ext cx="1581912" cy="521208"/>
              </a:xfrm>
              <a:prstGeom prst="rect">
                <a:avLst/>
              </a:prstGeom>
              <a:grpFill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GLM</a:t>
                </a: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D03FEBA8-2CF1-472B-BB37-AFA40804D22B}"/>
                  </a:ext>
                </a:extLst>
              </p:cNvPr>
              <p:cNvSpPr/>
              <p:nvPr/>
            </p:nvSpPr>
            <p:spPr>
              <a:xfrm>
                <a:off x="6277406" y="4568398"/>
                <a:ext cx="1581912" cy="521208"/>
              </a:xfrm>
              <a:prstGeom prst="rect">
                <a:avLst/>
              </a:prstGeom>
              <a:grpFill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SVM (linear)</a:t>
                </a:r>
              </a:p>
            </p:txBody>
          </p:sp>
        </p:grp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194AA29C-DB3F-40C4-B020-BB4910822F39}"/>
                </a:ext>
              </a:extLst>
            </p:cNvPr>
            <p:cNvCxnSpPr>
              <a:cxnSpLocks/>
              <a:stCxn id="69" idx="3"/>
              <a:endCxn id="72" idx="1"/>
            </p:cNvCxnSpPr>
            <p:nvPr/>
          </p:nvCxnSpPr>
          <p:spPr>
            <a:xfrm>
              <a:off x="7563655" y="4016560"/>
              <a:ext cx="1238128" cy="11646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93CDA82-3A2E-433A-9B64-0998DD80F5EA}"/>
                </a:ext>
              </a:extLst>
            </p:cNvPr>
            <p:cNvSpPr/>
            <p:nvPr/>
          </p:nvSpPr>
          <p:spPr>
            <a:xfrm>
              <a:off x="8801783" y="4920604"/>
              <a:ext cx="795528" cy="521208"/>
            </a:xfrm>
            <a:prstGeom prst="rect">
              <a:avLst/>
            </a:prstGeom>
            <a:solidFill>
              <a:srgbClr val="0A2D6E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Scale</a:t>
              </a:r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C9D4BFA4-3711-4C0F-A522-32FF2CDFC91C}"/>
                </a:ext>
              </a:extLst>
            </p:cNvPr>
            <p:cNvCxnSpPr>
              <a:cxnSpLocks/>
              <a:stCxn id="68" idx="3"/>
              <a:endCxn id="72" idx="1"/>
            </p:cNvCxnSpPr>
            <p:nvPr/>
          </p:nvCxnSpPr>
          <p:spPr>
            <a:xfrm>
              <a:off x="7056106" y="5175955"/>
              <a:ext cx="1745677" cy="52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3880060E-D35F-4B41-942A-954D7AC75833}"/>
                </a:ext>
              </a:extLst>
            </p:cNvPr>
            <p:cNvCxnSpPr>
              <a:cxnSpLocks/>
              <a:stCxn id="70" idx="3"/>
              <a:endCxn id="72" idx="1"/>
            </p:cNvCxnSpPr>
            <p:nvPr/>
          </p:nvCxnSpPr>
          <p:spPr>
            <a:xfrm>
              <a:off x="7565288" y="4607853"/>
              <a:ext cx="1236495" cy="5733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7B74E0D2-9AD7-4DAD-950D-E116F2A7E048}"/>
                </a:ext>
              </a:extLst>
            </p:cNvPr>
            <p:cNvCxnSpPr>
              <a:cxnSpLocks/>
              <a:stCxn id="72" idx="3"/>
              <a:endCxn id="89" idx="1"/>
            </p:cNvCxnSpPr>
            <p:nvPr/>
          </p:nvCxnSpPr>
          <p:spPr>
            <a:xfrm flipV="1">
              <a:off x="9597311" y="4910642"/>
              <a:ext cx="393226" cy="2705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AB44DF90-BF81-477B-B4EA-D0548E264490}"/>
                </a:ext>
              </a:extLst>
            </p:cNvPr>
            <p:cNvGrpSpPr/>
            <p:nvPr/>
          </p:nvGrpSpPr>
          <p:grpSpPr>
            <a:xfrm>
              <a:off x="478366" y="4497783"/>
              <a:ext cx="1581912" cy="1366850"/>
              <a:chOff x="478366" y="3168396"/>
              <a:chExt cx="1581912" cy="1366850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05122775-9F41-4841-A663-6B8296A60E57}"/>
                  </a:ext>
                </a:extLst>
              </p:cNvPr>
              <p:cNvSpPr/>
              <p:nvPr/>
            </p:nvSpPr>
            <p:spPr>
              <a:xfrm>
                <a:off x="478366" y="3168396"/>
                <a:ext cx="1581912" cy="52120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LC-MS data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BB0ACD4A-6E84-4A01-B221-25C8BA411280}"/>
                  </a:ext>
                </a:extLst>
              </p:cNvPr>
              <p:cNvSpPr/>
              <p:nvPr/>
            </p:nvSpPr>
            <p:spPr>
              <a:xfrm>
                <a:off x="478366" y="4014038"/>
                <a:ext cx="1581912" cy="52120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Fluorescence data</a:t>
                </a:r>
              </a:p>
            </p:txBody>
          </p:sp>
        </p:grp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3D02A0BC-97D4-41B3-92B9-A012CF29E856}"/>
                </a:ext>
              </a:extLst>
            </p:cNvPr>
            <p:cNvSpPr/>
            <p:nvPr/>
          </p:nvSpPr>
          <p:spPr>
            <a:xfrm>
              <a:off x="4275173" y="4920604"/>
              <a:ext cx="1318291" cy="5212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Additive log ratio</a:t>
              </a: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52E22E12-03B7-4477-9C55-5D8E966831E1}"/>
                </a:ext>
              </a:extLst>
            </p:cNvPr>
            <p:cNvCxnSpPr>
              <a:cxnSpLocks/>
              <a:stCxn id="78" idx="3"/>
              <a:endCxn id="85" idx="1"/>
            </p:cNvCxnSpPr>
            <p:nvPr/>
          </p:nvCxnSpPr>
          <p:spPr>
            <a:xfrm flipV="1">
              <a:off x="2060278" y="5181208"/>
              <a:ext cx="449437" cy="4228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16DB51ED-6B28-44A5-8910-8625BA9E51C4}"/>
                </a:ext>
              </a:extLst>
            </p:cNvPr>
            <p:cNvCxnSpPr>
              <a:cxnSpLocks/>
            </p:cNvCxnSpPr>
            <p:nvPr/>
          </p:nvCxnSpPr>
          <p:spPr>
            <a:xfrm>
              <a:off x="2060278" y="4969798"/>
              <a:ext cx="449437" cy="1674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EA6A1EC1-CF7B-416D-B341-BD10E242EB29}"/>
                </a:ext>
              </a:extLst>
            </p:cNvPr>
            <p:cNvCxnSpPr>
              <a:cxnSpLocks/>
              <a:stCxn id="79" idx="3"/>
              <a:endCxn id="68" idx="1"/>
            </p:cNvCxnSpPr>
            <p:nvPr/>
          </p:nvCxnSpPr>
          <p:spPr>
            <a:xfrm flipV="1">
              <a:off x="5593464" y="5175955"/>
              <a:ext cx="389912" cy="52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F122E5ED-24AC-4C41-A641-6C17D9EE58D6}"/>
                </a:ext>
              </a:extLst>
            </p:cNvPr>
            <p:cNvCxnSpPr>
              <a:cxnSpLocks/>
              <a:stCxn id="79" idx="3"/>
              <a:endCxn id="69" idx="1"/>
            </p:cNvCxnSpPr>
            <p:nvPr/>
          </p:nvCxnSpPr>
          <p:spPr>
            <a:xfrm flipV="1">
              <a:off x="5593464" y="4016560"/>
              <a:ext cx="388279" cy="11646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D401D938-0063-4D44-8A36-CD285A909EBB}"/>
                </a:ext>
              </a:extLst>
            </p:cNvPr>
            <p:cNvCxnSpPr>
              <a:cxnSpLocks/>
              <a:stCxn id="79" idx="3"/>
              <a:endCxn id="70" idx="1"/>
            </p:cNvCxnSpPr>
            <p:nvPr/>
          </p:nvCxnSpPr>
          <p:spPr>
            <a:xfrm flipV="1">
              <a:off x="5593464" y="4607853"/>
              <a:ext cx="389912" cy="5733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AD61FDD1-D078-4ACF-B992-A4766F35DA6D}"/>
                </a:ext>
              </a:extLst>
            </p:cNvPr>
            <p:cNvSpPr/>
            <p:nvPr/>
          </p:nvSpPr>
          <p:spPr>
            <a:xfrm>
              <a:off x="2509715" y="4920604"/>
              <a:ext cx="1581912" cy="5212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Normalization </a:t>
              </a: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F117EA9F-3D78-415F-AC1F-6357A2306153}"/>
                </a:ext>
              </a:extLst>
            </p:cNvPr>
            <p:cNvCxnSpPr>
              <a:cxnSpLocks/>
            </p:cNvCxnSpPr>
            <p:nvPr/>
          </p:nvCxnSpPr>
          <p:spPr>
            <a:xfrm>
              <a:off x="4091627" y="5181208"/>
              <a:ext cx="18354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5696C8-CBC0-4C30-AED5-EFDE1AEF262D}"/>
                </a:ext>
              </a:extLst>
            </p:cNvPr>
            <p:cNvGrpSpPr/>
            <p:nvPr/>
          </p:nvGrpSpPr>
          <p:grpSpPr>
            <a:xfrm>
              <a:off x="9990537" y="3901341"/>
              <a:ext cx="1581912" cy="2559735"/>
              <a:chOff x="6263169" y="2799626"/>
              <a:chExt cx="1581912" cy="2559735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E1B84EB0-AA52-4E0F-8E3E-93A506BD80DE}"/>
                  </a:ext>
                </a:extLst>
              </p:cNvPr>
              <p:cNvSpPr/>
              <p:nvPr/>
            </p:nvSpPr>
            <p:spPr>
              <a:xfrm>
                <a:off x="6263169" y="2799626"/>
                <a:ext cx="1581912" cy="521208"/>
              </a:xfrm>
              <a:prstGeom prst="rect">
                <a:avLst/>
              </a:prstGeom>
              <a:solidFill>
                <a:srgbClr val="6194F1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Correlation experiments</a:t>
                </a: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8107DB64-6458-46AB-8D0F-E0D387FF2645}"/>
                  </a:ext>
                </a:extLst>
              </p:cNvPr>
              <p:cNvSpPr/>
              <p:nvPr/>
            </p:nvSpPr>
            <p:spPr>
              <a:xfrm>
                <a:off x="6263169" y="3548323"/>
                <a:ext cx="1581912" cy="521208"/>
              </a:xfrm>
              <a:prstGeom prst="rect">
                <a:avLst/>
              </a:prstGeom>
              <a:solidFill>
                <a:srgbClr val="6194F1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In-between models</a:t>
                </a: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862C3D97-3EAE-4B35-B1CC-F43517DD3E9E}"/>
                  </a:ext>
                </a:extLst>
              </p:cNvPr>
              <p:cNvSpPr/>
              <p:nvPr/>
            </p:nvSpPr>
            <p:spPr>
              <a:xfrm>
                <a:off x="6263169" y="4330134"/>
                <a:ext cx="1581912" cy="1029227"/>
              </a:xfrm>
              <a:prstGeom prst="rect">
                <a:avLst/>
              </a:prstGeom>
              <a:solidFill>
                <a:srgbClr val="6194F1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Compare chemical properties</a:t>
                </a:r>
              </a:p>
            </p:txBody>
          </p:sp>
        </p:grp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22CAB046-5E50-4DFB-901D-8C089AC58874}"/>
                </a:ext>
              </a:extLst>
            </p:cNvPr>
            <p:cNvCxnSpPr>
              <a:cxnSpLocks/>
              <a:stCxn id="72" idx="3"/>
              <a:endCxn id="90" idx="1"/>
            </p:cNvCxnSpPr>
            <p:nvPr/>
          </p:nvCxnSpPr>
          <p:spPr>
            <a:xfrm>
              <a:off x="9597311" y="5181208"/>
              <a:ext cx="393226" cy="7652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1D605CF9-98AD-4BBD-96DA-94DF6A4AE61A}"/>
                </a:ext>
              </a:extLst>
            </p:cNvPr>
            <p:cNvCxnSpPr>
              <a:cxnSpLocks/>
              <a:stCxn id="72" idx="3"/>
              <a:endCxn id="88" idx="1"/>
            </p:cNvCxnSpPr>
            <p:nvPr/>
          </p:nvCxnSpPr>
          <p:spPr>
            <a:xfrm flipV="1">
              <a:off x="9597311" y="4161945"/>
              <a:ext cx="393226" cy="10192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D74669C4-B110-4F36-8959-D7D013AE5B61}"/>
                </a:ext>
              </a:extLst>
            </p:cNvPr>
            <p:cNvCxnSpPr>
              <a:cxnSpLocks/>
              <a:stCxn id="79" idx="3"/>
              <a:endCxn id="95" idx="1"/>
            </p:cNvCxnSpPr>
            <p:nvPr/>
          </p:nvCxnSpPr>
          <p:spPr>
            <a:xfrm>
              <a:off x="5593464" y="5181208"/>
              <a:ext cx="382533" cy="14065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8E06056-9A0F-468E-BD67-35F3AC6555BB}"/>
                </a:ext>
              </a:extLst>
            </p:cNvPr>
            <p:cNvSpPr/>
            <p:nvPr/>
          </p:nvSpPr>
          <p:spPr>
            <a:xfrm>
              <a:off x="5975997" y="6327201"/>
              <a:ext cx="2523221" cy="521208"/>
            </a:xfrm>
            <a:prstGeom prst="rect">
              <a:avLst/>
            </a:prstGeom>
            <a:gradFill flip="none" rotWithShape="1">
              <a:gsLst>
                <a:gs pos="0">
                  <a:srgbClr val="0A2D6E"/>
                </a:gs>
                <a:gs pos="100000">
                  <a:srgbClr val="6194F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Reliability checks</a:t>
              </a:r>
            </a:p>
          </p:txBody>
        </p: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97DC8FD4-3B7B-4D9F-B14E-EA0930CDF8BB}"/>
                </a:ext>
              </a:extLst>
            </p:cNvPr>
            <p:cNvCxnSpPr>
              <a:cxnSpLocks/>
              <a:stCxn id="109" idx="3"/>
              <a:endCxn id="72" idx="1"/>
            </p:cNvCxnSpPr>
            <p:nvPr/>
          </p:nvCxnSpPr>
          <p:spPr>
            <a:xfrm flipV="1">
              <a:off x="8506597" y="5181208"/>
              <a:ext cx="295186" cy="8434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3ADD2CAA-87F8-4FE3-B9D2-25B480647E31}"/>
                </a:ext>
              </a:extLst>
            </p:cNvPr>
            <p:cNvSpPr/>
            <p:nvPr/>
          </p:nvSpPr>
          <p:spPr>
            <a:xfrm>
              <a:off x="5983376" y="5764081"/>
              <a:ext cx="2523221" cy="521208"/>
            </a:xfrm>
            <a:prstGeom prst="rect">
              <a:avLst/>
            </a:prstGeom>
            <a:solidFill>
              <a:srgbClr val="0A2D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Data reduction</a:t>
              </a:r>
            </a:p>
          </p:txBody>
        </p: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E918001A-2FC9-4AC7-87F9-2C6945E63D96}"/>
                </a:ext>
              </a:extLst>
            </p:cNvPr>
            <p:cNvCxnSpPr>
              <a:cxnSpLocks/>
              <a:stCxn id="79" idx="3"/>
              <a:endCxn id="109" idx="1"/>
            </p:cNvCxnSpPr>
            <p:nvPr/>
          </p:nvCxnSpPr>
          <p:spPr>
            <a:xfrm>
              <a:off x="5593464" y="5181208"/>
              <a:ext cx="389912" cy="8434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178E3D5F-3F49-4723-A10A-0BBF85E902D9}"/>
                </a:ext>
              </a:extLst>
            </p:cNvPr>
            <p:cNvSpPr txBox="1"/>
            <p:nvPr/>
          </p:nvSpPr>
          <p:spPr>
            <a:xfrm>
              <a:off x="10103657" y="3231323"/>
              <a:ext cx="17628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6194F1"/>
                  </a:solidFill>
                  <a:latin typeface="Helmholtz Halvar Mittel Rg"/>
                </a:rPr>
                <a:t>To do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BB7A5AED-2F74-4D2B-9D3B-31FB8FFB6059}"/>
                </a:ext>
              </a:extLst>
            </p:cNvPr>
            <p:cNvSpPr txBox="1"/>
            <p:nvPr/>
          </p:nvSpPr>
          <p:spPr>
            <a:xfrm>
              <a:off x="6094367" y="3226699"/>
              <a:ext cx="17628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A2D6E"/>
                  </a:solidFill>
                  <a:latin typeface="Helmholtz Halvar Mittel Rg"/>
                </a:rPr>
                <a:t>Finished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1879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17020-73E2-449A-A543-838985606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improve ground truth?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B88C6-5CAE-4B43-BEAE-F852D40AF9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2CF0C6-D26A-4F83-A708-B8D52A98256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80001" y="1748368"/>
            <a:ext cx="6576105" cy="3021752"/>
          </a:xfrm>
        </p:spPr>
        <p:txBody>
          <a:bodyPr/>
          <a:lstStyle/>
          <a:p>
            <a:r>
              <a:rPr lang="en-US" dirty="0"/>
              <a:t>The terrestrial PARAFAC component is not the best ground truth</a:t>
            </a:r>
          </a:p>
          <a:p>
            <a:r>
              <a:rPr lang="en-US" dirty="0"/>
              <a:t>Ongoing lab work at the Centre for Environmental Research (UFZ) in Leipzig</a:t>
            </a:r>
          </a:p>
          <a:p>
            <a:r>
              <a:rPr lang="en-US" dirty="0"/>
              <a:t>Using a known scale (dilution series), we can try to predict the terrestrial content</a:t>
            </a:r>
          </a:p>
          <a:p>
            <a:r>
              <a:rPr lang="en-US" dirty="0"/>
              <a:t>Mixing Arctic (terrestrial influence) with Antarctic water  (purely marine sources)</a:t>
            </a:r>
          </a:p>
          <a:p>
            <a:pPr lvl="1"/>
            <a:r>
              <a:rPr lang="en-US" dirty="0"/>
              <a:t>Apply model for </a:t>
            </a:r>
            <a:br>
              <a:rPr lang="en-US" dirty="0"/>
            </a:br>
            <a:r>
              <a:rPr lang="en-US" dirty="0"/>
              <a:t>ground truthing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4AF375-76E8-4DAE-BA3F-02E543FD9F7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B698F5D6-7927-5E49-93F5-4DB35E5FA0C4}" type="slidenum">
              <a:rPr lang="en-GB" smtClean="0"/>
              <a:t>17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8AEF68-927E-4362-BD61-D308E9011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311" y="1409693"/>
            <a:ext cx="4345246" cy="32589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2E7DAE-5808-419C-B6BE-8C7812633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957" y="3587791"/>
            <a:ext cx="3920577" cy="294043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8918828-AABC-4C7A-AC2E-FA422F9DBA03}"/>
              </a:ext>
            </a:extLst>
          </p:cNvPr>
          <p:cNvGrpSpPr/>
          <p:nvPr/>
        </p:nvGrpSpPr>
        <p:grpSpPr>
          <a:xfrm>
            <a:off x="3834455" y="4850192"/>
            <a:ext cx="3185339" cy="1820696"/>
            <a:chOff x="1253955" y="4842572"/>
            <a:chExt cx="3185339" cy="182069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4F85-D502-44ED-A44E-9B1CFFB9F88A}"/>
                </a:ext>
              </a:extLst>
            </p:cNvPr>
            <p:cNvSpPr/>
            <p:nvPr/>
          </p:nvSpPr>
          <p:spPr>
            <a:xfrm>
              <a:off x="1253955" y="4842572"/>
              <a:ext cx="1106118" cy="6895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terr. water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613799-F49F-4D86-B26B-8F776DBB1B38}"/>
                </a:ext>
              </a:extLst>
            </p:cNvPr>
            <p:cNvSpPr/>
            <p:nvPr/>
          </p:nvSpPr>
          <p:spPr>
            <a:xfrm>
              <a:off x="3331728" y="4852025"/>
              <a:ext cx="1107566" cy="689548"/>
            </a:xfrm>
            <a:prstGeom prst="rect">
              <a:avLst/>
            </a:prstGeom>
            <a:solidFill>
              <a:srgbClr val="6194F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marine water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620AFF0-C183-44B0-9617-A91C3418A747}"/>
                </a:ext>
              </a:extLst>
            </p:cNvPr>
            <p:cNvSpPr/>
            <p:nvPr/>
          </p:nvSpPr>
          <p:spPr>
            <a:xfrm>
              <a:off x="1752050" y="5824951"/>
              <a:ext cx="330326" cy="838317"/>
            </a:xfrm>
            <a:prstGeom prst="rect">
              <a:avLst/>
            </a:prstGeom>
            <a:solidFill>
              <a:srgbClr val="6194F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858102E-507C-49EA-A470-0B8653D07A73}"/>
                </a:ext>
              </a:extLst>
            </p:cNvPr>
            <p:cNvSpPr/>
            <p:nvPr/>
          </p:nvSpPr>
          <p:spPr>
            <a:xfrm>
              <a:off x="3696768" y="5824951"/>
              <a:ext cx="330326" cy="838317"/>
            </a:xfrm>
            <a:prstGeom prst="rect">
              <a:avLst/>
            </a:prstGeom>
            <a:solidFill>
              <a:srgbClr val="6194F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205A72D-3DA0-418A-97A2-F00BC9CB104E}"/>
                </a:ext>
              </a:extLst>
            </p:cNvPr>
            <p:cNvSpPr/>
            <p:nvPr/>
          </p:nvSpPr>
          <p:spPr>
            <a:xfrm>
              <a:off x="1752050" y="5824951"/>
              <a:ext cx="330326" cy="8383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B657D57-C597-402C-8183-BD525C4F84A5}"/>
                </a:ext>
              </a:extLst>
            </p:cNvPr>
            <p:cNvSpPr/>
            <p:nvPr/>
          </p:nvSpPr>
          <p:spPr>
            <a:xfrm>
              <a:off x="2213175" y="5824951"/>
              <a:ext cx="330326" cy="838317"/>
            </a:xfrm>
            <a:prstGeom prst="rect">
              <a:avLst/>
            </a:prstGeom>
            <a:solidFill>
              <a:srgbClr val="6194F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2F9B14F-49FF-4156-BDC2-8021BCBBD17A}"/>
                </a:ext>
              </a:extLst>
            </p:cNvPr>
            <p:cNvSpPr/>
            <p:nvPr/>
          </p:nvSpPr>
          <p:spPr>
            <a:xfrm>
              <a:off x="2213175" y="6050280"/>
              <a:ext cx="330326" cy="6129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311E1C1-3AA2-4904-9C88-02CDEB83EDB7}"/>
                </a:ext>
              </a:extLst>
            </p:cNvPr>
            <p:cNvSpPr/>
            <p:nvPr/>
          </p:nvSpPr>
          <p:spPr>
            <a:xfrm>
              <a:off x="2674300" y="5824951"/>
              <a:ext cx="330326" cy="838317"/>
            </a:xfrm>
            <a:prstGeom prst="rect">
              <a:avLst/>
            </a:prstGeom>
            <a:solidFill>
              <a:srgbClr val="6194F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37F4E03-86DD-4647-A421-88E2A81023B3}"/>
                </a:ext>
              </a:extLst>
            </p:cNvPr>
            <p:cNvSpPr/>
            <p:nvPr/>
          </p:nvSpPr>
          <p:spPr>
            <a:xfrm>
              <a:off x="2674300" y="6225540"/>
              <a:ext cx="330326" cy="437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291A013-9505-4ABF-B0F3-92CD667C9759}"/>
                </a:ext>
              </a:extLst>
            </p:cNvPr>
            <p:cNvSpPr/>
            <p:nvPr/>
          </p:nvSpPr>
          <p:spPr>
            <a:xfrm>
              <a:off x="3166565" y="5824951"/>
              <a:ext cx="330326" cy="838317"/>
            </a:xfrm>
            <a:prstGeom prst="rect">
              <a:avLst/>
            </a:prstGeom>
            <a:solidFill>
              <a:srgbClr val="6194F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93BC578-A52F-43DC-BC83-31B7EC03FE82}"/>
                </a:ext>
              </a:extLst>
            </p:cNvPr>
            <p:cNvSpPr/>
            <p:nvPr/>
          </p:nvSpPr>
          <p:spPr>
            <a:xfrm>
              <a:off x="3166565" y="6377940"/>
              <a:ext cx="330326" cy="2853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105C107-9BAF-4506-9181-DC1C6145275F}"/>
                </a:ext>
              </a:extLst>
            </p:cNvPr>
            <p:cNvCxnSpPr>
              <a:stCxn id="15" idx="2"/>
              <a:endCxn id="20" idx="0"/>
            </p:cNvCxnSpPr>
            <p:nvPr/>
          </p:nvCxnSpPr>
          <p:spPr>
            <a:xfrm>
              <a:off x="1807014" y="5532120"/>
              <a:ext cx="110199" cy="2928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F06E9D9-31BA-4D11-B41F-655F46BE1C54}"/>
                </a:ext>
              </a:extLst>
            </p:cNvPr>
            <p:cNvCxnSpPr>
              <a:stCxn id="15" idx="2"/>
              <a:endCxn id="21" idx="0"/>
            </p:cNvCxnSpPr>
            <p:nvPr/>
          </p:nvCxnSpPr>
          <p:spPr>
            <a:xfrm>
              <a:off x="1807014" y="5532120"/>
              <a:ext cx="571324" cy="2928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E6BB86E1-FC23-4D64-A1DA-8C395A3F60FF}"/>
                </a:ext>
              </a:extLst>
            </p:cNvPr>
            <p:cNvCxnSpPr>
              <a:stCxn id="15" idx="2"/>
              <a:endCxn id="23" idx="0"/>
            </p:cNvCxnSpPr>
            <p:nvPr/>
          </p:nvCxnSpPr>
          <p:spPr>
            <a:xfrm>
              <a:off x="1807014" y="5532120"/>
              <a:ext cx="1032449" cy="2928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B721425-DCC6-43E0-95E6-80A34A55816D}"/>
                </a:ext>
              </a:extLst>
            </p:cNvPr>
            <p:cNvCxnSpPr>
              <a:stCxn id="15" idx="2"/>
              <a:endCxn id="25" idx="0"/>
            </p:cNvCxnSpPr>
            <p:nvPr/>
          </p:nvCxnSpPr>
          <p:spPr>
            <a:xfrm>
              <a:off x="1807014" y="5532120"/>
              <a:ext cx="1524714" cy="2928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430ABB7-E0C1-48A4-9CBA-648E6985B0DD}"/>
                </a:ext>
              </a:extLst>
            </p:cNvPr>
            <p:cNvCxnSpPr>
              <a:stCxn id="16" idx="2"/>
              <a:endCxn id="19" idx="0"/>
            </p:cNvCxnSpPr>
            <p:nvPr/>
          </p:nvCxnSpPr>
          <p:spPr>
            <a:xfrm flipH="1">
              <a:off x="3861931" y="5541573"/>
              <a:ext cx="23580" cy="2833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492EB0C-6A62-4A21-B00B-A5AB7060A747}"/>
                </a:ext>
              </a:extLst>
            </p:cNvPr>
            <p:cNvCxnSpPr>
              <a:stCxn id="16" idx="2"/>
              <a:endCxn id="25" idx="0"/>
            </p:cNvCxnSpPr>
            <p:nvPr/>
          </p:nvCxnSpPr>
          <p:spPr>
            <a:xfrm flipH="1">
              <a:off x="3331728" y="5541573"/>
              <a:ext cx="553783" cy="2833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62FBC48-A5DA-472C-AEB7-5873321BD4D4}"/>
                </a:ext>
              </a:extLst>
            </p:cNvPr>
            <p:cNvCxnSpPr>
              <a:stCxn id="16" idx="2"/>
              <a:endCxn id="23" idx="0"/>
            </p:cNvCxnSpPr>
            <p:nvPr/>
          </p:nvCxnSpPr>
          <p:spPr>
            <a:xfrm flipH="1">
              <a:off x="2839463" y="5541573"/>
              <a:ext cx="1046048" cy="2833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5D553A66-F2A5-406C-80B5-CACA13B46460}"/>
                </a:ext>
              </a:extLst>
            </p:cNvPr>
            <p:cNvCxnSpPr>
              <a:stCxn id="16" idx="2"/>
              <a:endCxn id="21" idx="0"/>
            </p:cNvCxnSpPr>
            <p:nvPr/>
          </p:nvCxnSpPr>
          <p:spPr>
            <a:xfrm flipH="1">
              <a:off x="2378338" y="5541573"/>
              <a:ext cx="1507173" cy="2833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468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82EF7-ED7F-4515-B334-48DDA1D1D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perspective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87D89-7009-4E50-B8E1-908BFCFEC4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4A8401-A7B7-43B9-85FE-C4245545138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80002" y="1748368"/>
            <a:ext cx="5175732" cy="4279899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Summary:</a:t>
            </a:r>
          </a:p>
          <a:p>
            <a:r>
              <a:rPr lang="en-US" dirty="0"/>
              <a:t>GLM provided the best prediction and consistent top ranking features</a:t>
            </a:r>
          </a:p>
          <a:p>
            <a:r>
              <a:rPr lang="en-US" dirty="0"/>
              <a:t>For Random Forests we built good models with only ~100 Features</a:t>
            </a:r>
          </a:p>
          <a:p>
            <a:r>
              <a:rPr lang="en-US" dirty="0"/>
              <a:t>Trading the time dimension resulted in better predictions</a:t>
            </a:r>
          </a:p>
          <a:p>
            <a:r>
              <a:rPr lang="en-US" dirty="0"/>
              <a:t>We were able to retain all information by aggregating features, if we have a similarity metric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858210-4AA2-4623-B0BB-24839038601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B698F5D6-7927-5E49-93F5-4DB35E5FA0C4}" type="slidenum">
              <a:rPr lang="en-GB" smtClean="0"/>
              <a:t>18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00B0BD2-5821-4665-838A-C8E414E16134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568ED43-FF0B-4B75-9005-FC3951224214}"/>
              </a:ext>
            </a:extLst>
          </p:cNvPr>
          <p:cNvSpPr txBox="1">
            <a:spLocks/>
          </p:cNvSpPr>
          <p:nvPr/>
        </p:nvSpPr>
        <p:spPr bwMode="auto">
          <a:xfrm>
            <a:off x="6162341" y="1748367"/>
            <a:ext cx="5548026" cy="16806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1294" indent="-241294" algn="l" defTabSz="239994" eaLnBrk="1" hangingPunct="1">
              <a:lnSpc>
                <a:spcPts val="2400"/>
              </a:lnSpc>
              <a:spcBef>
                <a:spcPts val="1467"/>
              </a:spcBef>
              <a:spcAft>
                <a:spcPts val="0"/>
              </a:spcAft>
              <a:buClr>
                <a:srgbClr val="002765"/>
              </a:buClr>
              <a:buFont typeface="Wingdings"/>
              <a:buChar char="§"/>
              <a:tabLst>
                <a:tab pos="239994" algn="l"/>
                <a:tab pos="479988" algn="l"/>
              </a:tabLst>
              <a:defRPr sz="2133">
                <a:solidFill>
                  <a:schemeClr val="tx1"/>
                </a:solidFill>
                <a:latin typeface="Helmholtz Halvar Mittel Rg" pitchFamily="2" charset="0"/>
                <a:ea typeface="+mn-ea"/>
                <a:cs typeface="+mn-cs"/>
              </a:defRPr>
            </a:lvl1pPr>
            <a:lvl2pPr marL="480472" indent="-239178" algn="l" defTabSz="1219170" eaLnBrk="1" hangingPunct="1">
              <a:spcBef>
                <a:spcPts val="0"/>
              </a:spcBef>
              <a:buClr>
                <a:srgbClr val="002765"/>
              </a:buClr>
              <a:buFont typeface="Wingdings"/>
              <a:buChar char="§"/>
              <a:defRPr sz="2133">
                <a:solidFill>
                  <a:schemeClr val="tx1"/>
                </a:solidFill>
                <a:latin typeface="Helmholtz Halvar Mittel Rg" pitchFamily="2" charset="0"/>
                <a:ea typeface="+mn-ea"/>
                <a:cs typeface="+mn-cs"/>
              </a:defRPr>
            </a:lvl2pPr>
            <a:lvl3pPr marL="721766" indent="-241294" algn="l" defTabSz="1219170" eaLnBrk="1" hangingPunct="1">
              <a:spcBef>
                <a:spcPts val="0"/>
              </a:spcBef>
              <a:buClr>
                <a:srgbClr val="002765"/>
              </a:buClr>
              <a:buFont typeface="Wingdings"/>
              <a:buChar char="§"/>
              <a:defRPr sz="2133">
                <a:solidFill>
                  <a:schemeClr val="tx1"/>
                </a:solidFill>
                <a:latin typeface="Helmholtz Halvar Mittel Rg" pitchFamily="2" charset="0"/>
                <a:ea typeface="+mn-ea"/>
                <a:cs typeface="+mn-cs"/>
              </a:defRPr>
            </a:lvl3pPr>
            <a:lvl4pPr marL="952476" indent="-232828" algn="l" defTabSz="1219170" eaLnBrk="1" hangingPunct="1">
              <a:spcBef>
                <a:spcPts val="0"/>
              </a:spcBef>
              <a:buClr>
                <a:srgbClr val="002765"/>
              </a:buClr>
              <a:buFont typeface="Wingdings"/>
              <a:buChar char="§"/>
              <a:defRPr sz="2133">
                <a:solidFill>
                  <a:schemeClr val="tx1"/>
                </a:solidFill>
                <a:latin typeface="Helmholtz Halvar Mittel Rg" pitchFamily="2" charset="0"/>
                <a:ea typeface="+mn-ea"/>
                <a:cs typeface="+mn-cs"/>
              </a:defRPr>
            </a:lvl4pPr>
            <a:lvl5pPr marL="1333467" indent="-380990" algn="l" defTabSz="1219170" eaLnBrk="1" hangingPunct="1">
              <a:spcBef>
                <a:spcPts val="0"/>
              </a:spcBef>
              <a:buClr>
                <a:srgbClr val="002765"/>
              </a:buClr>
              <a:buFont typeface="Wingdings"/>
              <a:buChar char="§"/>
              <a:defRPr sz="2133">
                <a:solidFill>
                  <a:schemeClr val="tx1"/>
                </a:solidFill>
                <a:latin typeface="Helmholtz Halvar Mittel Rg" pitchFamily="2" charset="0"/>
                <a:ea typeface="+mn-ea"/>
                <a:cs typeface="+mn-cs"/>
              </a:defRPr>
            </a:lvl5pPr>
            <a:lvl6pPr marL="3047924" indent="0" algn="l" defTabSz="1219170" eaLnBrk="1" hangingPunct="1">
              <a:spcBef>
                <a:spcPts val="0"/>
              </a:spcBef>
              <a:buFont typeface="Arial"/>
              <a:buNone/>
              <a:defRPr sz="2667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eaLnBrk="1" hangingPunct="1">
              <a:spcBef>
                <a:spcPts val="0"/>
              </a:spcBef>
              <a:buFont typeface="Arial"/>
              <a:buChar char="•"/>
              <a:defRPr sz="2667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eaLnBrk="1" hangingPunct="1">
              <a:spcBef>
                <a:spcPts val="0"/>
              </a:spcBef>
              <a:buFont typeface="Arial"/>
              <a:buChar char="•"/>
              <a:defRPr sz="2667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eaLnBrk="1" hangingPunct="1">
              <a:spcBef>
                <a:spcPts val="0"/>
              </a:spcBef>
              <a:buFont typeface="Arial"/>
              <a:buChar char="•"/>
              <a:defRPr sz="2667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Future projects:</a:t>
            </a:r>
          </a:p>
          <a:p>
            <a:r>
              <a:rPr lang="en-US" dirty="0"/>
              <a:t>Building a similarity metric for molecular formulas using chemical structures in databases like PubChem</a:t>
            </a:r>
          </a:p>
          <a:p>
            <a:r>
              <a:rPr lang="en-US" dirty="0"/>
              <a:t>Build an Immersive Analytics tool and use virtual reality to efficiently visualize the results</a:t>
            </a:r>
          </a:p>
        </p:txBody>
      </p:sp>
    </p:spTree>
    <p:extLst>
      <p:ext uri="{BB962C8B-B14F-4D97-AF65-F5344CB8AC3E}">
        <p14:creationId xmlns:p14="http://schemas.microsoft.com/office/powerpoint/2010/main" val="53409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5A1A4-53FA-4EE2-B75E-78D554A8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Similarity of chemical compounds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24E72-0290-4FA6-9405-6FA7EDF21D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100D95-25D6-44FB-B292-89597542A00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B698F5D6-7927-5E49-93F5-4DB35E5FA0C4}" type="slidenum">
              <a:rPr lang="en-GB" smtClean="0"/>
              <a:t>19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7EB2F9E-3FFE-4FED-B810-963DE48625F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6" name="Textfeld 34">
            <a:extLst>
              <a:ext uri="{FF2B5EF4-FFF2-40B4-BE49-F238E27FC236}">
                <a16:creationId xmlns:a16="http://schemas.microsoft.com/office/drawing/2014/main" id="{05C10885-29AF-4837-9D0B-F3F30B324DA6}"/>
              </a:ext>
            </a:extLst>
          </p:cNvPr>
          <p:cNvSpPr txBox="1"/>
          <p:nvPr/>
        </p:nvSpPr>
        <p:spPr>
          <a:xfrm>
            <a:off x="7688692" y="4809182"/>
            <a:ext cx="3247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05AA0"/>
                </a:solidFill>
              </a:rPr>
              <a:t>&gt;1000 DB </a:t>
            </a:r>
            <a:r>
              <a:rPr lang="de-DE" sz="2400" dirty="0" err="1">
                <a:solidFill>
                  <a:srgbClr val="005AA0"/>
                </a:solidFill>
              </a:rPr>
              <a:t>entries</a:t>
            </a:r>
            <a:endParaRPr lang="de-DE" sz="2400" dirty="0">
              <a:solidFill>
                <a:srgbClr val="005AA0"/>
              </a:solidFill>
            </a:endParaRPr>
          </a:p>
        </p:txBody>
      </p:sp>
      <p:sp>
        <p:nvSpPr>
          <p:cNvPr id="79" name="Textfeld 34">
            <a:extLst>
              <a:ext uri="{FF2B5EF4-FFF2-40B4-BE49-F238E27FC236}">
                <a16:creationId xmlns:a16="http://schemas.microsoft.com/office/drawing/2014/main" id="{E7C2C487-549A-45A2-9B49-6CA161285E32}"/>
              </a:ext>
            </a:extLst>
          </p:cNvPr>
          <p:cNvSpPr txBox="1"/>
          <p:nvPr/>
        </p:nvSpPr>
        <p:spPr>
          <a:xfrm>
            <a:off x="8441849" y="4468654"/>
            <a:ext cx="174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5AA0"/>
                </a:solidFill>
              </a:rPr>
              <a:t>C</a:t>
            </a:r>
            <a:r>
              <a:rPr lang="de-DE" sz="2400" baseline="-25000" dirty="0">
                <a:solidFill>
                  <a:srgbClr val="005AA0"/>
                </a:solidFill>
              </a:rPr>
              <a:t>17</a:t>
            </a:r>
            <a:r>
              <a:rPr lang="de-DE" sz="2400" dirty="0">
                <a:solidFill>
                  <a:srgbClr val="005AA0"/>
                </a:solidFill>
              </a:rPr>
              <a:t>H</a:t>
            </a:r>
            <a:r>
              <a:rPr lang="de-DE" sz="2400" baseline="-25000" dirty="0">
                <a:solidFill>
                  <a:srgbClr val="005AA0"/>
                </a:solidFill>
              </a:rPr>
              <a:t>26</a:t>
            </a:r>
            <a:r>
              <a:rPr lang="de-DE" sz="2400" dirty="0">
                <a:solidFill>
                  <a:srgbClr val="005AA0"/>
                </a:solidFill>
              </a:rPr>
              <a:t>O</a:t>
            </a:r>
            <a:r>
              <a:rPr lang="de-DE" sz="2400" baseline="-25000" dirty="0">
                <a:solidFill>
                  <a:srgbClr val="005AA0"/>
                </a:solidFill>
              </a:rPr>
              <a:t>6</a:t>
            </a:r>
          </a:p>
        </p:txBody>
      </p:sp>
      <p:sp>
        <p:nvSpPr>
          <p:cNvPr id="80" name="Textfeld 34">
            <a:extLst>
              <a:ext uri="{FF2B5EF4-FFF2-40B4-BE49-F238E27FC236}">
                <a16:creationId xmlns:a16="http://schemas.microsoft.com/office/drawing/2014/main" id="{523E0783-1845-40E1-A7E2-A271D415D412}"/>
              </a:ext>
            </a:extLst>
          </p:cNvPr>
          <p:cNvSpPr txBox="1"/>
          <p:nvPr/>
        </p:nvSpPr>
        <p:spPr>
          <a:xfrm>
            <a:off x="1278138" y="4812166"/>
            <a:ext cx="3247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05AA0"/>
                </a:solidFill>
              </a:rPr>
              <a:t>&gt;2000 DB </a:t>
            </a:r>
            <a:r>
              <a:rPr lang="de-DE" sz="2400" dirty="0" err="1">
                <a:solidFill>
                  <a:srgbClr val="005AA0"/>
                </a:solidFill>
              </a:rPr>
              <a:t>entries</a:t>
            </a:r>
            <a:endParaRPr lang="de-DE" sz="2400" dirty="0">
              <a:solidFill>
                <a:srgbClr val="005AA0"/>
              </a:solidFill>
            </a:endParaRPr>
          </a:p>
        </p:txBody>
      </p:sp>
      <p:sp>
        <p:nvSpPr>
          <p:cNvPr id="100" name="Textfeld 34">
            <a:extLst>
              <a:ext uri="{FF2B5EF4-FFF2-40B4-BE49-F238E27FC236}">
                <a16:creationId xmlns:a16="http://schemas.microsoft.com/office/drawing/2014/main" id="{3524BB75-9AD5-4E91-A29D-DCA6789056BF}"/>
              </a:ext>
            </a:extLst>
          </p:cNvPr>
          <p:cNvSpPr txBox="1"/>
          <p:nvPr/>
        </p:nvSpPr>
        <p:spPr>
          <a:xfrm>
            <a:off x="2156802" y="4468654"/>
            <a:ext cx="174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5AA0"/>
                </a:solidFill>
              </a:rPr>
              <a:t>C</a:t>
            </a:r>
            <a:r>
              <a:rPr lang="de-DE" sz="2400" baseline="-25000" dirty="0">
                <a:solidFill>
                  <a:srgbClr val="005AA0"/>
                </a:solidFill>
              </a:rPr>
              <a:t>8</a:t>
            </a:r>
            <a:r>
              <a:rPr lang="de-DE" sz="2400" dirty="0">
                <a:solidFill>
                  <a:srgbClr val="005AA0"/>
                </a:solidFill>
              </a:rPr>
              <a:t>H</a:t>
            </a:r>
            <a:r>
              <a:rPr lang="de-DE" sz="2400" baseline="-25000" dirty="0">
                <a:solidFill>
                  <a:srgbClr val="005AA0"/>
                </a:solidFill>
              </a:rPr>
              <a:t>17</a:t>
            </a:r>
            <a:r>
              <a:rPr lang="de-DE" sz="2400" dirty="0">
                <a:solidFill>
                  <a:srgbClr val="005AA0"/>
                </a:solidFill>
              </a:rPr>
              <a:t>NOS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7382FEC4-1CD1-41B0-B0AD-438D7DEA0731}"/>
              </a:ext>
            </a:extLst>
          </p:cNvPr>
          <p:cNvGrpSpPr/>
          <p:nvPr/>
        </p:nvGrpSpPr>
        <p:grpSpPr>
          <a:xfrm>
            <a:off x="4449932" y="3429000"/>
            <a:ext cx="952382" cy="3005653"/>
            <a:chOff x="1922554" y="2316454"/>
            <a:chExt cx="952382" cy="3005653"/>
          </a:xfrm>
        </p:grpSpPr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349EE5D3-0147-41E7-BB65-321A01F45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2555" y="2316454"/>
              <a:ext cx="952381" cy="952381"/>
            </a:xfrm>
            <a:prstGeom prst="rect">
              <a:avLst/>
            </a:prstGeom>
          </p:spPr>
        </p:pic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4CC28428-91F3-43D9-AA48-52FF27D55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2554" y="3330072"/>
              <a:ext cx="952381" cy="952381"/>
            </a:xfrm>
            <a:prstGeom prst="rect">
              <a:avLst/>
            </a:prstGeom>
          </p:spPr>
        </p:pic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612913B3-A3EE-42D2-9E85-7E1EE2665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2554" y="4369726"/>
              <a:ext cx="952381" cy="952381"/>
            </a:xfrm>
            <a:prstGeom prst="rect">
              <a:avLst/>
            </a:prstGeom>
          </p:spPr>
        </p:pic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A87F10ED-9BFA-46DD-9CB2-5B74ADDF4B1F}"/>
              </a:ext>
            </a:extLst>
          </p:cNvPr>
          <p:cNvGrpSpPr/>
          <p:nvPr/>
        </p:nvGrpSpPr>
        <p:grpSpPr>
          <a:xfrm>
            <a:off x="6786420" y="3429000"/>
            <a:ext cx="952382" cy="3005653"/>
            <a:chOff x="6976589" y="2375662"/>
            <a:chExt cx="952382" cy="3005653"/>
          </a:xfrm>
        </p:grpSpPr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DCD36FD9-34A4-4BC7-AE66-8DCAEC3FD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6589" y="4428934"/>
              <a:ext cx="952381" cy="952381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14234F27-B138-4C02-82A6-38D292A73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6590" y="2375662"/>
              <a:ext cx="952381" cy="952381"/>
            </a:xfrm>
            <a:prstGeom prst="rect">
              <a:avLst/>
            </a:prstGeom>
          </p:spPr>
        </p:pic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B8D14F8F-D6D9-4F90-BB16-D625B70A2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6590" y="3389280"/>
              <a:ext cx="952381" cy="952381"/>
            </a:xfrm>
            <a:prstGeom prst="rect">
              <a:avLst/>
            </a:prstGeom>
          </p:spPr>
        </p:pic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EE0DA0E1-F481-4ED2-BDAB-6890D2B55C39}"/>
              </a:ext>
            </a:extLst>
          </p:cNvPr>
          <p:cNvGrpSpPr/>
          <p:nvPr/>
        </p:nvGrpSpPr>
        <p:grpSpPr>
          <a:xfrm>
            <a:off x="5402312" y="3905191"/>
            <a:ext cx="1384109" cy="2053272"/>
            <a:chOff x="5592481" y="2137478"/>
            <a:chExt cx="1384109" cy="2053272"/>
          </a:xfrm>
        </p:grpSpPr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019F20D8-FDC5-4916-8F01-BC55F8DB0AC9}"/>
                </a:ext>
              </a:extLst>
            </p:cNvPr>
            <p:cNvCxnSpPr>
              <a:cxnSpLocks/>
              <a:stCxn id="138" idx="3"/>
              <a:endCxn id="136" idx="1"/>
            </p:cNvCxnSpPr>
            <p:nvPr/>
          </p:nvCxnSpPr>
          <p:spPr>
            <a:xfrm>
              <a:off x="5592483" y="2137478"/>
              <a:ext cx="138410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408FE387-7ACC-422A-953F-CB3CA8DE1824}"/>
                </a:ext>
              </a:extLst>
            </p:cNvPr>
            <p:cNvCxnSpPr>
              <a:cxnSpLocks/>
              <a:stCxn id="138" idx="3"/>
              <a:endCxn id="137" idx="1"/>
            </p:cNvCxnSpPr>
            <p:nvPr/>
          </p:nvCxnSpPr>
          <p:spPr>
            <a:xfrm>
              <a:off x="5592483" y="2137478"/>
              <a:ext cx="1384107" cy="10136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B588FF17-A36A-4472-B7EF-3B7906D44373}"/>
                </a:ext>
              </a:extLst>
            </p:cNvPr>
            <p:cNvCxnSpPr>
              <a:cxnSpLocks/>
              <a:stCxn id="138" idx="3"/>
              <a:endCxn id="135" idx="1"/>
            </p:cNvCxnSpPr>
            <p:nvPr/>
          </p:nvCxnSpPr>
          <p:spPr>
            <a:xfrm>
              <a:off x="5592483" y="2137478"/>
              <a:ext cx="1384106" cy="20532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FAAA4362-9DC5-45B1-A3F0-AA7F4990125F}"/>
                </a:ext>
              </a:extLst>
            </p:cNvPr>
            <p:cNvCxnSpPr>
              <a:cxnSpLocks/>
            </p:cNvCxnSpPr>
            <p:nvPr/>
          </p:nvCxnSpPr>
          <p:spPr>
            <a:xfrm>
              <a:off x="5592481" y="3149416"/>
              <a:ext cx="138410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573F85BB-F182-4851-BC9F-9780E9357E22}"/>
                </a:ext>
              </a:extLst>
            </p:cNvPr>
            <p:cNvCxnSpPr>
              <a:cxnSpLocks/>
              <a:endCxn id="135" idx="1"/>
            </p:cNvCxnSpPr>
            <p:nvPr/>
          </p:nvCxnSpPr>
          <p:spPr>
            <a:xfrm>
              <a:off x="5592482" y="3151096"/>
              <a:ext cx="1384107" cy="10396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69FB8E6F-AAED-4655-855F-832A47A29F0B}"/>
                </a:ext>
              </a:extLst>
            </p:cNvPr>
            <p:cNvCxnSpPr>
              <a:cxnSpLocks/>
              <a:endCxn id="136" idx="1"/>
            </p:cNvCxnSpPr>
            <p:nvPr/>
          </p:nvCxnSpPr>
          <p:spPr>
            <a:xfrm flipV="1">
              <a:off x="5592482" y="2137478"/>
              <a:ext cx="1384108" cy="10136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45D28F01-BDB4-44DD-B556-335CB30603F0}"/>
                </a:ext>
              </a:extLst>
            </p:cNvPr>
            <p:cNvCxnSpPr>
              <a:cxnSpLocks/>
              <a:stCxn id="140" idx="3"/>
              <a:endCxn id="135" idx="1"/>
            </p:cNvCxnSpPr>
            <p:nvPr/>
          </p:nvCxnSpPr>
          <p:spPr>
            <a:xfrm>
              <a:off x="5592482" y="4190750"/>
              <a:ext cx="138410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A1EBC44B-F99C-4986-A43E-B2BA6F27BC3E}"/>
                </a:ext>
              </a:extLst>
            </p:cNvPr>
            <p:cNvCxnSpPr>
              <a:cxnSpLocks/>
              <a:stCxn id="140" idx="3"/>
              <a:endCxn id="137" idx="1"/>
            </p:cNvCxnSpPr>
            <p:nvPr/>
          </p:nvCxnSpPr>
          <p:spPr>
            <a:xfrm flipV="1">
              <a:off x="5592482" y="3151096"/>
              <a:ext cx="1384108" cy="10396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2EC9DA9E-3577-423E-890B-7D2437A31233}"/>
                </a:ext>
              </a:extLst>
            </p:cNvPr>
            <p:cNvCxnSpPr>
              <a:cxnSpLocks/>
              <a:stCxn id="140" idx="3"/>
              <a:endCxn id="136" idx="1"/>
            </p:cNvCxnSpPr>
            <p:nvPr/>
          </p:nvCxnSpPr>
          <p:spPr>
            <a:xfrm flipV="1">
              <a:off x="5592482" y="2137478"/>
              <a:ext cx="1384108" cy="20532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A5E7A05-8C6F-4889-BD16-07A646E2AB41}"/>
              </a:ext>
            </a:extLst>
          </p:cNvPr>
          <p:cNvGrpSpPr/>
          <p:nvPr/>
        </p:nvGrpSpPr>
        <p:grpSpPr>
          <a:xfrm>
            <a:off x="8125088" y="1598079"/>
            <a:ext cx="3828118" cy="1913638"/>
            <a:chOff x="1292334" y="27335922"/>
            <a:chExt cx="10436678" cy="5096287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50D877F-06C8-43A5-931F-B5EAB8B8E3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" b="-4876"/>
            <a:stretch/>
          </p:blipFill>
          <p:spPr>
            <a:xfrm>
              <a:off x="1292334" y="27335922"/>
              <a:ext cx="10436678" cy="509628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2F0FC49-4EC2-4680-A4DF-3168A0E8C86D}"/>
                </a:ext>
              </a:extLst>
            </p:cNvPr>
            <p:cNvSpPr txBox="1"/>
            <p:nvPr/>
          </p:nvSpPr>
          <p:spPr>
            <a:xfrm>
              <a:off x="5033041" y="31964177"/>
              <a:ext cx="4400623" cy="458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Molecular formulas</a:t>
              </a:r>
            </a:p>
          </p:txBody>
        </p:sp>
      </p:grpSp>
      <p:sp>
        <p:nvSpPr>
          <p:cNvPr id="48" name="Content Placeholder 3">
            <a:extLst>
              <a:ext uri="{FF2B5EF4-FFF2-40B4-BE49-F238E27FC236}">
                <a16:creationId xmlns:a16="http://schemas.microsoft.com/office/drawing/2014/main" id="{EB3AB9F9-84F3-4AD1-8C63-7F90D4E396A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80002" y="1748368"/>
            <a:ext cx="7471806" cy="1680633"/>
          </a:xfrm>
        </p:spPr>
        <p:txBody>
          <a:bodyPr/>
          <a:lstStyle/>
          <a:p>
            <a:r>
              <a:rPr lang="en-US" dirty="0"/>
              <a:t>Chemical similarities are not well defined for molecular formulas</a:t>
            </a:r>
          </a:p>
          <a:p>
            <a:r>
              <a:rPr lang="en-US" dirty="0"/>
              <a:t>For chemical structures, there are fingerprints</a:t>
            </a:r>
          </a:p>
          <a:p>
            <a:r>
              <a:rPr lang="en-US" dirty="0"/>
              <a:t>They are accessible through data bases like PubChem</a:t>
            </a:r>
          </a:p>
        </p:txBody>
      </p:sp>
    </p:spTree>
    <p:extLst>
      <p:ext uri="{BB962C8B-B14F-4D97-AF65-F5344CB8AC3E}">
        <p14:creationId xmlns:p14="http://schemas.microsoft.com/office/powerpoint/2010/main" val="18459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9" grpId="0"/>
      <p:bldP spid="80" grpId="0"/>
      <p:bldP spid="100" grpId="0"/>
      <p:bldP spid="48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B8A53-BAE0-4F67-B387-19C6A92B3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dissolved organic matter?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C76970-CF69-417A-BC97-ADBD45095E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EC8990-D085-411D-BA8D-6AD84CF7BA2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80001" y="1748368"/>
            <a:ext cx="5558849" cy="4587357"/>
          </a:xfrm>
        </p:spPr>
        <p:txBody>
          <a:bodyPr/>
          <a:lstStyle/>
          <a:p>
            <a:r>
              <a:rPr lang="en-GB" dirty="0"/>
              <a:t>Chemical compounds in filtered sea water</a:t>
            </a:r>
          </a:p>
          <a:p>
            <a:r>
              <a:rPr lang="en-GB" dirty="0"/>
              <a:t>Marine biomass 3 </a:t>
            </a:r>
            <a:r>
              <a:rPr lang="en-GB" dirty="0" err="1"/>
              <a:t>Pg</a:t>
            </a:r>
            <a:r>
              <a:rPr lang="en-GB" dirty="0"/>
              <a:t> C</a:t>
            </a:r>
          </a:p>
          <a:p>
            <a:r>
              <a:rPr lang="en-GB" dirty="0"/>
              <a:t>Particulate Organic Matter 30 </a:t>
            </a:r>
            <a:r>
              <a:rPr lang="en-GB" dirty="0" err="1"/>
              <a:t>Pg</a:t>
            </a:r>
            <a:r>
              <a:rPr lang="en-GB" dirty="0"/>
              <a:t> C</a:t>
            </a:r>
          </a:p>
          <a:p>
            <a:r>
              <a:rPr lang="en-GB" u="sng" dirty="0"/>
              <a:t>Dissolved Organic Matter (DOM) 662 </a:t>
            </a:r>
            <a:r>
              <a:rPr lang="en-GB" u="sng" dirty="0" err="1"/>
              <a:t>Pg</a:t>
            </a:r>
            <a:r>
              <a:rPr lang="en-GB" u="sng" dirty="0"/>
              <a:t> C</a:t>
            </a:r>
          </a:p>
          <a:p>
            <a:r>
              <a:rPr lang="en-GB" dirty="0"/>
              <a:t>Atmospheric CO</a:t>
            </a:r>
            <a:r>
              <a:rPr lang="en-GB" baseline="-25000" dirty="0"/>
              <a:t>2</a:t>
            </a:r>
            <a:r>
              <a:rPr lang="en-GB" dirty="0"/>
              <a:t> 897 </a:t>
            </a:r>
            <a:r>
              <a:rPr lang="en-GB" dirty="0" err="1"/>
              <a:t>Pg</a:t>
            </a:r>
            <a:r>
              <a:rPr lang="en-GB" dirty="0"/>
              <a:t> 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59D427-B659-41B8-91DB-AFB41D5DB9F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B698F5D6-7927-5E49-93F5-4DB35E5FA0C4}" type="slidenum">
              <a:rPr lang="en-GB" smtClean="0"/>
              <a:t>2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3FD970F-FFEF-4282-9DC0-4A4FE885140B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136443" y="6495961"/>
            <a:ext cx="7593536" cy="366183"/>
          </a:xfrm>
        </p:spPr>
        <p:txBody>
          <a:bodyPr/>
          <a:lstStyle/>
          <a:p>
            <a:pPr>
              <a:defRPr/>
            </a:pPr>
            <a:r>
              <a:rPr lang="en-GB" sz="1400" dirty="0"/>
              <a:t>Hansell and Carlson, 1998, Image: </a:t>
            </a:r>
            <a:r>
              <a:rPr lang="fr-FR" sz="1400" dirty="0"/>
              <a:t>Zhang et al. (2018). National Science </a:t>
            </a:r>
            <a:r>
              <a:rPr lang="fr-FR" sz="1400" dirty="0" err="1"/>
              <a:t>Review</a:t>
            </a:r>
            <a:r>
              <a:rPr lang="fr-FR" sz="1400" dirty="0"/>
              <a:t>.</a:t>
            </a:r>
          </a:p>
          <a:p>
            <a:pPr>
              <a:defRPr/>
            </a:pPr>
            <a:endParaRPr lang="en-GB" sz="1400" dirty="0"/>
          </a:p>
        </p:txBody>
      </p:sp>
      <p:pic>
        <p:nvPicPr>
          <p:cNvPr id="11" name="Grafik 3">
            <a:extLst>
              <a:ext uri="{FF2B5EF4-FFF2-40B4-BE49-F238E27FC236}">
                <a16:creationId xmlns:a16="http://schemas.microsoft.com/office/drawing/2014/main" id="{B7EA2E64-B259-462E-9A4A-D4D81E8BD1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118" y="1338633"/>
            <a:ext cx="6084509" cy="515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3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DD363-DA4E-4350-83E0-64B698793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Immersive visualization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DA5B6-FF11-432F-A33A-D4FD5EB650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9FE0DC-1FDE-4761-9D91-1376292E70C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B698F5D6-7927-5E49-93F5-4DB35E5FA0C4}" type="slidenum">
              <a:rPr lang="en-GB" smtClean="0"/>
              <a:t>20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283EEC5-8BEB-4696-8ADA-B32F38CC7064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ED675876-38E1-45C5-A1E7-47EF980C314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8366" y="1666475"/>
            <a:ext cx="6510582" cy="3277503"/>
          </a:xfrm>
        </p:spPr>
        <p:txBody>
          <a:bodyPr/>
          <a:lstStyle/>
          <a:p>
            <a:r>
              <a:rPr lang="en-US" b="1" noProof="0" dirty="0"/>
              <a:t>How can the </a:t>
            </a:r>
            <a:r>
              <a:rPr lang="en-US" b="1" dirty="0"/>
              <a:t>formulas, time points and chemical key features </a:t>
            </a:r>
            <a:r>
              <a:rPr lang="en-US" b="1" noProof="0" dirty="0"/>
              <a:t>be efficiently visualized?</a:t>
            </a:r>
          </a:p>
          <a:p>
            <a:r>
              <a:rPr lang="en-US" noProof="0" dirty="0"/>
              <a:t>Immersive Analytics and virtual reality can offer possible solutions</a:t>
            </a:r>
          </a:p>
          <a:p>
            <a:r>
              <a:rPr lang="en-US" noProof="0" dirty="0"/>
              <a:t>First test with simple plots</a:t>
            </a:r>
          </a:p>
        </p:txBody>
      </p:sp>
      <p:pic>
        <p:nvPicPr>
          <p:cNvPr id="12" name="Grafik 6">
            <a:extLst>
              <a:ext uri="{FF2B5EF4-FFF2-40B4-BE49-F238E27FC236}">
                <a16:creationId xmlns:a16="http://schemas.microsoft.com/office/drawing/2014/main" id="{B18CDF41-6DD5-40E3-8C77-ED6A81FD3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106" y="2930324"/>
            <a:ext cx="4919872" cy="34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9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815FE-04BF-4AC9-ADD9-220C189065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for your attention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71EDD32B-E36E-42DD-84E0-AB7C8F38E3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Question and feedback are welcome!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6C2532-88FE-4927-BAAD-D66071944E0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80175"/>
            <a:ext cx="2743200" cy="3667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698F5D6-7927-5E49-93F5-4DB35E5FA0C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778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10B54-3171-4138-A914-F684E6736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61F3A8-6BFD-4FA3-B642-51D549EE0E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B53FE3-7E79-4CB6-8E65-87DFFC2EC19D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SHAP Values for the RF Model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5A0C70A-2008-4E3C-8E34-2B2508AF1B0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1A8E861-8D71-4EE5-8420-ADA4B41B6F1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9EF4D7-7A63-404B-AC92-E5172F73279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1CF433C-7844-4007-B64D-D4EBD3EA2F2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5FBF96-C5A6-4CAA-9296-95EE792FF07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B698F5D6-7927-5E49-93F5-4DB35E5FA0C4}" type="slidenum">
              <a:rPr lang="en-GB" smtClean="0"/>
              <a:t>22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7A9DA4B-BB9F-4058-BE58-AD4D5AD4B8C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DB94F18-7F58-452E-8D3B-153980C3EFF5}"/>
              </a:ext>
            </a:extLst>
          </p:cNvPr>
          <p:cNvGrpSpPr/>
          <p:nvPr/>
        </p:nvGrpSpPr>
        <p:grpSpPr>
          <a:xfrm>
            <a:off x="3817856" y="1411515"/>
            <a:ext cx="8492056" cy="5044025"/>
            <a:chOff x="3817856" y="1411515"/>
            <a:chExt cx="8492056" cy="504402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E4E825-CE48-4ECD-BCBD-B95CDD43764A}"/>
                </a:ext>
              </a:extLst>
            </p:cNvPr>
            <p:cNvGrpSpPr/>
            <p:nvPr/>
          </p:nvGrpSpPr>
          <p:grpSpPr>
            <a:xfrm>
              <a:off x="3817856" y="1411515"/>
              <a:ext cx="8492056" cy="5044025"/>
              <a:chOff x="3808429" y="1402088"/>
              <a:chExt cx="8492056" cy="5044025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142FCA0-4043-47C7-A2A3-09FB861D4B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27296" y="1402088"/>
                <a:ext cx="8173189" cy="5044025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FA23AF1-64B4-4F77-AE95-9F66D37041C1}"/>
                  </a:ext>
                </a:extLst>
              </p:cNvPr>
              <p:cNvSpPr txBox="1"/>
              <p:nvPr/>
            </p:nvSpPr>
            <p:spPr>
              <a:xfrm>
                <a:off x="4028385" y="1858768"/>
                <a:ext cx="2017336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400" dirty="0">
                    <a:solidFill>
                      <a:srgbClr val="2454D4"/>
                    </a:solidFill>
                  </a:rPr>
                  <a:t>C</a:t>
                </a:r>
                <a:r>
                  <a:rPr lang="en-US" sz="1400" baseline="-25000" dirty="0">
                    <a:solidFill>
                      <a:srgbClr val="2454D4"/>
                    </a:solidFill>
                  </a:rPr>
                  <a:t>13</a:t>
                </a:r>
                <a:r>
                  <a:rPr lang="en-US" sz="1400" dirty="0">
                    <a:solidFill>
                      <a:srgbClr val="2454D4"/>
                    </a:solidFill>
                  </a:rPr>
                  <a:t>H</a:t>
                </a:r>
                <a:r>
                  <a:rPr lang="en-US" sz="1400" baseline="-25000" dirty="0">
                    <a:solidFill>
                      <a:srgbClr val="2454D4"/>
                    </a:solidFill>
                  </a:rPr>
                  <a:t>12</a:t>
                </a:r>
                <a:r>
                  <a:rPr lang="en-US" sz="1400" dirty="0">
                    <a:solidFill>
                      <a:srgbClr val="2454D4"/>
                    </a:solidFill>
                  </a:rPr>
                  <a:t>O</a:t>
                </a:r>
                <a:r>
                  <a:rPr lang="en-US" sz="1400" baseline="-25000" dirty="0">
                    <a:solidFill>
                      <a:srgbClr val="2454D4"/>
                    </a:solidFill>
                  </a:rPr>
                  <a:t>6</a:t>
                </a:r>
                <a:r>
                  <a:rPr lang="en-US" sz="1400" dirty="0">
                    <a:solidFill>
                      <a:srgbClr val="2454D4"/>
                    </a:solidFill>
                  </a:rPr>
                  <a:t> @ 19.3 min 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7C81271-A3FF-49CF-AE8D-7C25647BB430}"/>
                  </a:ext>
                </a:extLst>
              </p:cNvPr>
              <p:cNvSpPr txBox="1"/>
              <p:nvPr/>
            </p:nvSpPr>
            <p:spPr>
              <a:xfrm>
                <a:off x="3808429" y="2371216"/>
                <a:ext cx="223729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400" dirty="0">
                    <a:solidFill>
                      <a:srgbClr val="2454D4"/>
                    </a:solidFill>
                  </a:rPr>
                  <a:t>C</a:t>
                </a:r>
                <a:r>
                  <a:rPr lang="en-US" sz="1400" baseline="-25000" dirty="0">
                    <a:solidFill>
                      <a:srgbClr val="2454D4"/>
                    </a:solidFill>
                  </a:rPr>
                  <a:t>13</a:t>
                </a:r>
                <a:r>
                  <a:rPr lang="en-US" sz="1400" dirty="0">
                    <a:solidFill>
                      <a:srgbClr val="2454D4"/>
                    </a:solidFill>
                  </a:rPr>
                  <a:t>H</a:t>
                </a:r>
                <a:r>
                  <a:rPr lang="en-US" sz="1400" baseline="-25000" dirty="0">
                    <a:solidFill>
                      <a:srgbClr val="2454D4"/>
                    </a:solidFill>
                  </a:rPr>
                  <a:t>16</a:t>
                </a:r>
                <a:r>
                  <a:rPr lang="en-US" sz="1400" dirty="0">
                    <a:solidFill>
                      <a:srgbClr val="2454D4"/>
                    </a:solidFill>
                  </a:rPr>
                  <a:t>N</a:t>
                </a:r>
                <a:r>
                  <a:rPr lang="en-US" sz="1400" baseline="-25000" dirty="0">
                    <a:solidFill>
                      <a:srgbClr val="2454D4"/>
                    </a:solidFill>
                  </a:rPr>
                  <a:t>2</a:t>
                </a:r>
                <a:r>
                  <a:rPr lang="en-US" sz="1400" dirty="0">
                    <a:solidFill>
                      <a:srgbClr val="2454D4"/>
                    </a:solidFill>
                  </a:rPr>
                  <a:t>O</a:t>
                </a:r>
                <a:r>
                  <a:rPr lang="en-US" sz="1400" baseline="-25000" dirty="0">
                    <a:solidFill>
                      <a:srgbClr val="2454D4"/>
                    </a:solidFill>
                  </a:rPr>
                  <a:t>5</a:t>
                </a:r>
                <a:r>
                  <a:rPr lang="en-US" sz="1400" dirty="0">
                    <a:solidFill>
                      <a:srgbClr val="2454D4"/>
                    </a:solidFill>
                  </a:rPr>
                  <a:t> @ 14.3 min 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0C79258-A1A9-4759-8B49-14BFF47461D0}"/>
                  </a:ext>
                </a:extLst>
              </p:cNvPr>
              <p:cNvSpPr txBox="1"/>
              <p:nvPr/>
            </p:nvSpPr>
            <p:spPr>
              <a:xfrm>
                <a:off x="3978111" y="2883951"/>
                <a:ext cx="206761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400" dirty="0">
                    <a:solidFill>
                      <a:srgbClr val="2454D4"/>
                    </a:solidFill>
                  </a:rPr>
                  <a:t>C</a:t>
                </a:r>
                <a:r>
                  <a:rPr lang="en-US" sz="1400" baseline="-25000" dirty="0">
                    <a:solidFill>
                      <a:srgbClr val="2454D4"/>
                    </a:solidFill>
                  </a:rPr>
                  <a:t>25</a:t>
                </a:r>
                <a:r>
                  <a:rPr lang="en-US" sz="1400" dirty="0">
                    <a:solidFill>
                      <a:srgbClr val="2454D4"/>
                    </a:solidFill>
                  </a:rPr>
                  <a:t>H</a:t>
                </a:r>
                <a:r>
                  <a:rPr lang="en-US" sz="1400" baseline="-25000" dirty="0">
                    <a:solidFill>
                      <a:srgbClr val="2454D4"/>
                    </a:solidFill>
                  </a:rPr>
                  <a:t>24</a:t>
                </a:r>
                <a:r>
                  <a:rPr lang="en-US" sz="1400" dirty="0">
                    <a:solidFill>
                      <a:srgbClr val="2454D4"/>
                    </a:solidFill>
                  </a:rPr>
                  <a:t>O</a:t>
                </a:r>
                <a:r>
                  <a:rPr lang="en-US" sz="1400" baseline="-25000" dirty="0">
                    <a:solidFill>
                      <a:srgbClr val="2454D4"/>
                    </a:solidFill>
                  </a:rPr>
                  <a:t>12</a:t>
                </a:r>
                <a:r>
                  <a:rPr lang="en-US" sz="1400" dirty="0">
                    <a:solidFill>
                      <a:srgbClr val="2454D4"/>
                    </a:solidFill>
                  </a:rPr>
                  <a:t> @ 18.3 min 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BD09B5C-F644-4D49-AF7D-7A6639F0AB19}"/>
                  </a:ext>
                </a:extLst>
              </p:cNvPr>
              <p:cNvSpPr txBox="1"/>
              <p:nvPr/>
            </p:nvSpPr>
            <p:spPr>
              <a:xfrm>
                <a:off x="3997443" y="3387655"/>
                <a:ext cx="204827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400" dirty="0">
                    <a:solidFill>
                      <a:srgbClr val="2454D4"/>
                    </a:solidFill>
                  </a:rPr>
                  <a:t>C</a:t>
                </a:r>
                <a:r>
                  <a:rPr lang="en-US" sz="1400" baseline="-25000" dirty="0">
                    <a:solidFill>
                      <a:srgbClr val="2454D4"/>
                    </a:solidFill>
                  </a:rPr>
                  <a:t>14</a:t>
                </a:r>
                <a:r>
                  <a:rPr lang="en-US" sz="1400" dirty="0">
                    <a:solidFill>
                      <a:srgbClr val="2454D4"/>
                    </a:solidFill>
                  </a:rPr>
                  <a:t>H</a:t>
                </a:r>
                <a:r>
                  <a:rPr lang="en-US" sz="1400" baseline="-25000" dirty="0">
                    <a:solidFill>
                      <a:srgbClr val="2454D4"/>
                    </a:solidFill>
                  </a:rPr>
                  <a:t>20</a:t>
                </a:r>
                <a:r>
                  <a:rPr lang="en-US" sz="1400" dirty="0">
                    <a:solidFill>
                      <a:srgbClr val="2454D4"/>
                    </a:solidFill>
                  </a:rPr>
                  <a:t>O</a:t>
                </a:r>
                <a:r>
                  <a:rPr lang="en-US" sz="1400" baseline="-25000" dirty="0">
                    <a:solidFill>
                      <a:srgbClr val="2454D4"/>
                    </a:solidFill>
                  </a:rPr>
                  <a:t>4</a:t>
                </a:r>
                <a:r>
                  <a:rPr lang="en-US" sz="1400" dirty="0">
                    <a:solidFill>
                      <a:srgbClr val="2454D4"/>
                    </a:solidFill>
                  </a:rPr>
                  <a:t> @ 21.3 min 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9A54A20-60E1-4CBE-838E-E7F8649D0B3C}"/>
                  </a:ext>
                </a:extLst>
              </p:cNvPr>
              <p:cNvSpPr txBox="1"/>
              <p:nvPr/>
            </p:nvSpPr>
            <p:spPr>
              <a:xfrm>
                <a:off x="4143421" y="4924120"/>
                <a:ext cx="190230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400" dirty="0">
                    <a:solidFill>
                      <a:srgbClr val="2454D4"/>
                    </a:solidFill>
                  </a:rPr>
                  <a:t>C</a:t>
                </a:r>
                <a:r>
                  <a:rPr lang="en-US" sz="1400" baseline="-25000" dirty="0">
                    <a:solidFill>
                      <a:srgbClr val="2454D4"/>
                    </a:solidFill>
                  </a:rPr>
                  <a:t>11</a:t>
                </a:r>
                <a:r>
                  <a:rPr lang="en-US" sz="1400" dirty="0">
                    <a:solidFill>
                      <a:srgbClr val="2454D4"/>
                    </a:solidFill>
                  </a:rPr>
                  <a:t>H</a:t>
                </a:r>
                <a:r>
                  <a:rPr lang="en-US" sz="1400" baseline="-25000" dirty="0">
                    <a:solidFill>
                      <a:srgbClr val="2454D4"/>
                    </a:solidFill>
                  </a:rPr>
                  <a:t>14</a:t>
                </a:r>
                <a:r>
                  <a:rPr lang="en-US" sz="1400" dirty="0">
                    <a:solidFill>
                      <a:srgbClr val="2454D4"/>
                    </a:solidFill>
                  </a:rPr>
                  <a:t>O</a:t>
                </a:r>
                <a:r>
                  <a:rPr lang="en-US" sz="1400" baseline="-25000" dirty="0">
                    <a:solidFill>
                      <a:srgbClr val="2454D4"/>
                    </a:solidFill>
                  </a:rPr>
                  <a:t>4</a:t>
                </a:r>
                <a:r>
                  <a:rPr lang="en-US" sz="1400" dirty="0">
                    <a:solidFill>
                      <a:srgbClr val="2454D4"/>
                    </a:solidFill>
                  </a:rPr>
                  <a:t> @ 18.3 min 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13456AE-645E-41A9-99F9-FEAC90A04276}"/>
                  </a:ext>
                </a:extLst>
              </p:cNvPr>
              <p:cNvSpPr txBox="1"/>
              <p:nvPr/>
            </p:nvSpPr>
            <p:spPr>
              <a:xfrm>
                <a:off x="3808429" y="3902719"/>
                <a:ext cx="223729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400" dirty="0">
                    <a:solidFill>
                      <a:srgbClr val="2454D4"/>
                    </a:solidFill>
                  </a:rPr>
                  <a:t>C</a:t>
                </a:r>
                <a:r>
                  <a:rPr lang="en-US" sz="1400" baseline="-25000" dirty="0">
                    <a:solidFill>
                      <a:srgbClr val="2454D4"/>
                    </a:solidFill>
                  </a:rPr>
                  <a:t>15</a:t>
                </a:r>
                <a:r>
                  <a:rPr lang="en-US" sz="1400" dirty="0">
                    <a:solidFill>
                      <a:srgbClr val="2454D4"/>
                    </a:solidFill>
                  </a:rPr>
                  <a:t>H</a:t>
                </a:r>
                <a:r>
                  <a:rPr lang="en-US" sz="1400" baseline="-25000" dirty="0">
                    <a:solidFill>
                      <a:srgbClr val="2454D4"/>
                    </a:solidFill>
                  </a:rPr>
                  <a:t>20</a:t>
                </a:r>
                <a:r>
                  <a:rPr lang="en-US" sz="1400" dirty="0">
                    <a:solidFill>
                      <a:srgbClr val="2454D4"/>
                    </a:solidFill>
                  </a:rPr>
                  <a:t>N</a:t>
                </a:r>
                <a:r>
                  <a:rPr lang="en-US" sz="1400" baseline="-25000" dirty="0">
                    <a:solidFill>
                      <a:srgbClr val="2454D4"/>
                    </a:solidFill>
                  </a:rPr>
                  <a:t>2</a:t>
                </a:r>
                <a:r>
                  <a:rPr lang="en-US" sz="1400" dirty="0">
                    <a:solidFill>
                      <a:srgbClr val="2454D4"/>
                    </a:solidFill>
                  </a:rPr>
                  <a:t>O</a:t>
                </a:r>
                <a:r>
                  <a:rPr lang="en-US" sz="1400" baseline="-25000" dirty="0">
                    <a:solidFill>
                      <a:srgbClr val="2454D4"/>
                    </a:solidFill>
                  </a:rPr>
                  <a:t>8</a:t>
                </a:r>
                <a:r>
                  <a:rPr lang="en-US" sz="1400" dirty="0">
                    <a:solidFill>
                      <a:srgbClr val="2454D4"/>
                    </a:solidFill>
                  </a:rPr>
                  <a:t> @ 15.3 min 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0072B5B-E131-48D8-97FE-C3C3C9D4C9F8}"/>
                  </a:ext>
                </a:extLst>
              </p:cNvPr>
              <p:cNvSpPr txBox="1"/>
              <p:nvPr/>
            </p:nvSpPr>
            <p:spPr>
              <a:xfrm>
                <a:off x="3808429" y="4418665"/>
                <a:ext cx="223729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400" dirty="0">
                    <a:solidFill>
                      <a:srgbClr val="2454D4"/>
                    </a:solidFill>
                  </a:rPr>
                  <a:t>C</a:t>
                </a:r>
                <a:r>
                  <a:rPr lang="en-US" sz="1400" baseline="-25000" dirty="0">
                    <a:solidFill>
                      <a:srgbClr val="2454D4"/>
                    </a:solidFill>
                  </a:rPr>
                  <a:t>14</a:t>
                </a:r>
                <a:r>
                  <a:rPr lang="en-US" sz="1400" dirty="0">
                    <a:solidFill>
                      <a:srgbClr val="2454D4"/>
                    </a:solidFill>
                  </a:rPr>
                  <a:t>H</a:t>
                </a:r>
                <a:r>
                  <a:rPr lang="en-US" sz="1400" baseline="-25000" dirty="0">
                    <a:solidFill>
                      <a:srgbClr val="2454D4"/>
                    </a:solidFill>
                  </a:rPr>
                  <a:t>18</a:t>
                </a:r>
                <a:r>
                  <a:rPr lang="en-US" sz="1400" dirty="0">
                    <a:solidFill>
                      <a:srgbClr val="2454D4"/>
                    </a:solidFill>
                  </a:rPr>
                  <a:t>N</a:t>
                </a:r>
                <a:r>
                  <a:rPr lang="en-US" sz="1400" baseline="-25000" dirty="0">
                    <a:solidFill>
                      <a:srgbClr val="2454D4"/>
                    </a:solidFill>
                  </a:rPr>
                  <a:t>2</a:t>
                </a:r>
                <a:r>
                  <a:rPr lang="en-US" sz="1400" dirty="0">
                    <a:solidFill>
                      <a:srgbClr val="2454D4"/>
                    </a:solidFill>
                  </a:rPr>
                  <a:t>O</a:t>
                </a:r>
                <a:r>
                  <a:rPr lang="en-US" sz="1400" baseline="-25000" dirty="0">
                    <a:solidFill>
                      <a:srgbClr val="2454D4"/>
                    </a:solidFill>
                  </a:rPr>
                  <a:t>6</a:t>
                </a:r>
                <a:r>
                  <a:rPr lang="en-US" sz="1400" dirty="0">
                    <a:solidFill>
                      <a:srgbClr val="2454D4"/>
                    </a:solidFill>
                  </a:rPr>
                  <a:t> @ 15.3 min 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C58623D-4E60-4C99-A8B6-AE0815B05F3F}"/>
                  </a:ext>
                </a:extLst>
              </p:cNvPr>
              <p:cNvSpPr txBox="1"/>
              <p:nvPr/>
            </p:nvSpPr>
            <p:spPr>
              <a:xfrm>
                <a:off x="3922591" y="5433324"/>
                <a:ext cx="212313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400" dirty="0">
                    <a:solidFill>
                      <a:srgbClr val="2454D4"/>
                    </a:solidFill>
                  </a:rPr>
                  <a:t>C</a:t>
                </a:r>
                <a:r>
                  <a:rPr lang="en-US" sz="1400" baseline="-25000" dirty="0">
                    <a:solidFill>
                      <a:srgbClr val="2454D4"/>
                    </a:solidFill>
                  </a:rPr>
                  <a:t>15</a:t>
                </a:r>
                <a:r>
                  <a:rPr lang="en-US" sz="1400" dirty="0">
                    <a:solidFill>
                      <a:srgbClr val="2454D4"/>
                    </a:solidFill>
                  </a:rPr>
                  <a:t>H</a:t>
                </a:r>
                <a:r>
                  <a:rPr lang="en-US" sz="1400" baseline="-25000" dirty="0">
                    <a:solidFill>
                      <a:srgbClr val="2454D4"/>
                    </a:solidFill>
                  </a:rPr>
                  <a:t>22</a:t>
                </a:r>
                <a:r>
                  <a:rPr lang="en-US" sz="1400" dirty="0">
                    <a:solidFill>
                      <a:srgbClr val="2454D4"/>
                    </a:solidFill>
                  </a:rPr>
                  <a:t>N</a:t>
                </a:r>
                <a:r>
                  <a:rPr lang="en-US" sz="1400" baseline="-25000" dirty="0">
                    <a:solidFill>
                      <a:srgbClr val="2454D4"/>
                    </a:solidFill>
                  </a:rPr>
                  <a:t>2</a:t>
                </a:r>
                <a:r>
                  <a:rPr lang="en-US" sz="1400" dirty="0">
                    <a:solidFill>
                      <a:srgbClr val="2454D4"/>
                    </a:solidFill>
                  </a:rPr>
                  <a:t>O</a:t>
                </a:r>
                <a:r>
                  <a:rPr lang="en-US" sz="1400" baseline="-25000" dirty="0">
                    <a:solidFill>
                      <a:srgbClr val="2454D4"/>
                    </a:solidFill>
                  </a:rPr>
                  <a:t>6</a:t>
                </a:r>
                <a:r>
                  <a:rPr lang="en-US" sz="1400" dirty="0">
                    <a:solidFill>
                      <a:srgbClr val="2454D4"/>
                    </a:solidFill>
                  </a:rPr>
                  <a:t> @ 16.3 min 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648983-7796-4B46-8999-14CE9505A4A3}"/>
                </a:ext>
              </a:extLst>
            </p:cNvPr>
            <p:cNvSpPr txBox="1"/>
            <p:nvPr/>
          </p:nvSpPr>
          <p:spPr>
            <a:xfrm>
              <a:off x="7923095" y="1420062"/>
              <a:ext cx="2017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2E1BA5"/>
                  </a:solidFill>
                </a:rPr>
                <a:t>(Preliminary)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004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1FC84-7DDD-4A3D-A2B3-686A7A2F2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E82F66-CB27-4AD0-B87A-8030B33C58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865CD7B6-E6C7-46BE-A37F-24B4E211AE39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6" y="1409693"/>
            <a:ext cx="7705514" cy="4758156"/>
          </a:xfr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394B05-EDB0-41D3-8D35-A3B0E44AFCF4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B698F5D6-7927-5E49-93F5-4DB35E5FA0C4}" type="slidenum">
              <a:rPr lang="en-GB" smtClean="0"/>
              <a:t>23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C2699F5-9FF7-40C9-86A8-5D813F1C8A5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900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B588AB72-F7E3-4710-86E8-D092907EC4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326A5192-C603-4210-98B6-ABB9E16429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0E53F7-936F-4B4E-A1F2-5262C8D119C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80175"/>
            <a:ext cx="2743200" cy="366713"/>
          </a:xfrm>
        </p:spPr>
        <p:txBody>
          <a:bodyPr/>
          <a:lstStyle/>
          <a:p>
            <a:pPr>
              <a:defRPr/>
            </a:pPr>
            <a:fld id="{B698F5D6-7927-5E49-93F5-4DB35E5FA0C4}" type="slidenum">
              <a:rPr lang="en-GB" smtClean="0"/>
              <a:t>24</a:t>
            </a:fld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4F4084-7F51-456E-9AC5-9F61B361E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00" y="1236345"/>
            <a:ext cx="762000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51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57491-8E96-416E-BB9D-C71DB2124E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F84241-2918-4AEE-87CF-7E6CEE1FFC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3E0310-0209-4D28-B072-A7D96549E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274445"/>
            <a:ext cx="762000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405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B69C7-E7EA-485B-BC56-318C4F6A83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A11D88-006C-4F9A-9F02-5E0535FDA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93983F-CC1A-4BC4-997B-C53D660E4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00" y="926635"/>
            <a:ext cx="762000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02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86A43-7E2E-4A4B-87B4-719B92123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7B97D-2215-4340-BAF8-4DE9485337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073CD9-4024-4C87-A779-0CB2C7A0EC34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B698F5D6-7927-5E49-93F5-4DB35E5FA0C4}" type="slidenum">
              <a:rPr lang="en-GB" smtClean="0"/>
              <a:t>27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2FAD37-3FE4-4FFF-ADEC-57D168193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108" y="1529293"/>
            <a:ext cx="8296275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49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A9598-BDDE-4B14-8599-2CDBF7394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F0AA0-0301-4206-8B66-AC4AA9DADC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D9C94A-088F-4345-9140-18F13DE4CB5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B698F5D6-7927-5E49-93F5-4DB35E5FA0C4}" type="slidenum">
              <a:rPr lang="en-GB" smtClean="0"/>
              <a:t>28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02D9B1A-705F-42DB-8D29-9BD9CA95B4F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GB" dirty="0" err="1"/>
              <a:t>Anderes</a:t>
            </a:r>
            <a:r>
              <a:rPr lang="en-GB" dirty="0"/>
              <a:t> Bild </a:t>
            </a:r>
            <a:r>
              <a:rPr lang="en-GB" dirty="0" err="1"/>
              <a:t>bei</a:t>
            </a:r>
            <a:r>
              <a:rPr lang="en-GB" dirty="0"/>
              <a:t> </a:t>
            </a:r>
            <a:r>
              <a:rPr lang="en-GB" dirty="0" err="1"/>
              <a:t>ausschließlich</a:t>
            </a:r>
            <a:r>
              <a:rPr lang="en-GB" dirty="0"/>
              <a:t> </a:t>
            </a:r>
            <a:r>
              <a:rPr lang="en-GB" dirty="0" err="1"/>
              <a:t>ubiquitären</a:t>
            </a:r>
            <a:r>
              <a:rPr lang="en-GB" dirty="0"/>
              <a:t> </a:t>
            </a:r>
            <a:r>
              <a:rPr lang="en-GB" dirty="0" err="1"/>
              <a:t>Formeln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erwarten</a:t>
            </a:r>
            <a:r>
              <a:rPr lang="en-GB" dirty="0"/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D1BDF6-DB69-4348-9CC8-D69659720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292" y="1409693"/>
            <a:ext cx="805815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08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86A43-7E2E-4A4B-87B4-719B92123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7B97D-2215-4340-BAF8-4DE9485337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073CD9-4024-4C87-A779-0CB2C7A0EC34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B698F5D6-7927-5E49-93F5-4DB35E5FA0C4}" type="slidenum">
              <a:rPr lang="en-GB" smtClean="0"/>
              <a:t>29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B5FD0A-4FF1-4BC4-85C2-927817C70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783" y="1527177"/>
            <a:ext cx="818197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27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07CF4-E84E-4E9B-9999-DF9B7846D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change in the Arctic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0849D8-7E1C-48BC-A1E2-D4BD6E4CF4C3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Increasing temperatures</a:t>
            </a:r>
          </a:p>
          <a:p>
            <a:r>
              <a:rPr lang="en-US" dirty="0"/>
              <a:t>Melting permafrost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 Influences on the carbon cycle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0097B3-84D1-4F4A-9CE6-2A424DD55C1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B698F5D6-7927-5E49-93F5-4DB35E5FA0C4}" type="slidenum">
              <a:rPr lang="en-GB" smtClean="0"/>
              <a:t>3</a:t>
            </a:fld>
            <a:endParaRPr lang="en-GB"/>
          </a:p>
        </p:txBody>
      </p:sp>
      <p:pic>
        <p:nvPicPr>
          <p:cNvPr id="1028" name="Picture 4" descr="Arctic has sixth-warmest year on record in 2022">
            <a:extLst>
              <a:ext uri="{FF2B5EF4-FFF2-40B4-BE49-F238E27FC236}">
                <a16:creationId xmlns:a16="http://schemas.microsoft.com/office/drawing/2014/main" id="{5951B074-D2FD-4EC1-93C9-6323A171C7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81"/>
          <a:stretch/>
        </p:blipFill>
        <p:spPr bwMode="auto">
          <a:xfrm>
            <a:off x="136443" y="4028476"/>
            <a:ext cx="6759575" cy="263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1672FF9-021C-4045-BC94-04C17C8D8C76}"/>
              </a:ext>
            </a:extLst>
          </p:cNvPr>
          <p:cNvGrpSpPr/>
          <p:nvPr/>
        </p:nvGrpSpPr>
        <p:grpSpPr>
          <a:xfrm>
            <a:off x="6953956" y="0"/>
            <a:ext cx="5329092" cy="6907032"/>
            <a:chOff x="7283294" y="0"/>
            <a:chExt cx="4999754" cy="6480177"/>
          </a:xfrm>
        </p:grpSpPr>
        <p:pic>
          <p:nvPicPr>
            <p:cNvPr id="14" name="Grafik 1">
              <a:extLst>
                <a:ext uri="{FF2B5EF4-FFF2-40B4-BE49-F238E27FC236}">
                  <a16:creationId xmlns:a16="http://schemas.microsoft.com/office/drawing/2014/main" id="{EC205DFF-3979-493F-A28E-0C0B8B8E3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83294" y="0"/>
              <a:ext cx="4860133" cy="6480177"/>
            </a:xfrm>
            <a:prstGeom prst="rect">
              <a:avLst/>
            </a:prstGeom>
          </p:spPr>
        </p:pic>
        <p:sp>
          <p:nvSpPr>
            <p:cNvPr id="15" name="Rechteck 2">
              <a:extLst>
                <a:ext uri="{FF2B5EF4-FFF2-40B4-BE49-F238E27FC236}">
                  <a16:creationId xmlns:a16="http://schemas.microsoft.com/office/drawing/2014/main" id="{5F370A06-45E6-4E3F-A5F7-F649909E2372}"/>
                </a:ext>
              </a:extLst>
            </p:cNvPr>
            <p:cNvSpPr/>
            <p:nvPr/>
          </p:nvSpPr>
          <p:spPr>
            <a:xfrm>
              <a:off x="10361124" y="5936400"/>
              <a:ext cx="192192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200" dirty="0" err="1">
                  <a:solidFill>
                    <a:schemeClr val="bg1"/>
                  </a:solidFill>
                </a:rPr>
                <a:t>Eroding</a:t>
              </a:r>
              <a:r>
                <a:rPr lang="de-DE" sz="1200" dirty="0">
                  <a:solidFill>
                    <a:schemeClr val="bg1"/>
                  </a:solidFill>
                </a:rPr>
                <a:t> </a:t>
              </a:r>
              <a:r>
                <a:rPr lang="de-DE" sz="1200" dirty="0" err="1">
                  <a:solidFill>
                    <a:schemeClr val="bg1"/>
                  </a:solidFill>
                </a:rPr>
                <a:t>permafrost</a:t>
              </a:r>
              <a:r>
                <a:rPr lang="de-DE" sz="1200" dirty="0">
                  <a:solidFill>
                    <a:schemeClr val="bg1"/>
                  </a:solidFill>
                </a:rPr>
                <a:t> </a:t>
              </a:r>
              <a:r>
                <a:rPr lang="de-DE" sz="1200" dirty="0" err="1">
                  <a:solidFill>
                    <a:schemeClr val="bg1"/>
                  </a:solidFill>
                </a:rPr>
                <a:t>coast</a:t>
              </a:r>
              <a:endParaRPr lang="de-DE" sz="1200" dirty="0">
                <a:solidFill>
                  <a:schemeClr val="bg1"/>
                </a:solidFill>
              </a:endParaRPr>
            </a:p>
            <a:p>
              <a:r>
                <a:rPr lang="de-DE" sz="1200" dirty="0" err="1">
                  <a:solidFill>
                    <a:schemeClr val="bg1"/>
                  </a:solidFill>
                </a:rPr>
                <a:t>Photo</a:t>
              </a:r>
              <a:r>
                <a:rPr lang="de-DE" sz="1200" dirty="0">
                  <a:solidFill>
                    <a:schemeClr val="bg1"/>
                  </a:solidFill>
                </a:rPr>
                <a:t>: B. Koch</a:t>
              </a:r>
              <a:endParaRPr lang="de-DE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6948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F27D9-73AD-41E7-A4F2-5BC22FC6C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 in the Arctic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48C52-D569-4FEC-90D7-87ABED0BE8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D2883E-49EC-4F6B-B359-ED6D108E690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8367" y="1807331"/>
            <a:ext cx="5391150" cy="2071157"/>
          </a:xfrm>
        </p:spPr>
        <p:txBody>
          <a:bodyPr/>
          <a:lstStyle/>
          <a:p>
            <a:r>
              <a:rPr lang="en-US" dirty="0"/>
              <a:t>95 Arctic water samples from the </a:t>
            </a:r>
            <a:r>
              <a:rPr lang="en-US" dirty="0" err="1"/>
              <a:t>MOSAiC</a:t>
            </a:r>
            <a:r>
              <a:rPr lang="en-US" dirty="0"/>
              <a:t> drift study</a:t>
            </a:r>
          </a:p>
          <a:p>
            <a:r>
              <a:rPr lang="en-US" dirty="0"/>
              <a:t>Terrestrial input from Siberian rivers &amp; permafrost creates a large carbon inventory that will likely increase in the future</a:t>
            </a:r>
          </a:p>
          <a:p>
            <a:pPr lvl="1"/>
            <a:r>
              <a:rPr lang="en-US" dirty="0"/>
              <a:t>Sink in the global carbon cycle</a:t>
            </a:r>
          </a:p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770339-28C6-4FC4-8D42-9C224E03DAD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B698F5D6-7927-5E49-93F5-4DB35E5FA0C4}" type="slidenum">
              <a:rPr lang="en-GB" smtClean="0"/>
              <a:t>4</a:t>
            </a:fld>
            <a:endParaRPr lang="en-GB"/>
          </a:p>
        </p:txBody>
      </p:sp>
      <p:pic>
        <p:nvPicPr>
          <p:cNvPr id="11" name="Grafik 36">
            <a:extLst>
              <a:ext uri="{FF2B5EF4-FFF2-40B4-BE49-F238E27FC236}">
                <a16:creationId xmlns:a16="http://schemas.microsoft.com/office/drawing/2014/main" id="{121787EE-511A-4ECA-A454-09B395E3DC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43675" y="1176733"/>
            <a:ext cx="5391150" cy="5669627"/>
          </a:xfrm>
          <a:prstGeom prst="rect">
            <a:avLst/>
          </a:prstGeom>
        </p:spPr>
      </p:pic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05355CC7-F722-45B6-901B-24F944AD0AE4}"/>
              </a:ext>
            </a:extLst>
          </p:cNvPr>
          <p:cNvSpPr txBox="1">
            <a:spLocks/>
          </p:cNvSpPr>
          <p:nvPr/>
        </p:nvSpPr>
        <p:spPr bwMode="auto">
          <a:xfrm>
            <a:off x="10280036" y="6142052"/>
            <a:ext cx="1143437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400" dirty="0"/>
              <a:t>Kong et al. </a:t>
            </a:r>
          </a:p>
        </p:txBody>
      </p: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7EEFA01A-F890-4E34-985B-86C222AFD281}"/>
              </a:ext>
            </a:extLst>
          </p:cNvPr>
          <p:cNvCxnSpPr>
            <a:cxnSpLocks/>
          </p:cNvCxnSpPr>
          <p:nvPr/>
        </p:nvCxnSpPr>
        <p:spPr>
          <a:xfrm rot="5400000">
            <a:off x="9020298" y="3235616"/>
            <a:ext cx="1123950" cy="622218"/>
          </a:xfrm>
          <a:prstGeom prst="curvedConnector3">
            <a:avLst>
              <a:gd name="adj1" fmla="val -847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2BE9F059-D5B9-48BD-B6A2-D4D5D6E4742A}"/>
              </a:ext>
            </a:extLst>
          </p:cNvPr>
          <p:cNvCxnSpPr>
            <a:cxnSpLocks/>
          </p:cNvCxnSpPr>
          <p:nvPr/>
        </p:nvCxnSpPr>
        <p:spPr>
          <a:xfrm rot="5400000">
            <a:off x="9355266" y="3443666"/>
            <a:ext cx="701421" cy="628651"/>
          </a:xfrm>
          <a:prstGeom prst="curvedConnector3">
            <a:avLst>
              <a:gd name="adj1" fmla="val 383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70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9">
            <a:extLst>
              <a:ext uri="{FF2B5EF4-FFF2-40B4-BE49-F238E27FC236}">
                <a16:creationId xmlns:a16="http://schemas.microsoft.com/office/drawing/2014/main" id="{19151F75-DB33-4777-A280-66F2177A94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0409" y="2048719"/>
            <a:ext cx="5111591" cy="4470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506C9B-E1DA-4157-BB74-1337EB6BC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measure terrestrial carbon?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53C4F-4E25-481D-8232-5DC5F08352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80E246-BC31-41F5-8F0F-B4AF71EE859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8367" y="1950836"/>
            <a:ext cx="6430434" cy="168063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Fluorescent DOM (FDOM)</a:t>
            </a:r>
          </a:p>
          <a:p>
            <a:r>
              <a:rPr lang="en-US" dirty="0"/>
              <a:t>Provides info on </a:t>
            </a:r>
            <a:r>
              <a:rPr lang="fr-FR" dirty="0"/>
              <a:t>DOM sources (</a:t>
            </a:r>
            <a:r>
              <a:rPr lang="fr-FR" dirty="0" err="1"/>
              <a:t>terrestrial</a:t>
            </a:r>
            <a:r>
              <a:rPr lang="fr-FR" dirty="0"/>
              <a:t> versus marine)</a:t>
            </a:r>
          </a:p>
          <a:p>
            <a:r>
              <a:rPr lang="en-US" dirty="0"/>
              <a:t>Parallel Factor Analysis gives us a terrestrial component</a:t>
            </a:r>
          </a:p>
          <a:p>
            <a:pPr lvl="1"/>
            <a:r>
              <a:rPr lang="en-US" dirty="0"/>
              <a:t>We want to predict the terrestrial PARAFAC component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A86EDC-9355-428F-A7ED-407790023B2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B698F5D6-7927-5E49-93F5-4DB35E5FA0C4}" type="slidenum">
              <a:rPr lang="en-GB" smtClean="0"/>
              <a:t>5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55F1AD4-9F0F-4853-9246-828ED0FB966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02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AB136-6AB8-4F00-8CC8-FAA349E26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chemical features do we have?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127A29-DC1C-4B5F-A2A8-02CC4C0A1A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FAB103-1FBE-48EF-BEFF-89B181EF7AC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8366" y="1510784"/>
            <a:ext cx="5522414" cy="5193733"/>
          </a:xfrm>
        </p:spPr>
        <p:txBody>
          <a:bodyPr/>
          <a:lstStyle/>
          <a:p>
            <a:r>
              <a:rPr lang="en-US" dirty="0"/>
              <a:t>Liquid chromatography coupled to mass spectrometry  (LC – MS) measures the exact mass e.g. </a:t>
            </a:r>
            <a:r>
              <a:rPr lang="en-GB" dirty="0"/>
              <a:t>236.26… g/mol</a:t>
            </a:r>
            <a:endParaRPr lang="en-US" dirty="0"/>
          </a:p>
          <a:p>
            <a:r>
              <a:rPr lang="en-US" dirty="0"/>
              <a:t>From the molecular mass, we can determine the  element composition (called molecular formula) e.g. </a:t>
            </a:r>
            <a:r>
              <a:rPr lang="en-GB" dirty="0"/>
              <a:t>236.26… </a:t>
            </a:r>
            <a:r>
              <a:rPr lang="en-US" dirty="0">
                <a:sym typeface="Wingdings" panose="05000000000000000000" pitchFamily="2" charset="2"/>
              </a:rPr>
              <a:t> C</a:t>
            </a:r>
            <a:r>
              <a:rPr lang="en-US" baseline="-25000" dirty="0">
                <a:sym typeface="Wingdings" panose="05000000000000000000" pitchFamily="2" charset="2"/>
              </a:rPr>
              <a:t>10</a:t>
            </a:r>
            <a:r>
              <a:rPr lang="en-US" dirty="0">
                <a:sym typeface="Wingdings" panose="05000000000000000000" pitchFamily="2" charset="2"/>
              </a:rPr>
              <a:t>H</a:t>
            </a:r>
            <a:r>
              <a:rPr lang="en-US" baseline="-25000" dirty="0">
                <a:sym typeface="Wingdings" panose="05000000000000000000" pitchFamily="2" charset="2"/>
              </a:rPr>
              <a:t>20</a:t>
            </a:r>
            <a:r>
              <a:rPr lang="en-US" dirty="0">
                <a:sym typeface="Wingdings" panose="05000000000000000000" pitchFamily="2" charset="2"/>
              </a:rPr>
              <a:t>O</a:t>
            </a:r>
            <a:r>
              <a:rPr lang="en-US" baseline="-25000" dirty="0">
                <a:sym typeface="Wingdings" panose="05000000000000000000" pitchFamily="2" charset="2"/>
              </a:rPr>
              <a:t>6</a:t>
            </a:r>
            <a:endParaRPr lang="en-US" dirty="0"/>
          </a:p>
          <a:p>
            <a:r>
              <a:rPr lang="en-US" dirty="0"/>
              <a:t>LC adds chemical information for each formula </a:t>
            </a:r>
            <a:r>
              <a:rPr lang="en-US" dirty="0">
                <a:sym typeface="Wingdings" panose="05000000000000000000" pitchFamily="2" charset="2"/>
              </a:rPr>
              <a:t>C</a:t>
            </a:r>
            <a:r>
              <a:rPr lang="en-US" baseline="-25000" dirty="0">
                <a:sym typeface="Wingdings" panose="05000000000000000000" pitchFamily="2" charset="2"/>
              </a:rPr>
              <a:t>10</a:t>
            </a:r>
            <a:r>
              <a:rPr lang="en-US" dirty="0">
                <a:sym typeface="Wingdings" panose="05000000000000000000" pitchFamily="2" charset="2"/>
              </a:rPr>
              <a:t>H</a:t>
            </a:r>
            <a:r>
              <a:rPr lang="en-US" baseline="-25000" dirty="0">
                <a:sym typeface="Wingdings" panose="05000000000000000000" pitchFamily="2" charset="2"/>
              </a:rPr>
              <a:t>20</a:t>
            </a:r>
            <a:r>
              <a:rPr lang="en-US" dirty="0">
                <a:sym typeface="Wingdings" panose="05000000000000000000" pitchFamily="2" charset="2"/>
              </a:rPr>
              <a:t>O</a:t>
            </a:r>
            <a:r>
              <a:rPr lang="en-US" baseline="-25000" dirty="0">
                <a:sym typeface="Wingdings" panose="05000000000000000000" pitchFamily="2" charset="2"/>
              </a:rPr>
              <a:t>6</a:t>
            </a:r>
            <a:r>
              <a:rPr lang="en-US" dirty="0">
                <a:sym typeface="Wingdings" panose="05000000000000000000" pitchFamily="2" charset="2"/>
              </a:rPr>
              <a:t> @ 13 minutes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Feature: Molecular formula timepoint (MFT)</a:t>
            </a:r>
            <a:endParaRPr lang="en-US" dirty="0"/>
          </a:p>
          <a:p>
            <a:r>
              <a:rPr lang="en-US" dirty="0"/>
              <a:t>75k unique MFTs </a:t>
            </a:r>
          </a:p>
          <a:p>
            <a:r>
              <a:rPr lang="en-US" dirty="0"/>
              <a:t>Many MFTs but only few samples</a:t>
            </a:r>
          </a:p>
          <a:p>
            <a:r>
              <a:rPr lang="en-US" dirty="0"/>
              <a:t>Not all MFTs available for</a:t>
            </a:r>
            <a:br>
              <a:rPr lang="en-US" dirty="0"/>
            </a:br>
            <a:r>
              <a:rPr lang="en-US" dirty="0"/>
              <a:t>all samples (~80% missing values)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983B95-1316-4376-A927-31E146CD35F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B698F5D6-7927-5E49-93F5-4DB35E5FA0C4}" type="slidenum">
              <a:rPr lang="en-GB" smtClean="0"/>
              <a:t>6</a:t>
            </a:fld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1D034B-11E3-4A6F-A9FE-9EC38B756D21}"/>
              </a:ext>
            </a:extLst>
          </p:cNvPr>
          <p:cNvSpPr/>
          <p:nvPr/>
        </p:nvSpPr>
        <p:spPr>
          <a:xfrm rot="16200000">
            <a:off x="11176100" y="491882"/>
            <a:ext cx="464263" cy="2439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76DD223-E494-4DF9-9DD9-B5BD4DFE7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800" y="1626389"/>
            <a:ext cx="3768318" cy="1397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CA3CB9-3D16-4FA9-9A71-BD2CE4B92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519" y="1524058"/>
            <a:ext cx="3768317" cy="1781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D598037-FF17-4C83-8079-13F14F13D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304" y="1681276"/>
            <a:ext cx="3768317" cy="1781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B23B3B-DA84-4BF8-BD87-E6B17473D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170" y="1910628"/>
            <a:ext cx="3768317" cy="1781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0DA32D7-12C1-495F-862E-14EA5F03F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739" y="2077256"/>
            <a:ext cx="3768317" cy="1781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F5CB2D1-4429-49EC-B4BC-3F3171088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274" y="2323677"/>
            <a:ext cx="3768317" cy="1781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5F21CBF-3C71-43FB-88EC-A2FA0CD12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897" y="2482643"/>
            <a:ext cx="3768317" cy="1781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D7D14F6-4861-43A0-9D8E-A7D412CF1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47" y="2664500"/>
            <a:ext cx="3768317" cy="17810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" name="Gerade Verbindung mit Pfeil 25">
            <a:extLst>
              <a:ext uri="{FF2B5EF4-FFF2-40B4-BE49-F238E27FC236}">
                <a16:creationId xmlns:a16="http://schemas.microsoft.com/office/drawing/2014/main" id="{3F72D652-75D5-4F96-9AC8-233204DABF3A}"/>
              </a:ext>
            </a:extLst>
          </p:cNvPr>
          <p:cNvCxnSpPr>
            <a:cxnSpLocks/>
          </p:cNvCxnSpPr>
          <p:nvPr/>
        </p:nvCxnSpPr>
        <p:spPr>
          <a:xfrm>
            <a:off x="7292575" y="1821388"/>
            <a:ext cx="528951" cy="13598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Textfeld 26">
            <a:extLst>
              <a:ext uri="{FF2B5EF4-FFF2-40B4-BE49-F238E27FC236}">
                <a16:creationId xmlns:a16="http://schemas.microsoft.com/office/drawing/2014/main" id="{2758B930-B143-471A-8A2E-212F5EF89F3F}"/>
              </a:ext>
            </a:extLst>
          </p:cNvPr>
          <p:cNvSpPr txBox="1"/>
          <p:nvPr/>
        </p:nvSpPr>
        <p:spPr>
          <a:xfrm>
            <a:off x="7861439" y="4357440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err="1">
                <a:solidFill>
                  <a:srgbClr val="005AA0"/>
                </a:solidFill>
                <a:latin typeface="Arial" charset="0"/>
              </a:rPr>
              <a:t>Molecular</a:t>
            </a:r>
            <a:r>
              <a:rPr lang="de-DE" sz="1600" dirty="0">
                <a:solidFill>
                  <a:srgbClr val="005AA0"/>
                </a:solidFill>
                <a:latin typeface="Arial" charset="0"/>
              </a:rPr>
              <a:t> </a:t>
            </a:r>
            <a:r>
              <a:rPr lang="de-DE" sz="1600" dirty="0" err="1">
                <a:solidFill>
                  <a:srgbClr val="005AA0"/>
                </a:solidFill>
                <a:latin typeface="Arial" charset="0"/>
              </a:rPr>
              <a:t>mass</a:t>
            </a:r>
            <a:endParaRPr lang="de-DE" sz="1600" dirty="0">
              <a:solidFill>
                <a:srgbClr val="005AA0"/>
              </a:solidFill>
              <a:latin typeface="Arial" charset="0"/>
            </a:endParaRPr>
          </a:p>
        </p:txBody>
      </p:sp>
      <p:sp>
        <p:nvSpPr>
          <p:cNvPr id="30" name="Textfeld 27">
            <a:extLst>
              <a:ext uri="{FF2B5EF4-FFF2-40B4-BE49-F238E27FC236}">
                <a16:creationId xmlns:a16="http://schemas.microsoft.com/office/drawing/2014/main" id="{16FC9772-0E3D-4D9D-B543-E9D16795A27C}"/>
              </a:ext>
            </a:extLst>
          </p:cNvPr>
          <p:cNvSpPr txBox="1"/>
          <p:nvPr/>
        </p:nvSpPr>
        <p:spPr>
          <a:xfrm rot="16200000">
            <a:off x="5126975" y="2214591"/>
            <a:ext cx="2116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 err="1">
                <a:solidFill>
                  <a:srgbClr val="005AA0"/>
                </a:solidFill>
                <a:latin typeface="Arial" charset="0"/>
              </a:rPr>
              <a:t>Abundance</a:t>
            </a:r>
            <a:endParaRPr lang="de-DE" dirty="0">
              <a:solidFill>
                <a:srgbClr val="005AA0"/>
              </a:solidFill>
              <a:latin typeface="Arial" charset="0"/>
            </a:endParaRPr>
          </a:p>
        </p:txBody>
      </p:sp>
      <p:cxnSp>
        <p:nvCxnSpPr>
          <p:cNvPr id="31" name="Gerade Verbindung mit Pfeil 28">
            <a:extLst>
              <a:ext uri="{FF2B5EF4-FFF2-40B4-BE49-F238E27FC236}">
                <a16:creationId xmlns:a16="http://schemas.microsoft.com/office/drawing/2014/main" id="{40168BBA-0883-44A6-AC41-E9B5231AB67F}"/>
              </a:ext>
            </a:extLst>
          </p:cNvPr>
          <p:cNvCxnSpPr>
            <a:cxnSpLocks/>
          </p:cNvCxnSpPr>
          <p:nvPr/>
        </p:nvCxnSpPr>
        <p:spPr>
          <a:xfrm flipV="1">
            <a:off x="6139583" y="4360980"/>
            <a:ext cx="4294196" cy="1"/>
          </a:xfrm>
          <a:prstGeom prst="straightConnector1">
            <a:avLst/>
          </a:prstGeom>
          <a:ln w="22225">
            <a:solidFill>
              <a:schemeClr val="accent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Gerade Verbindung mit Pfeil 29">
            <a:extLst>
              <a:ext uri="{FF2B5EF4-FFF2-40B4-BE49-F238E27FC236}">
                <a16:creationId xmlns:a16="http://schemas.microsoft.com/office/drawing/2014/main" id="{873066FA-7A0A-41B4-91D6-C801C2D0D6D3}"/>
              </a:ext>
            </a:extLst>
          </p:cNvPr>
          <p:cNvCxnSpPr>
            <a:cxnSpLocks/>
          </p:cNvCxnSpPr>
          <p:nvPr/>
        </p:nvCxnSpPr>
        <p:spPr>
          <a:xfrm flipV="1">
            <a:off x="6415637" y="1394269"/>
            <a:ext cx="0" cy="3370947"/>
          </a:xfrm>
          <a:prstGeom prst="straightConnector1">
            <a:avLst/>
          </a:prstGeom>
          <a:ln w="22225">
            <a:solidFill>
              <a:schemeClr val="accent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Gerade Verbindung mit Pfeil 30">
            <a:extLst>
              <a:ext uri="{FF2B5EF4-FFF2-40B4-BE49-F238E27FC236}">
                <a16:creationId xmlns:a16="http://schemas.microsoft.com/office/drawing/2014/main" id="{9021EDD6-7E55-4BAA-AE04-3A249062F8FF}"/>
              </a:ext>
            </a:extLst>
          </p:cNvPr>
          <p:cNvCxnSpPr>
            <a:cxnSpLocks/>
          </p:cNvCxnSpPr>
          <p:nvPr/>
        </p:nvCxnSpPr>
        <p:spPr>
          <a:xfrm flipV="1">
            <a:off x="10472328" y="3107454"/>
            <a:ext cx="1635610" cy="1264114"/>
          </a:xfrm>
          <a:prstGeom prst="straightConnector1">
            <a:avLst/>
          </a:prstGeom>
          <a:ln w="22225">
            <a:solidFill>
              <a:schemeClr val="accent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echteck 31">
            <a:extLst>
              <a:ext uri="{FF2B5EF4-FFF2-40B4-BE49-F238E27FC236}">
                <a16:creationId xmlns:a16="http://schemas.microsoft.com/office/drawing/2014/main" id="{2F504055-3189-4F46-80C6-83FFE8114F37}"/>
              </a:ext>
            </a:extLst>
          </p:cNvPr>
          <p:cNvSpPr/>
          <p:nvPr/>
        </p:nvSpPr>
        <p:spPr>
          <a:xfrm>
            <a:off x="10433779" y="2845738"/>
            <a:ext cx="16356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05AA0"/>
                </a:solidFill>
                <a:latin typeface="Arial" charset="0"/>
              </a:rPr>
              <a:t>                        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33B9FC99-9A09-4F79-9A84-CB22F509F593}"/>
              </a:ext>
            </a:extLst>
          </p:cNvPr>
          <p:cNvSpPr txBox="1"/>
          <p:nvPr/>
        </p:nvSpPr>
        <p:spPr>
          <a:xfrm>
            <a:off x="6579999" y="1338425"/>
            <a:ext cx="1710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>
                <a:solidFill>
                  <a:srgbClr val="005AA0"/>
                </a:solidFill>
              </a:rPr>
              <a:t>C</a:t>
            </a:r>
            <a:r>
              <a:rPr lang="de-DE" sz="2400" baseline="-25000" dirty="0">
                <a:solidFill>
                  <a:srgbClr val="005AA0"/>
                </a:solidFill>
              </a:rPr>
              <a:t>10</a:t>
            </a:r>
            <a:r>
              <a:rPr lang="de-DE" sz="2400" dirty="0">
                <a:solidFill>
                  <a:srgbClr val="005AA0"/>
                </a:solidFill>
              </a:rPr>
              <a:t>H</a:t>
            </a:r>
            <a:r>
              <a:rPr lang="de-DE" sz="2400" baseline="-25000" dirty="0">
                <a:solidFill>
                  <a:srgbClr val="005AA0"/>
                </a:solidFill>
              </a:rPr>
              <a:t>20</a:t>
            </a:r>
            <a:r>
              <a:rPr lang="de-DE" sz="2400" dirty="0">
                <a:solidFill>
                  <a:srgbClr val="005AA0"/>
                </a:solidFill>
              </a:rPr>
              <a:t>O</a:t>
            </a:r>
            <a:r>
              <a:rPr lang="de-DE" sz="2400" baseline="-25000" dirty="0">
                <a:solidFill>
                  <a:srgbClr val="005AA0"/>
                </a:solidFill>
              </a:rPr>
              <a:t>6</a:t>
            </a:r>
          </a:p>
        </p:txBody>
      </p:sp>
      <p:sp>
        <p:nvSpPr>
          <p:cNvPr id="36" name="Textfeld 65">
            <a:extLst>
              <a:ext uri="{FF2B5EF4-FFF2-40B4-BE49-F238E27FC236}">
                <a16:creationId xmlns:a16="http://schemas.microsoft.com/office/drawing/2014/main" id="{4B23AD6D-DA32-4A78-A39E-2148FC6602D6}"/>
              </a:ext>
            </a:extLst>
          </p:cNvPr>
          <p:cNvSpPr txBox="1"/>
          <p:nvPr/>
        </p:nvSpPr>
        <p:spPr>
          <a:xfrm rot="19334324">
            <a:off x="10659764" y="3483583"/>
            <a:ext cx="1857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>
                <a:solidFill>
                  <a:srgbClr val="005AA0"/>
                </a:solidFill>
                <a:latin typeface="Arial" charset="0"/>
              </a:rPr>
              <a:t>Retention time</a:t>
            </a:r>
            <a:endParaRPr lang="en-US" dirty="0"/>
          </a:p>
        </p:txBody>
      </p:sp>
      <p:graphicFrame>
        <p:nvGraphicFramePr>
          <p:cNvPr id="40" name="Table 40">
            <a:extLst>
              <a:ext uri="{FF2B5EF4-FFF2-40B4-BE49-F238E27FC236}">
                <a16:creationId xmlns:a16="http://schemas.microsoft.com/office/drawing/2014/main" id="{D5D51E64-FBE9-46D5-8866-3A34007540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904657"/>
              </p:ext>
            </p:extLst>
          </p:nvPr>
        </p:nvGraphicFramePr>
        <p:xfrm>
          <a:off x="4562528" y="4962077"/>
          <a:ext cx="15745762" cy="1742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602">
                  <a:extLst>
                    <a:ext uri="{9D8B030D-6E8A-4147-A177-3AD203B41FA5}">
                      <a16:colId xmlns:a16="http://schemas.microsoft.com/office/drawing/2014/main" val="32441362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821111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955381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9126205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630501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1244179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8523558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434633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6276764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9076889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0611212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400627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666895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7682419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720410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2654552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928676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728432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83078428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2965871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6117334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9209878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2741743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9192811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0395009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1958712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1847101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5838893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4488023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4633345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58990106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960739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585805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0363497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110514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28736163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8006060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596073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675236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666800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3478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170076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02598957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2360498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20978421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149366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0406917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70667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686515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1104877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52717075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1532461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9667626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3981124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225380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410937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22539074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43009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802741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2555850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1220861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2979177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84826638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7757337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9349404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54966607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729846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0672899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747113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1534590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03782314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623009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854636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Proxy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19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-1.2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802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851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201824"/>
                  </a:ext>
                </a:extLst>
              </a:tr>
            </a:tbl>
          </a:graphicData>
        </a:graphic>
      </p:graphicFrame>
      <p:cxnSp>
        <p:nvCxnSpPr>
          <p:cNvPr id="42" name="Gerade Verbindung mit Pfeil 25">
            <a:extLst>
              <a:ext uri="{FF2B5EF4-FFF2-40B4-BE49-F238E27FC236}">
                <a16:creationId xmlns:a16="http://schemas.microsoft.com/office/drawing/2014/main" id="{464F00EE-2CAA-4AA8-A039-F4262C6A851A}"/>
              </a:ext>
            </a:extLst>
          </p:cNvPr>
          <p:cNvCxnSpPr>
            <a:cxnSpLocks/>
          </p:cNvCxnSpPr>
          <p:nvPr/>
        </p:nvCxnSpPr>
        <p:spPr>
          <a:xfrm flipH="1">
            <a:off x="6909059" y="3270431"/>
            <a:ext cx="381680" cy="18088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3" name="Textfeld 34">
            <a:extLst>
              <a:ext uri="{FF2B5EF4-FFF2-40B4-BE49-F238E27FC236}">
                <a16:creationId xmlns:a16="http://schemas.microsoft.com/office/drawing/2014/main" id="{3434523F-223C-4C2E-BC73-5E33D61E83A7}"/>
              </a:ext>
            </a:extLst>
          </p:cNvPr>
          <p:cNvSpPr txBox="1"/>
          <p:nvPr/>
        </p:nvSpPr>
        <p:spPr>
          <a:xfrm>
            <a:off x="6524432" y="2497715"/>
            <a:ext cx="2268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>
                <a:solidFill>
                  <a:srgbClr val="005AA0"/>
                </a:solidFill>
              </a:rPr>
              <a:t>C</a:t>
            </a:r>
            <a:r>
              <a:rPr lang="de-DE" sz="2400" baseline="-25000" dirty="0">
                <a:solidFill>
                  <a:srgbClr val="005AA0"/>
                </a:solidFill>
              </a:rPr>
              <a:t>10</a:t>
            </a:r>
            <a:r>
              <a:rPr lang="de-DE" sz="2400" dirty="0">
                <a:solidFill>
                  <a:srgbClr val="005AA0"/>
                </a:solidFill>
              </a:rPr>
              <a:t>H</a:t>
            </a:r>
            <a:r>
              <a:rPr lang="de-DE" sz="2400" baseline="-25000" dirty="0">
                <a:solidFill>
                  <a:srgbClr val="005AA0"/>
                </a:solidFill>
              </a:rPr>
              <a:t>20</a:t>
            </a:r>
            <a:r>
              <a:rPr lang="de-DE" sz="2400" dirty="0">
                <a:solidFill>
                  <a:srgbClr val="005AA0"/>
                </a:solidFill>
              </a:rPr>
              <a:t>O</a:t>
            </a:r>
            <a:r>
              <a:rPr lang="de-DE" sz="2400" baseline="-25000" dirty="0">
                <a:solidFill>
                  <a:srgbClr val="005AA0"/>
                </a:solidFill>
              </a:rPr>
              <a:t>6 </a:t>
            </a:r>
            <a:r>
              <a:rPr lang="de-DE" sz="2400" dirty="0">
                <a:solidFill>
                  <a:srgbClr val="005AA0"/>
                </a:solidFill>
              </a:rPr>
              <a:t>at 13 </a:t>
            </a:r>
            <a:r>
              <a:rPr lang="de-DE" sz="2400" dirty="0" err="1">
                <a:solidFill>
                  <a:srgbClr val="005AA0"/>
                </a:solidFill>
              </a:rPr>
              <a:t>minutes</a:t>
            </a:r>
            <a:endParaRPr lang="de-DE" sz="2400" dirty="0">
              <a:solidFill>
                <a:srgbClr val="005A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6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2.96296E-6 L -0.07448 0.08472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" y="4236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.21745 0.1067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72" y="5324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324 L 0.41784 0.0939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85" y="4861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65847 0.1900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17" y="9491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5.55112E-17 L 0.65872 0.19213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30" y="9606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0.65365 0.14283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2" y="713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0.61485 0.13102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42" y="655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70104 0.1671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52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6" grpId="0" animBg="1"/>
      <p:bldP spid="29" grpId="0"/>
      <p:bldP spid="29" grpId="1"/>
      <p:bldP spid="30" grpId="0"/>
      <p:bldP spid="30" grpId="1"/>
      <p:bldP spid="34" grpId="0"/>
      <p:bldP spid="35" grpId="0"/>
      <p:bldP spid="35" grpId="1"/>
      <p:bldP spid="36" grpId="0"/>
      <p:bldP spid="36" grpId="1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CA098-070D-427A-B343-31AC0BE48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Aims and model selection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A99623-85F3-4A10-B157-464CFB10E4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4A58DE-1EB8-4E84-AFC9-5354DD290F1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80001" y="1748368"/>
            <a:ext cx="9683174" cy="1680633"/>
          </a:xfrm>
        </p:spPr>
        <p:txBody>
          <a:bodyPr/>
          <a:lstStyle/>
          <a:p>
            <a:r>
              <a:rPr lang="en-GB" sz="2400" dirty="0"/>
              <a:t>Develop a general method to reliably predict sources and processes related to marine DOM using ML</a:t>
            </a:r>
          </a:p>
          <a:p>
            <a:r>
              <a:rPr lang="en-GB" sz="2400" dirty="0"/>
              <a:t>Our use case: Which compounds can predict the amount of terrestrial DOM in the Arctic? What is the chemical composition of terr. DOM?</a:t>
            </a:r>
          </a:p>
          <a:p>
            <a:r>
              <a:rPr lang="en-GB" sz="2400" dirty="0"/>
              <a:t>Which ML method delivers the best prediction?</a:t>
            </a:r>
          </a:p>
          <a:p>
            <a:r>
              <a:rPr lang="en-GB" sz="2400" dirty="0"/>
              <a:t>Do all features provide important information for prediction?</a:t>
            </a:r>
          </a:p>
          <a:p>
            <a:r>
              <a:rPr lang="en-US" sz="2400" dirty="0"/>
              <a:t>Does the time dimension (chromatography) provide better prediction power?</a:t>
            </a:r>
          </a:p>
          <a:p>
            <a:endParaRPr lang="en-GB" dirty="0"/>
          </a:p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9C32F7-E6F0-421A-8852-300D1AD0D0A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B698F5D6-7927-5E49-93F5-4DB35E5FA0C4}" type="slidenum">
              <a:rPr lang="en-GB" smtClean="0"/>
              <a:t>7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3CA44C8-01E4-450E-9924-22B8AD4DF6A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80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4E828-5F97-483F-A885-D41752EC2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models to use?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DB1E0-898E-413D-84AB-A82A7828A5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F29B01-29AA-4C89-80B9-C4CC668FFDC9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Random Forest (RF)</a:t>
            </a:r>
          </a:p>
          <a:p>
            <a:r>
              <a:rPr lang="en-US" dirty="0"/>
              <a:t>Support Vector Machine (SVM) with different kernels</a:t>
            </a:r>
          </a:p>
          <a:p>
            <a:pPr lvl="1"/>
            <a:r>
              <a:rPr lang="en-US" dirty="0"/>
              <a:t>Linear</a:t>
            </a:r>
          </a:p>
          <a:p>
            <a:pPr lvl="1"/>
            <a:r>
              <a:rPr lang="en-US" dirty="0"/>
              <a:t>Polynomial</a:t>
            </a:r>
          </a:p>
          <a:p>
            <a:pPr lvl="1"/>
            <a:r>
              <a:rPr lang="en-US" dirty="0"/>
              <a:t>Radial basis function </a:t>
            </a:r>
          </a:p>
          <a:p>
            <a:r>
              <a:rPr lang="en-US" dirty="0"/>
              <a:t>Generalized Linear Models (GLM)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362728-1C83-42BD-AA9E-7305763E02B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B698F5D6-7927-5E49-93F5-4DB35E5FA0C4}" type="slidenum">
              <a:rPr lang="en-GB" smtClean="0"/>
              <a:t>8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8C90779-4381-4C57-825C-4F4AFDE4C76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86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E34C3-0573-4604-8CEF-14A9572EC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969F1-6AC5-4442-BE61-0A5C107E85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B3C109-034B-4C9E-A383-218402B1A78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B698F5D6-7927-5E49-93F5-4DB35E5FA0C4}" type="slidenum">
              <a:rPr lang="en-GB" smtClean="0"/>
              <a:t>9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9E89581-FC4C-47A8-8F21-8FC96AEB16D4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B7A3183E-A8E3-4A00-B79F-A9106379EF18}"/>
              </a:ext>
            </a:extLst>
          </p:cNvPr>
          <p:cNvGrpSpPr/>
          <p:nvPr/>
        </p:nvGrpSpPr>
        <p:grpSpPr>
          <a:xfrm>
            <a:off x="5969139" y="2756524"/>
            <a:ext cx="1581912" cy="1726481"/>
            <a:chOff x="6263169" y="3931227"/>
            <a:chExt cx="1581912" cy="1726481"/>
          </a:xfrm>
          <a:solidFill>
            <a:srgbClr val="0A2D6E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0879394-979C-4753-9FA1-5D9C669A93F6}"/>
                </a:ext>
              </a:extLst>
            </p:cNvPr>
            <p:cNvSpPr/>
            <p:nvPr/>
          </p:nvSpPr>
          <p:spPr>
            <a:xfrm>
              <a:off x="6277406" y="5136500"/>
              <a:ext cx="1072730" cy="521208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RF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5E0C76F-79B9-4171-85F7-47E1A40BCAF8}"/>
                </a:ext>
              </a:extLst>
            </p:cNvPr>
            <p:cNvSpPr/>
            <p:nvPr/>
          </p:nvSpPr>
          <p:spPr>
            <a:xfrm>
              <a:off x="6263169" y="3931227"/>
              <a:ext cx="1581912" cy="521208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GLM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A410897-C985-4F47-856C-1AF0E56F5EDF}"/>
                </a:ext>
              </a:extLst>
            </p:cNvPr>
            <p:cNvSpPr/>
            <p:nvPr/>
          </p:nvSpPr>
          <p:spPr>
            <a:xfrm>
              <a:off x="6263169" y="4528102"/>
              <a:ext cx="1581912" cy="521208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SVM </a:t>
              </a:r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7A5734D-9166-4A6E-BCB8-593A1B89B0B1}"/>
              </a:ext>
            </a:extLst>
          </p:cNvPr>
          <p:cNvCxnSpPr>
            <a:cxnSpLocks/>
            <a:stCxn id="15" idx="3"/>
            <a:endCxn id="28" idx="1"/>
          </p:cNvCxnSpPr>
          <p:nvPr/>
        </p:nvCxnSpPr>
        <p:spPr>
          <a:xfrm>
            <a:off x="7551051" y="3017128"/>
            <a:ext cx="1250732" cy="1210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6F5C335-CD67-4028-9F23-E5643F334AD2}"/>
              </a:ext>
            </a:extLst>
          </p:cNvPr>
          <p:cNvSpPr/>
          <p:nvPr/>
        </p:nvSpPr>
        <p:spPr>
          <a:xfrm>
            <a:off x="8801783" y="3967050"/>
            <a:ext cx="795528" cy="521208"/>
          </a:xfrm>
          <a:prstGeom prst="rect">
            <a:avLst/>
          </a:prstGeom>
          <a:solidFill>
            <a:srgbClr val="0A2D6E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Scale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932228E-DF2B-40E6-8F83-E15DFD0FF5AB}"/>
              </a:ext>
            </a:extLst>
          </p:cNvPr>
          <p:cNvCxnSpPr>
            <a:cxnSpLocks/>
            <a:stCxn id="55" idx="3"/>
            <a:endCxn id="180" idx="1"/>
          </p:cNvCxnSpPr>
          <p:nvPr/>
        </p:nvCxnSpPr>
        <p:spPr>
          <a:xfrm>
            <a:off x="5409918" y="3804833"/>
            <a:ext cx="564054" cy="12449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676704C-251D-4C5E-96AD-344393B55B72}"/>
              </a:ext>
            </a:extLst>
          </p:cNvPr>
          <p:cNvCxnSpPr>
            <a:cxnSpLocks/>
            <a:stCxn id="24" idx="3"/>
            <a:endCxn id="28" idx="1"/>
          </p:cNvCxnSpPr>
          <p:nvPr/>
        </p:nvCxnSpPr>
        <p:spPr>
          <a:xfrm>
            <a:off x="7551051" y="3614003"/>
            <a:ext cx="1250732" cy="6136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8F3A656-5DBC-44F3-875D-69A8C0792488}"/>
              </a:ext>
            </a:extLst>
          </p:cNvPr>
          <p:cNvCxnSpPr>
            <a:cxnSpLocks/>
            <a:stCxn id="28" idx="3"/>
            <a:endCxn id="134" idx="1"/>
          </p:cNvCxnSpPr>
          <p:nvPr/>
        </p:nvCxnSpPr>
        <p:spPr>
          <a:xfrm flipV="1">
            <a:off x="9597311" y="3957088"/>
            <a:ext cx="393226" cy="2705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CDA986B8-B3E1-408C-91A2-6BF40F2029EE}"/>
              </a:ext>
            </a:extLst>
          </p:cNvPr>
          <p:cNvGrpSpPr/>
          <p:nvPr/>
        </p:nvGrpSpPr>
        <p:grpSpPr>
          <a:xfrm>
            <a:off x="478366" y="3544229"/>
            <a:ext cx="1581912" cy="1366850"/>
            <a:chOff x="478366" y="3168396"/>
            <a:chExt cx="1581912" cy="1366850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92C773B-4CA8-4183-A9B9-6ED616FB8ECB}"/>
                </a:ext>
              </a:extLst>
            </p:cNvPr>
            <p:cNvSpPr/>
            <p:nvPr/>
          </p:nvSpPr>
          <p:spPr>
            <a:xfrm>
              <a:off x="478366" y="3168396"/>
              <a:ext cx="1581912" cy="5212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LC-MS data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A74EF18-14CF-4024-90D2-45C66323ECA4}"/>
                </a:ext>
              </a:extLst>
            </p:cNvPr>
            <p:cNvSpPr/>
            <p:nvPr/>
          </p:nvSpPr>
          <p:spPr>
            <a:xfrm>
              <a:off x="478366" y="4014038"/>
              <a:ext cx="1581912" cy="5212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Fluorescence data</a:t>
              </a: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48232CC9-F0D1-48BA-8B8C-99949F18287A}"/>
              </a:ext>
            </a:extLst>
          </p:cNvPr>
          <p:cNvSpPr/>
          <p:nvPr/>
        </p:nvSpPr>
        <p:spPr>
          <a:xfrm>
            <a:off x="4091627" y="3544229"/>
            <a:ext cx="1318291" cy="521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Additive log ratio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0BEAC34C-340A-445C-A05F-82869874FD1B}"/>
              </a:ext>
            </a:extLst>
          </p:cNvPr>
          <p:cNvCxnSpPr>
            <a:cxnSpLocks/>
            <a:stCxn id="53" idx="3"/>
            <a:endCxn id="105" idx="1"/>
          </p:cNvCxnSpPr>
          <p:nvPr/>
        </p:nvCxnSpPr>
        <p:spPr>
          <a:xfrm flipV="1">
            <a:off x="2060278" y="3800447"/>
            <a:ext cx="334329" cy="4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660AE37-B17B-407B-9A4B-7EAE39FAA777}"/>
              </a:ext>
            </a:extLst>
          </p:cNvPr>
          <p:cNvCxnSpPr>
            <a:cxnSpLocks/>
            <a:stCxn id="55" idx="3"/>
            <a:endCxn id="11" idx="1"/>
          </p:cNvCxnSpPr>
          <p:nvPr/>
        </p:nvCxnSpPr>
        <p:spPr>
          <a:xfrm>
            <a:off x="5409918" y="3804833"/>
            <a:ext cx="573458" cy="4175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448D8DF-AB73-4737-8FCB-66BDA9C44330}"/>
              </a:ext>
            </a:extLst>
          </p:cNvPr>
          <p:cNvCxnSpPr>
            <a:cxnSpLocks/>
            <a:stCxn id="55" idx="3"/>
            <a:endCxn id="15" idx="1"/>
          </p:cNvCxnSpPr>
          <p:nvPr/>
        </p:nvCxnSpPr>
        <p:spPr>
          <a:xfrm flipV="1">
            <a:off x="5409918" y="3017128"/>
            <a:ext cx="559221" cy="7877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BF754C5-23B2-4A5E-9523-15CE979030C4}"/>
              </a:ext>
            </a:extLst>
          </p:cNvPr>
          <p:cNvCxnSpPr>
            <a:cxnSpLocks/>
            <a:stCxn id="55" idx="3"/>
            <a:endCxn id="24" idx="1"/>
          </p:cNvCxnSpPr>
          <p:nvPr/>
        </p:nvCxnSpPr>
        <p:spPr>
          <a:xfrm flipV="1">
            <a:off x="5409918" y="3614003"/>
            <a:ext cx="559221" cy="1908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DA59FB3-B7D1-48B7-8238-DD2D93BF4114}"/>
              </a:ext>
            </a:extLst>
          </p:cNvPr>
          <p:cNvSpPr/>
          <p:nvPr/>
        </p:nvSpPr>
        <p:spPr>
          <a:xfrm>
            <a:off x="2394607" y="3539843"/>
            <a:ext cx="1581912" cy="521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Normalization </a:t>
            </a:r>
          </a:p>
        </p:txBody>
      </p: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CABBB5C6-F61F-4C41-9C9A-8418E2361423}"/>
              </a:ext>
            </a:extLst>
          </p:cNvPr>
          <p:cNvCxnSpPr>
            <a:cxnSpLocks/>
            <a:stCxn id="105" idx="3"/>
            <a:endCxn id="55" idx="1"/>
          </p:cNvCxnSpPr>
          <p:nvPr/>
        </p:nvCxnSpPr>
        <p:spPr>
          <a:xfrm>
            <a:off x="3976519" y="3800447"/>
            <a:ext cx="115108" cy="4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9F860469-97A3-48F1-BC69-3DD77B68FBE1}"/>
              </a:ext>
            </a:extLst>
          </p:cNvPr>
          <p:cNvGrpSpPr/>
          <p:nvPr/>
        </p:nvGrpSpPr>
        <p:grpSpPr>
          <a:xfrm>
            <a:off x="9990537" y="2947787"/>
            <a:ext cx="1581912" cy="2559735"/>
            <a:chOff x="6263169" y="2799626"/>
            <a:chExt cx="1581912" cy="2559735"/>
          </a:xfrm>
          <a:solidFill>
            <a:srgbClr val="0A2D6E"/>
          </a:solidFill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1934E095-16EF-4639-B449-7DD96350CD12}"/>
                </a:ext>
              </a:extLst>
            </p:cNvPr>
            <p:cNvSpPr/>
            <p:nvPr/>
          </p:nvSpPr>
          <p:spPr>
            <a:xfrm>
              <a:off x="6263169" y="2799626"/>
              <a:ext cx="1581912" cy="521208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Correlation experiments</a:t>
              </a: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ECCC881C-298E-4D03-B07C-3089F984936E}"/>
                </a:ext>
              </a:extLst>
            </p:cNvPr>
            <p:cNvSpPr/>
            <p:nvPr/>
          </p:nvSpPr>
          <p:spPr>
            <a:xfrm>
              <a:off x="6263169" y="3548323"/>
              <a:ext cx="1581912" cy="521208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In-between models</a:t>
              </a: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B12D23EB-6FA2-4CA4-B520-32DB4B1DC94D}"/>
                </a:ext>
              </a:extLst>
            </p:cNvPr>
            <p:cNvSpPr/>
            <p:nvPr/>
          </p:nvSpPr>
          <p:spPr>
            <a:xfrm>
              <a:off x="6263169" y="4330134"/>
              <a:ext cx="1581912" cy="1029227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Expected chemical properties</a:t>
              </a:r>
            </a:p>
          </p:txBody>
        </p:sp>
      </p:grpSp>
      <p:sp>
        <p:nvSpPr>
          <p:cNvPr id="136" name="Textfeld 34">
            <a:extLst>
              <a:ext uri="{FF2B5EF4-FFF2-40B4-BE49-F238E27FC236}">
                <a16:creationId xmlns:a16="http://schemas.microsoft.com/office/drawing/2014/main" id="{125F7F20-761C-4D01-901A-176E432E5936}"/>
              </a:ext>
            </a:extLst>
          </p:cNvPr>
          <p:cNvSpPr txBox="1"/>
          <p:nvPr/>
        </p:nvSpPr>
        <p:spPr>
          <a:xfrm>
            <a:off x="2725152" y="1630631"/>
            <a:ext cx="2499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>
                <a:solidFill>
                  <a:srgbClr val="005AA0"/>
                </a:solidFill>
              </a:rPr>
              <a:t>Preparation</a:t>
            </a:r>
            <a:endParaRPr lang="de-DE" sz="2400" dirty="0">
              <a:solidFill>
                <a:srgbClr val="005AA0"/>
              </a:solidFill>
            </a:endParaRPr>
          </a:p>
        </p:txBody>
      </p:sp>
      <p:sp>
        <p:nvSpPr>
          <p:cNvPr id="137" name="Textfeld 34">
            <a:extLst>
              <a:ext uri="{FF2B5EF4-FFF2-40B4-BE49-F238E27FC236}">
                <a16:creationId xmlns:a16="http://schemas.microsoft.com/office/drawing/2014/main" id="{8E12DD76-4D2A-4B1D-8B48-E638AC99EDC1}"/>
              </a:ext>
            </a:extLst>
          </p:cNvPr>
          <p:cNvSpPr txBox="1"/>
          <p:nvPr/>
        </p:nvSpPr>
        <p:spPr>
          <a:xfrm>
            <a:off x="21496" y="1612443"/>
            <a:ext cx="2499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05AA0"/>
                </a:solidFill>
              </a:rPr>
              <a:t>Data</a:t>
            </a:r>
          </a:p>
        </p:txBody>
      </p:sp>
      <p:sp>
        <p:nvSpPr>
          <p:cNvPr id="138" name="Textfeld 34">
            <a:extLst>
              <a:ext uri="{FF2B5EF4-FFF2-40B4-BE49-F238E27FC236}">
                <a16:creationId xmlns:a16="http://schemas.microsoft.com/office/drawing/2014/main" id="{D7442507-1C7F-4846-B37E-467696BF6BC5}"/>
              </a:ext>
            </a:extLst>
          </p:cNvPr>
          <p:cNvSpPr txBox="1"/>
          <p:nvPr/>
        </p:nvSpPr>
        <p:spPr>
          <a:xfrm>
            <a:off x="6301162" y="1676142"/>
            <a:ext cx="2499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05AA0"/>
                </a:solidFill>
              </a:rPr>
              <a:t>Experiments</a:t>
            </a:r>
          </a:p>
        </p:txBody>
      </p:sp>
      <p:sp>
        <p:nvSpPr>
          <p:cNvPr id="139" name="Textfeld 34">
            <a:extLst>
              <a:ext uri="{FF2B5EF4-FFF2-40B4-BE49-F238E27FC236}">
                <a16:creationId xmlns:a16="http://schemas.microsoft.com/office/drawing/2014/main" id="{0C19B9EE-A51E-44D7-BFE1-A10B137D3C07}"/>
              </a:ext>
            </a:extLst>
          </p:cNvPr>
          <p:cNvSpPr txBox="1"/>
          <p:nvPr/>
        </p:nvSpPr>
        <p:spPr>
          <a:xfrm>
            <a:off x="9125146" y="1612443"/>
            <a:ext cx="315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>
                <a:solidFill>
                  <a:srgbClr val="005AA0"/>
                </a:solidFill>
              </a:rPr>
              <a:t>Comparison</a:t>
            </a:r>
            <a:endParaRPr lang="de-DE" sz="2400" dirty="0">
              <a:solidFill>
                <a:srgbClr val="005AA0"/>
              </a:solidFill>
            </a:endParaRPr>
          </a:p>
        </p:txBody>
      </p: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98B91E02-BFB9-43AE-A2BA-C9570524BD48}"/>
              </a:ext>
            </a:extLst>
          </p:cNvPr>
          <p:cNvCxnSpPr>
            <a:cxnSpLocks/>
            <a:stCxn id="28" idx="3"/>
            <a:endCxn id="135" idx="1"/>
          </p:cNvCxnSpPr>
          <p:nvPr/>
        </p:nvCxnSpPr>
        <p:spPr>
          <a:xfrm>
            <a:off x="9597311" y="4227654"/>
            <a:ext cx="393226" cy="765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64944575-1494-4820-8CDF-44D8C7014F91}"/>
              </a:ext>
            </a:extLst>
          </p:cNvPr>
          <p:cNvCxnSpPr>
            <a:cxnSpLocks/>
            <a:stCxn id="28" idx="3"/>
            <a:endCxn id="133" idx="1"/>
          </p:cNvCxnSpPr>
          <p:nvPr/>
        </p:nvCxnSpPr>
        <p:spPr>
          <a:xfrm flipV="1">
            <a:off x="9597311" y="3208391"/>
            <a:ext cx="393226" cy="1019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Rectangle 179">
            <a:extLst>
              <a:ext uri="{FF2B5EF4-FFF2-40B4-BE49-F238E27FC236}">
                <a16:creationId xmlns:a16="http://schemas.microsoft.com/office/drawing/2014/main" id="{0194F76F-4772-4635-B74D-F9726C0FB13E}"/>
              </a:ext>
            </a:extLst>
          </p:cNvPr>
          <p:cNvSpPr/>
          <p:nvPr/>
        </p:nvSpPr>
        <p:spPr>
          <a:xfrm>
            <a:off x="5973972" y="4789205"/>
            <a:ext cx="2523222" cy="521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reduction</a:t>
            </a:r>
          </a:p>
        </p:txBody>
      </p: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4488A4A-8688-43F1-808A-37F7508CBAC7}"/>
              </a:ext>
            </a:extLst>
          </p:cNvPr>
          <p:cNvCxnSpPr>
            <a:cxnSpLocks/>
            <a:stCxn id="55" idx="3"/>
            <a:endCxn id="192" idx="1"/>
          </p:cNvCxnSpPr>
          <p:nvPr/>
        </p:nvCxnSpPr>
        <p:spPr>
          <a:xfrm>
            <a:off x="5409918" y="3804833"/>
            <a:ext cx="554649" cy="18539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Rectangle 191">
            <a:extLst>
              <a:ext uri="{FF2B5EF4-FFF2-40B4-BE49-F238E27FC236}">
                <a16:creationId xmlns:a16="http://schemas.microsoft.com/office/drawing/2014/main" id="{48481DFA-8735-4BFD-AD59-E40603E059A3}"/>
              </a:ext>
            </a:extLst>
          </p:cNvPr>
          <p:cNvSpPr/>
          <p:nvPr/>
        </p:nvSpPr>
        <p:spPr>
          <a:xfrm>
            <a:off x="5964567" y="5398177"/>
            <a:ext cx="2523221" cy="521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Reliability checks</a:t>
            </a:r>
          </a:p>
        </p:txBody>
      </p:sp>
      <p:cxnSp>
        <p:nvCxnSpPr>
          <p:cNvPr id="216" name="Straight Arrow Connector 215">
            <a:extLst>
              <a:ext uri="{FF2B5EF4-FFF2-40B4-BE49-F238E27FC236}">
                <a16:creationId xmlns:a16="http://schemas.microsoft.com/office/drawing/2014/main" id="{5E668BF2-C228-453D-8057-DB05F27C779F}"/>
              </a:ext>
            </a:extLst>
          </p:cNvPr>
          <p:cNvCxnSpPr>
            <a:cxnSpLocks/>
            <a:stCxn id="180" idx="3"/>
            <a:endCxn id="28" idx="1"/>
          </p:cNvCxnSpPr>
          <p:nvPr/>
        </p:nvCxnSpPr>
        <p:spPr>
          <a:xfrm flipV="1">
            <a:off x="8497194" y="4227654"/>
            <a:ext cx="304589" cy="8221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Arrow Connector 238">
            <a:extLst>
              <a:ext uri="{FF2B5EF4-FFF2-40B4-BE49-F238E27FC236}">
                <a16:creationId xmlns:a16="http://schemas.microsoft.com/office/drawing/2014/main" id="{EF180EE3-0F2A-4A38-BB34-B9BBDE13FD66}"/>
              </a:ext>
            </a:extLst>
          </p:cNvPr>
          <p:cNvCxnSpPr>
            <a:cxnSpLocks/>
            <a:stCxn id="11" idx="3"/>
            <a:endCxn id="28" idx="1"/>
          </p:cNvCxnSpPr>
          <p:nvPr/>
        </p:nvCxnSpPr>
        <p:spPr>
          <a:xfrm>
            <a:off x="7056106" y="4222401"/>
            <a:ext cx="1745677" cy="52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Connector: Elbow 248">
            <a:extLst>
              <a:ext uri="{FF2B5EF4-FFF2-40B4-BE49-F238E27FC236}">
                <a16:creationId xmlns:a16="http://schemas.microsoft.com/office/drawing/2014/main" id="{4D7765A8-C091-4BBC-A019-5609943B2484}"/>
              </a:ext>
            </a:extLst>
          </p:cNvPr>
          <p:cNvCxnSpPr>
            <a:cxnSpLocks/>
            <a:stCxn id="54" idx="3"/>
          </p:cNvCxnSpPr>
          <p:nvPr/>
        </p:nvCxnSpPr>
        <p:spPr>
          <a:xfrm flipV="1">
            <a:off x="2060278" y="4083849"/>
            <a:ext cx="3340235" cy="566626"/>
          </a:xfrm>
          <a:prstGeom prst="bentConnector3">
            <a:avLst>
              <a:gd name="adj1" fmla="val 9973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Rectangle 267">
            <a:extLst>
              <a:ext uri="{FF2B5EF4-FFF2-40B4-BE49-F238E27FC236}">
                <a16:creationId xmlns:a16="http://schemas.microsoft.com/office/drawing/2014/main" id="{34E9F7D5-6C88-4CB2-B5AF-66BC32CF3DD0}"/>
              </a:ext>
            </a:extLst>
          </p:cNvPr>
          <p:cNvSpPr/>
          <p:nvPr/>
        </p:nvSpPr>
        <p:spPr>
          <a:xfrm>
            <a:off x="2394606" y="4392134"/>
            <a:ext cx="1826557" cy="521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Standardization</a:t>
            </a:r>
          </a:p>
        </p:txBody>
      </p:sp>
    </p:spTree>
    <p:extLst>
      <p:ext uri="{BB962C8B-B14F-4D97-AF65-F5344CB8AC3E}">
        <p14:creationId xmlns:p14="http://schemas.microsoft.com/office/powerpoint/2010/main" val="390980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5" grpId="0" animBg="1"/>
      <p:bldP spid="105" grpId="0" animBg="1"/>
      <p:bldP spid="180" grpId="0" animBg="1"/>
      <p:bldP spid="192" grpId="0" animBg="1"/>
      <p:bldP spid="268" grpId="0" animBg="1"/>
    </p:bldLst>
  </p:timing>
</p:sld>
</file>

<file path=ppt/theme/theme1.xml><?xml version="1.0" encoding="utf-8"?>
<a:theme xmlns:a="http://schemas.openxmlformats.org/drawingml/2006/main" name="1_Titelfolie_ENGLISCH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8" id="{FE422AFF-65CB-9C45-8E86-3C3522E6DB1B}" vid="{45834467-76FD-BD42-B338-C73569A5C072}"/>
    </a:ext>
  </a:extLst>
</a:theme>
</file>

<file path=ppt/theme/theme2.xml><?xml version="1.0" encoding="utf-8"?>
<a:theme xmlns:a="http://schemas.openxmlformats.org/drawingml/2006/main" name="Inhaltsfol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8" id="{FE422AFF-65CB-9C45-8E86-3C3522E6DB1B}" vid="{3121D8CF-490C-494B-83C6-1A0C90E0152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MarDATA template NEW 2022 (1)</Template>
  <TotalTime>0</TotalTime>
  <Words>1281</Words>
  <Application>Microsoft Office PowerPoint</Application>
  <PresentationFormat>Widescreen</PresentationFormat>
  <Paragraphs>255</Paragraphs>
  <Slides>29</Slides>
  <Notes>15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Calibri</vt:lpstr>
      <vt:lpstr>Google Sans</vt:lpstr>
      <vt:lpstr>Helmholtz Halvar Mittel Rg</vt:lpstr>
      <vt:lpstr>Open Sans</vt:lpstr>
      <vt:lpstr>PT Serif</vt:lpstr>
      <vt:lpstr>Studio-Feixen-Sans</vt:lpstr>
      <vt:lpstr>Wingdings</vt:lpstr>
      <vt:lpstr>1_Titelfolie_ENGLISCH</vt:lpstr>
      <vt:lpstr>Inhaltsfolie</vt:lpstr>
      <vt:lpstr>Search for Chemical Key Features in Dissolved Organic Matter in the Ocean</vt:lpstr>
      <vt:lpstr>What is dissolved organic matter?</vt:lpstr>
      <vt:lpstr>Climate change in the Arctic</vt:lpstr>
      <vt:lpstr>DOM in the Arctic</vt:lpstr>
      <vt:lpstr>How do we measure terrestrial carbon?</vt:lpstr>
      <vt:lpstr>What chemical features do we have?</vt:lpstr>
      <vt:lpstr>Aims and model selection</vt:lpstr>
      <vt:lpstr>Which models to use?</vt:lpstr>
      <vt:lpstr>Workflow</vt:lpstr>
      <vt:lpstr>Which model delivers the best predictions?</vt:lpstr>
      <vt:lpstr>Random Forest importance</vt:lpstr>
      <vt:lpstr>Feature consistency</vt:lpstr>
      <vt:lpstr>Recursive Feature Elimination (RFE)</vt:lpstr>
      <vt:lpstr>Does the time dimension provide better prediction power?</vt:lpstr>
      <vt:lpstr>How to retain full feature information?</vt:lpstr>
      <vt:lpstr>What is still to do?</vt:lpstr>
      <vt:lpstr>How to improve ground truth?</vt:lpstr>
      <vt:lpstr>Summary and perspective</vt:lpstr>
      <vt:lpstr>Similarity of chemical compounds</vt:lpstr>
      <vt:lpstr>Immersive visualization</vt:lpstr>
      <vt:lpstr>Thank you for your attention</vt:lpstr>
      <vt:lpstr>Backup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of Key Features in LC-FT-MS Measurements of Dissolved Organic Matter</dc:title>
  <dc:creator>Marlo Bareth</dc:creator>
  <cp:lastModifiedBy>Marlo Bareth</cp:lastModifiedBy>
  <cp:revision>204</cp:revision>
  <dcterms:created xsi:type="dcterms:W3CDTF">2023-10-24T13:27:17Z</dcterms:created>
  <dcterms:modified xsi:type="dcterms:W3CDTF">2023-11-06T11:20:11Z</dcterms:modified>
</cp:coreProperties>
</file>