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howGuides="1">
      <p:cViewPr varScale="1">
        <p:scale>
          <a:sx n="117" d="100"/>
          <a:sy n="117" d="100"/>
        </p:scale>
        <p:origin x="8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6073F-50E8-D249-B551-E82F1C78985D}" type="datetimeFigureOut">
              <a:rPr lang="en-US" smtClean="0"/>
              <a:t>8/29/24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36315-1B08-6C4F-9212-B9E12E985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3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0DC1-51B4-E143-883B-F2566E811C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2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CB32D-9043-57EE-9364-E444FD657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62D8AB-E6B6-EB4E-40CF-566BEA687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56C49-D344-BA3C-C088-6101FBF4A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DFB9-E120-DA4B-8A4B-AFACCAA1848C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EB918-589B-50DC-75EB-F8AED0C03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B623A-D3D9-433C-CAF2-C1BB127DE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EDA0-069D-7345-B338-8F1278E64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2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8A24-3F39-AD67-76CC-9FA7AA0DD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E70472-83EF-1397-0248-39D7FD48D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676E3-DAA0-149E-A416-6464CCE36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DFB9-E120-DA4B-8A4B-AFACCAA1848C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3981E-162C-0E6D-3EAE-A937827C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F647B-47D8-0FC9-7B24-C2173AAF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EDA0-069D-7345-B338-8F1278E64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3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20E7A6-A2B1-0EB4-2D4F-BE2B68205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4C862D-28E2-778F-4493-C12428036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2CB2-5CE3-8E75-001A-1585AA77B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DFB9-E120-DA4B-8A4B-AFACCAA1848C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4D4B5-79F6-B51D-389A-92D67DEED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A9C7A-9D35-C3D0-C48F-576AA1BE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EDA0-069D-7345-B338-8F1278E64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0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 userDrawn="1"/>
        </p:nvCxnSpPr>
        <p:spPr>
          <a:xfrm>
            <a:off x="558252" y="996905"/>
            <a:ext cx="11148973" cy="0"/>
          </a:xfrm>
          <a:prstGeom prst="line">
            <a:avLst/>
          </a:prstGeom>
          <a:ln w="317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429742" y="376926"/>
            <a:ext cx="11276268" cy="619981"/>
          </a:xfrm>
          <a:prstGeom prst="rect">
            <a:avLst/>
          </a:prstGeom>
        </p:spPr>
        <p:txBody>
          <a:bodyPr anchor="t"/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FABD438-457E-DFE3-0070-4EC88C2CA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2446" y="410437"/>
            <a:ext cx="2693012" cy="48070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8BAFFB4-67AD-E9EF-20AE-CA57869FD4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0935" y="6354163"/>
            <a:ext cx="1302932" cy="176789"/>
          </a:xfrm>
          <a:prstGeom prst="rect">
            <a:avLst/>
          </a:prstGeom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8D82581B-2E73-7143-0736-FF93578B0E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6198" y="6474742"/>
            <a:ext cx="1037047" cy="307844"/>
          </a:xfrm>
          <a:prstGeom prst="rect">
            <a:avLst/>
          </a:prstGeom>
        </p:spPr>
        <p:txBody>
          <a:bodyPr/>
          <a:lstStyle/>
          <a:p>
            <a:fld id="{1B58D566-8D13-5C43-8939-614299B6941B}" type="datetimeFigureOut">
              <a:rPr lang="de-DE" smtClean="0"/>
              <a:pPr/>
              <a:t>29.08.24</a:t>
            </a:fld>
            <a:endParaRPr lang="de-DE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92EA119B-0031-A2E9-72C4-5CE19F6C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9962" y="6474742"/>
            <a:ext cx="8952645" cy="307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8713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95D4-B49C-1D76-B311-A2567B6BE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E630A-E7FF-C617-DA8B-2A6676DBE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402CA-7D66-3A64-AEF1-5F6FA401E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DFB9-E120-DA4B-8A4B-AFACCAA1848C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EF110-3149-6040-AE69-6930A9BA2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23E6B-97A4-C38C-7AAB-03B95036D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EDA0-069D-7345-B338-8F1278E64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6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43551-F52F-ABFC-B7C1-C39D6C55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2F0C0-714D-15F3-A894-7FC13FD11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54DAC-0AD4-2D76-1757-F8D5D00B9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DFB9-E120-DA4B-8A4B-AFACCAA1848C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AB431-3EEC-4A76-B589-620D96723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09272-1585-9258-A7D0-339A3FB5D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EDA0-069D-7345-B338-8F1278E64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1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6E021-B579-8B7C-C40C-A6BDE60B8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DF030-0B63-B3FE-2554-D792119F1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55FFB-C1E0-5DF2-AC73-E07DBD75D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72991-8D1D-B45A-6E54-C26D2D282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DFB9-E120-DA4B-8A4B-AFACCAA1848C}" type="datetimeFigureOut">
              <a:rPr lang="en-US" smtClean="0"/>
              <a:t>8/29/24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C5536-684D-D249-C039-B06271E8C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7C587-E44C-4C80-ECBE-B86DA766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EDA0-069D-7345-B338-8F1278E64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64F00-56A4-0E3F-29B5-2A1C6C712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3DD03-6E7E-5CCD-0458-7AE933B2C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6DE66-7BCC-7C15-D815-C79CD93D5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C81DC-8640-BB1C-027C-2DB4BF496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1297B-1E24-08A6-7DE5-A7B60A5474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60303C-403B-D287-E450-08489C8A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DFB9-E120-DA4B-8A4B-AFACCAA1848C}" type="datetimeFigureOut">
              <a:rPr lang="en-US" smtClean="0"/>
              <a:t>8/29/24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E9C502-1DBF-75F1-4C36-073F00635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1F981-22AA-AD5B-88C9-6570C3829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EDA0-069D-7345-B338-8F1278E64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8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DE324-376C-C52E-442B-1AD6E6D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E60ADD-7128-93D5-FE52-8AC82A947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DFB9-E120-DA4B-8A4B-AFACCAA1848C}" type="datetimeFigureOut">
              <a:rPr lang="en-US" smtClean="0"/>
              <a:t>8/29/24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BBA76-A775-7CEF-525F-3304F59B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B50CE-C742-BAE4-B23F-F99BE85A9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EDA0-069D-7345-B338-8F1278E64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30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DF61-552F-FC7B-5CD4-F9C2316C7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DFB9-E120-DA4B-8A4B-AFACCAA1848C}" type="datetimeFigureOut">
              <a:rPr lang="en-US" smtClean="0"/>
              <a:t>8/29/24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AAC664-AAD9-B9DF-F659-6BE45B25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64D05-F414-BF28-F982-8017C8949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EDA0-069D-7345-B338-8F1278E64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46154-E752-87CB-7A6A-D0B5FF86C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46386-8BA6-CE6B-0F71-3F66312B9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CF7722-448F-04A0-E46B-5E4B8FACF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91D743-2DBD-5804-3684-31BC72B11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DFB9-E120-DA4B-8A4B-AFACCAA1848C}" type="datetimeFigureOut">
              <a:rPr lang="en-US" smtClean="0"/>
              <a:t>8/29/24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DBC4C-4E82-71A9-A668-DA9EB4303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D48B4-8A03-B07E-8A9D-9459C739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EDA0-069D-7345-B338-8F1278E64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0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E5D2E-D3F1-5857-107D-0184D1496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5F76F2-099F-7168-BAC4-771B6DCD9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0265E-8944-B5BF-7178-4BA013AC1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0F03E-3975-D4ED-9F4E-134119C93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DFB9-E120-DA4B-8A4B-AFACCAA1848C}" type="datetimeFigureOut">
              <a:rPr lang="en-US" smtClean="0"/>
              <a:t>8/29/24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4BEBB-5339-B95F-1D56-B7F72D35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51616-66E2-1E57-5E24-416DCA324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EDA0-069D-7345-B338-8F1278E64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4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0C9D2D-7752-708F-23F0-E38CC5976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86C73-7EB0-67F0-24E9-048E46983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7B632-A710-D93B-204C-9C789499B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CDFB9-E120-DA4B-8A4B-AFACCAA1848C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CE7DD-AC45-E70A-87C9-7BD2048C7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4DE8D-6D6E-A012-3828-0FAD2B022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0EDA0-069D-7345-B338-8F1278E64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2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2E6AF9-D656-8642-AA2D-E4EBCC48B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" y="-49312"/>
            <a:ext cx="12192000" cy="70796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88BA3C-2C49-4942-A8C3-54F420AC006F}"/>
              </a:ext>
            </a:extLst>
          </p:cNvPr>
          <p:cNvSpPr/>
          <p:nvPr/>
        </p:nvSpPr>
        <p:spPr>
          <a:xfrm>
            <a:off x="-8822" y="6011078"/>
            <a:ext cx="8755996" cy="1105977"/>
          </a:xfrm>
          <a:prstGeom prst="rect">
            <a:avLst/>
          </a:prstGeom>
          <a:solidFill>
            <a:srgbClr val="009C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B51B89-A9C5-774F-B5A5-DF8B8EAA7EDD}"/>
              </a:ext>
            </a:extLst>
          </p:cNvPr>
          <p:cNvSpPr/>
          <p:nvPr/>
        </p:nvSpPr>
        <p:spPr>
          <a:xfrm>
            <a:off x="8747174" y="106138"/>
            <a:ext cx="3321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rgbClr val="009CD5"/>
                </a:solidFill>
              </a:rPr>
              <a:t>EGU 2024</a:t>
            </a:r>
          </a:p>
          <a:p>
            <a:pPr algn="r"/>
            <a:r>
              <a:rPr lang="en-US" sz="2400" b="1" dirty="0">
                <a:solidFill>
                  <a:srgbClr val="009CD5"/>
                </a:solidFill>
              </a:rPr>
              <a:t>April 19, 2024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E4896D-4289-434E-8DD1-9BBC39A6B8C6}"/>
              </a:ext>
            </a:extLst>
          </p:cNvPr>
          <p:cNvSpPr/>
          <p:nvPr/>
        </p:nvSpPr>
        <p:spPr>
          <a:xfrm>
            <a:off x="126563" y="6011078"/>
            <a:ext cx="8810173" cy="78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Claudia Wekerle</a:t>
            </a:r>
            <a:r>
              <a:rPr lang="en-US" sz="1600" baseline="30000" dirty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</a:rPr>
              <a:t>, Rebecca McPherson</a:t>
            </a:r>
            <a:r>
              <a:rPr lang="en-US" sz="1600" baseline="30000" dirty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</a:rPr>
              <a:t>, Wilken-Jon von Appen</a:t>
            </a:r>
            <a:r>
              <a:rPr lang="en-US" sz="1600" baseline="30000" dirty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Qiang</a:t>
            </a:r>
            <a:r>
              <a:rPr lang="en-US" sz="1600" dirty="0">
                <a:solidFill>
                  <a:schemeClr val="bg1"/>
                </a:solidFill>
              </a:rPr>
              <a:t> Wang</a:t>
            </a:r>
            <a:r>
              <a:rPr lang="en-US" sz="1600" baseline="30000" dirty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</a:p>
          <a:p>
            <a:r>
              <a:rPr lang="en-US" sz="1600" dirty="0">
                <a:solidFill>
                  <a:schemeClr val="bg1"/>
                </a:solidFill>
              </a:rPr>
              <a:t>Ralph Timmermann</a:t>
            </a:r>
            <a:r>
              <a:rPr lang="en-US" sz="1600" baseline="30000" dirty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</a:rPr>
              <a:t>, Patrick Scholz</a:t>
            </a:r>
            <a:r>
              <a:rPr lang="en-US" sz="1600" baseline="30000" dirty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</a:rPr>
              <a:t>, Sergey Danilov</a:t>
            </a:r>
            <a:r>
              <a:rPr lang="en-US" sz="1600" baseline="30000" dirty="0">
                <a:solidFill>
                  <a:schemeClr val="bg1"/>
                </a:solidFill>
              </a:rPr>
              <a:t>1,2</a:t>
            </a:r>
            <a:r>
              <a:rPr lang="en-US" sz="1600" dirty="0">
                <a:solidFill>
                  <a:schemeClr val="bg1"/>
                </a:solidFill>
              </a:rPr>
              <a:t>, Qi Shu</a:t>
            </a:r>
            <a:r>
              <a:rPr lang="en-US" sz="1600" baseline="30000" dirty="0">
                <a:solidFill>
                  <a:schemeClr val="bg1"/>
                </a:solidFill>
              </a:rPr>
              <a:t>3</a:t>
            </a:r>
            <a:r>
              <a:rPr lang="en-US" sz="1600" dirty="0">
                <a:solidFill>
                  <a:schemeClr val="bg1"/>
                </a:solidFill>
              </a:rPr>
              <a:t>, and </a:t>
            </a:r>
            <a:r>
              <a:rPr lang="en-US" sz="1600" dirty="0" err="1">
                <a:solidFill>
                  <a:schemeClr val="bg1"/>
                </a:solidFill>
              </a:rPr>
              <a:t>Torsten</a:t>
            </a:r>
            <a:r>
              <a:rPr lang="en-US" sz="1600" dirty="0">
                <a:solidFill>
                  <a:schemeClr val="bg1"/>
                </a:solidFill>
              </a:rPr>
              <a:t> Kanzow</a:t>
            </a:r>
            <a:r>
              <a:rPr lang="en-US" sz="1600" baseline="30000" dirty="0">
                <a:solidFill>
                  <a:schemeClr val="bg1"/>
                </a:solidFill>
              </a:rPr>
              <a:t>1,4</a:t>
            </a:r>
          </a:p>
          <a:p>
            <a:r>
              <a:rPr lang="en-US" sz="1333" i="1" baseline="30000" dirty="0">
                <a:solidFill>
                  <a:schemeClr val="bg1"/>
                </a:solidFill>
              </a:rPr>
              <a:t>1</a:t>
            </a:r>
            <a:r>
              <a:rPr lang="en-US" sz="1333" i="1" dirty="0">
                <a:solidFill>
                  <a:schemeClr val="bg1"/>
                </a:solidFill>
              </a:rPr>
              <a:t>Alfred Wegener Institute, </a:t>
            </a:r>
            <a:r>
              <a:rPr lang="en-US" sz="1333" i="1" baseline="30000" dirty="0">
                <a:solidFill>
                  <a:schemeClr val="bg1"/>
                </a:solidFill>
              </a:rPr>
              <a:t>2</a:t>
            </a:r>
            <a:r>
              <a:rPr lang="en-US" sz="1333" i="1" dirty="0">
                <a:solidFill>
                  <a:schemeClr val="bg1"/>
                </a:solidFill>
              </a:rPr>
              <a:t>Constructor University, </a:t>
            </a:r>
            <a:r>
              <a:rPr lang="en-US" sz="1333" i="1" baseline="30000" dirty="0">
                <a:solidFill>
                  <a:schemeClr val="bg1"/>
                </a:solidFill>
              </a:rPr>
              <a:t>3</a:t>
            </a:r>
            <a:r>
              <a:rPr lang="en-US" sz="1333" i="1" dirty="0">
                <a:solidFill>
                  <a:schemeClr val="bg1"/>
                </a:solidFill>
              </a:rPr>
              <a:t>First Institute of Oceanography, Qingdao, </a:t>
            </a:r>
            <a:r>
              <a:rPr lang="en-US" sz="1333" i="1" baseline="30000" dirty="0">
                <a:solidFill>
                  <a:schemeClr val="bg1"/>
                </a:solidFill>
              </a:rPr>
              <a:t>4</a:t>
            </a:r>
            <a:r>
              <a:rPr lang="en-US" sz="1333" i="1" dirty="0">
                <a:solidFill>
                  <a:schemeClr val="bg1"/>
                </a:solidFill>
              </a:rPr>
              <a:t>University Bremen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5BCC3C-D07C-F04C-B0E3-783034272DE8}"/>
              </a:ext>
            </a:extLst>
          </p:cNvPr>
          <p:cNvSpPr txBox="1"/>
          <p:nvPr/>
        </p:nvSpPr>
        <p:spPr>
          <a:xfrm>
            <a:off x="260676" y="4561742"/>
            <a:ext cx="11560264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67" b="1" dirty="0" err="1">
                <a:solidFill>
                  <a:schemeClr val="bg1"/>
                </a:solidFill>
              </a:rPr>
              <a:t>Atlantic</a:t>
            </a:r>
            <a:r>
              <a:rPr lang="de-DE" sz="2667" b="1" dirty="0">
                <a:solidFill>
                  <a:schemeClr val="bg1"/>
                </a:solidFill>
              </a:rPr>
              <a:t> </a:t>
            </a:r>
            <a:r>
              <a:rPr lang="de-DE" sz="2667" b="1" dirty="0" err="1">
                <a:solidFill>
                  <a:schemeClr val="bg1"/>
                </a:solidFill>
              </a:rPr>
              <a:t>Water</a:t>
            </a:r>
            <a:r>
              <a:rPr lang="de-DE" sz="2667" b="1" dirty="0">
                <a:solidFill>
                  <a:schemeClr val="bg1"/>
                </a:solidFill>
              </a:rPr>
              <a:t> </a:t>
            </a:r>
            <a:r>
              <a:rPr lang="de-DE" sz="2667" b="1" dirty="0" err="1">
                <a:solidFill>
                  <a:schemeClr val="bg1"/>
                </a:solidFill>
              </a:rPr>
              <a:t>warming</a:t>
            </a:r>
            <a:r>
              <a:rPr lang="de-DE" sz="2667" b="1" dirty="0">
                <a:solidFill>
                  <a:schemeClr val="bg1"/>
                </a:solidFill>
              </a:rPr>
              <a:t> </a:t>
            </a:r>
            <a:r>
              <a:rPr lang="de-DE" sz="2667" b="1" dirty="0" err="1">
                <a:solidFill>
                  <a:schemeClr val="bg1"/>
                </a:solidFill>
              </a:rPr>
              <a:t>increases</a:t>
            </a:r>
            <a:r>
              <a:rPr lang="de-DE" sz="2667" b="1" dirty="0">
                <a:solidFill>
                  <a:schemeClr val="bg1"/>
                </a:solidFill>
              </a:rPr>
              <a:t> </a:t>
            </a:r>
            <a:r>
              <a:rPr lang="de-DE" sz="2667" b="1" dirty="0" err="1">
                <a:solidFill>
                  <a:schemeClr val="bg1"/>
                </a:solidFill>
              </a:rPr>
              <a:t>melt</a:t>
            </a:r>
            <a:r>
              <a:rPr lang="de-DE" sz="2667" b="1" dirty="0">
                <a:solidFill>
                  <a:schemeClr val="bg1"/>
                </a:solidFill>
              </a:rPr>
              <a:t> </a:t>
            </a:r>
            <a:r>
              <a:rPr lang="de-DE" sz="2667" b="1" dirty="0" err="1">
                <a:solidFill>
                  <a:schemeClr val="bg1"/>
                </a:solidFill>
              </a:rPr>
              <a:t>below</a:t>
            </a:r>
            <a:r>
              <a:rPr lang="de-DE" sz="2667" b="1" dirty="0">
                <a:solidFill>
                  <a:schemeClr val="bg1"/>
                </a:solidFill>
              </a:rPr>
              <a:t> </a:t>
            </a:r>
            <a:r>
              <a:rPr lang="de-DE" sz="2667" b="1" dirty="0" err="1">
                <a:solidFill>
                  <a:schemeClr val="bg1"/>
                </a:solidFill>
              </a:rPr>
              <a:t>Northeast</a:t>
            </a:r>
            <a:r>
              <a:rPr lang="de-DE" sz="2667" b="1" dirty="0">
                <a:solidFill>
                  <a:schemeClr val="bg1"/>
                </a:solidFill>
              </a:rPr>
              <a:t> </a:t>
            </a:r>
            <a:r>
              <a:rPr lang="de-DE" sz="2667" b="1" dirty="0" err="1">
                <a:solidFill>
                  <a:schemeClr val="bg1"/>
                </a:solidFill>
              </a:rPr>
              <a:t>Greenland's</a:t>
            </a:r>
            <a:r>
              <a:rPr lang="de-DE" sz="2667" b="1" dirty="0">
                <a:solidFill>
                  <a:schemeClr val="bg1"/>
                </a:solidFill>
              </a:rPr>
              <a:t> last </a:t>
            </a:r>
            <a:r>
              <a:rPr lang="de-DE" sz="2667" b="1" dirty="0" err="1">
                <a:solidFill>
                  <a:schemeClr val="bg1"/>
                </a:solidFill>
              </a:rPr>
              <a:t>floating</a:t>
            </a:r>
            <a:r>
              <a:rPr lang="de-DE" sz="2667" b="1" dirty="0">
                <a:solidFill>
                  <a:schemeClr val="bg1"/>
                </a:solidFill>
              </a:rPr>
              <a:t> </a:t>
            </a:r>
            <a:r>
              <a:rPr lang="de-DE" sz="2667" b="1" dirty="0" err="1">
                <a:solidFill>
                  <a:schemeClr val="bg1"/>
                </a:solidFill>
              </a:rPr>
              <a:t>ice</a:t>
            </a:r>
            <a:r>
              <a:rPr lang="de-DE" sz="2667" b="1" dirty="0">
                <a:solidFill>
                  <a:schemeClr val="bg1"/>
                </a:solidFill>
              </a:rPr>
              <a:t> </a:t>
            </a:r>
            <a:r>
              <a:rPr lang="de-DE" sz="2667" b="1" dirty="0" err="1">
                <a:solidFill>
                  <a:schemeClr val="bg1"/>
                </a:solidFill>
              </a:rPr>
              <a:t>tongue</a:t>
            </a:r>
            <a:endParaRPr lang="de-DE" sz="2667" b="1" dirty="0">
              <a:solidFill>
                <a:schemeClr val="bg1"/>
              </a:solidFill>
            </a:endParaRPr>
          </a:p>
        </p:txBody>
      </p:sp>
      <p:pic>
        <p:nvPicPr>
          <p:cNvPr id="13" name="Bild 24" descr="AWI_WortBildmarke_Farbe_CMYK.eps.pdf">
            <a:extLst>
              <a:ext uri="{FF2B5EF4-FFF2-40B4-BE49-F238E27FC236}">
                <a16:creationId xmlns:a16="http://schemas.microsoft.com/office/drawing/2014/main" id="{D65F90B6-EF13-7341-90AA-1F61574A67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803" y="6100530"/>
            <a:ext cx="1329700" cy="5239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A2E98F-07B0-2345-AF20-C98429F14897}"/>
              </a:ext>
            </a:extLst>
          </p:cNvPr>
          <p:cNvSpPr txBox="1"/>
          <p:nvPr/>
        </p:nvSpPr>
        <p:spPr>
          <a:xfrm>
            <a:off x="187523" y="106138"/>
            <a:ext cx="1700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Photo: Nat Wilson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824D89-F2A6-F343-B33E-B79D4F606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7202" y="5300256"/>
            <a:ext cx="1700953" cy="6458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Macintosh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Claudia</dc:creator>
  <cp:lastModifiedBy>Claudia</cp:lastModifiedBy>
  <cp:revision>1</cp:revision>
  <dcterms:created xsi:type="dcterms:W3CDTF">2024-08-29T19:12:08Z</dcterms:created>
  <dcterms:modified xsi:type="dcterms:W3CDTF">2024-08-29T19:12:49Z</dcterms:modified>
</cp:coreProperties>
</file>