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91" r:id="rId3"/>
    <p:sldId id="292" r:id="rId4"/>
    <p:sldId id="299" r:id="rId5"/>
    <p:sldId id="265" r:id="rId6"/>
    <p:sldId id="267" r:id="rId7"/>
    <p:sldId id="281" r:id="rId8"/>
    <p:sldId id="283" r:id="rId9"/>
    <p:sldId id="290" r:id="rId10"/>
    <p:sldId id="271" r:id="rId11"/>
    <p:sldId id="293" r:id="rId12"/>
    <p:sldId id="294" r:id="rId13"/>
    <p:sldId id="296" r:id="rId14"/>
    <p:sldId id="295" r:id="rId15"/>
    <p:sldId id="297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6C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79" autoAdjust="0"/>
    <p:restoredTop sz="94660"/>
  </p:normalViewPr>
  <p:slideViewPr>
    <p:cSldViewPr>
      <p:cViewPr>
        <p:scale>
          <a:sx n="120" d="100"/>
          <a:sy n="120" d="100"/>
        </p:scale>
        <p:origin x="-82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F65A3-5DE6-4AB4-8891-69FA221E09D2}" type="datetimeFigureOut">
              <a:rPr lang="de-DE" smtClean="0"/>
              <a:t>07.10.2015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84B32-0A99-4FAC-8358-08F2B3EAD2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3112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4A74-F1F3-420B-8984-DDACEE9207F7}" type="datetimeFigureOut">
              <a:rPr lang="de-DE" smtClean="0"/>
              <a:t>07.10.2015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A5E81-FF80-4C3C-A62A-0BCD0DC74C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9871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4A74-F1F3-420B-8984-DDACEE9207F7}" type="datetimeFigureOut">
              <a:rPr lang="de-DE" smtClean="0"/>
              <a:t>07.10.2015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A5E81-FF80-4C3C-A62A-0BCD0DC74C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4976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4A74-F1F3-420B-8984-DDACEE9207F7}" type="datetimeFigureOut">
              <a:rPr lang="de-DE" smtClean="0"/>
              <a:t>07.10.2015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A5E81-FF80-4C3C-A62A-0BCD0DC74C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996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4A74-F1F3-420B-8984-DDACEE9207F7}" type="datetimeFigureOut">
              <a:rPr lang="de-DE" smtClean="0"/>
              <a:t>07.10.2015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A5E81-FF80-4C3C-A62A-0BCD0DC74C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641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4A74-F1F3-420B-8984-DDACEE9207F7}" type="datetimeFigureOut">
              <a:rPr lang="de-DE" smtClean="0"/>
              <a:t>07.10.2015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A5E81-FF80-4C3C-A62A-0BCD0DC74C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1272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4A74-F1F3-420B-8984-DDACEE9207F7}" type="datetimeFigureOut">
              <a:rPr lang="de-DE" smtClean="0"/>
              <a:t>07.10.2015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A5E81-FF80-4C3C-A62A-0BCD0DC74C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5566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4A74-F1F3-420B-8984-DDACEE9207F7}" type="datetimeFigureOut">
              <a:rPr lang="de-DE" smtClean="0"/>
              <a:t>07.10.2015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A5E81-FF80-4C3C-A62A-0BCD0DC74C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2162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4A74-F1F3-420B-8984-DDACEE9207F7}" type="datetimeFigureOut">
              <a:rPr lang="de-DE" smtClean="0"/>
              <a:t>07.10.2015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A5E81-FF80-4C3C-A62A-0BCD0DC74C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0092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4A74-F1F3-420B-8984-DDACEE9207F7}" type="datetimeFigureOut">
              <a:rPr lang="de-DE" smtClean="0"/>
              <a:t>07.10.2015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A5E81-FF80-4C3C-A62A-0BCD0DC74C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3443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4A74-F1F3-420B-8984-DDACEE9207F7}" type="datetimeFigureOut">
              <a:rPr lang="de-DE" smtClean="0"/>
              <a:t>07.10.2015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A5E81-FF80-4C3C-A62A-0BCD0DC74C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51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4A74-F1F3-420B-8984-DDACEE9207F7}" type="datetimeFigureOut">
              <a:rPr lang="de-DE" smtClean="0"/>
              <a:t>07.10.2015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A5E81-FF80-4C3C-A62A-0BCD0DC74C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456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B4A74-F1F3-420B-8984-DDACEE9207F7}" type="datetimeFigureOut">
              <a:rPr lang="de-DE" smtClean="0"/>
              <a:t>07.10.2015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A5E81-FF80-4C3C-A62A-0BCD0DC74C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3847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60704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u="sng" smtClean="0"/>
              <a:t>Polar SWIFT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Fast polar ozone chemistry for climate models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43608" y="4678288"/>
            <a:ext cx="7344816" cy="1198984"/>
          </a:xfrm>
        </p:spPr>
        <p:txBody>
          <a:bodyPr>
            <a:normAutofit fontScale="62500" lnSpcReduction="20000"/>
          </a:bodyPr>
          <a:lstStyle/>
          <a:p>
            <a:r>
              <a:rPr lang="en-US" smtClean="0"/>
              <a:t>Ingo Wohltmann</a:t>
            </a:r>
            <a:r>
              <a:rPr lang="en-US" baseline="30000" smtClean="0"/>
              <a:t>1</a:t>
            </a:r>
            <a:r>
              <a:rPr lang="en-US" smtClean="0"/>
              <a:t>, Daniel Kreyling</a:t>
            </a:r>
            <a:r>
              <a:rPr lang="en-US" baseline="30000" smtClean="0"/>
              <a:t>1</a:t>
            </a:r>
            <a:r>
              <a:rPr lang="en-US" smtClean="0"/>
              <a:t>, Wolfgang Dorn</a:t>
            </a:r>
            <a:r>
              <a:rPr lang="en-US" baseline="30000" smtClean="0"/>
              <a:t>1</a:t>
            </a:r>
            <a:r>
              <a:rPr lang="en-US" smtClean="0"/>
              <a:t>, Markus Rex</a:t>
            </a:r>
            <a:r>
              <a:rPr lang="en-US" baseline="30000" smtClean="0"/>
              <a:t>1</a:t>
            </a:r>
            <a:endParaRPr lang="en-US"/>
          </a:p>
          <a:p>
            <a:r>
              <a:rPr lang="en-US" smtClean="0"/>
              <a:t>Janice Scheffler</a:t>
            </a:r>
            <a:r>
              <a:rPr lang="en-US" baseline="30000" smtClean="0"/>
              <a:t>2</a:t>
            </a:r>
            <a:r>
              <a:rPr lang="en-US" smtClean="0"/>
              <a:t>, </a:t>
            </a:r>
            <a:r>
              <a:rPr lang="en-US"/>
              <a:t>Ulrike </a:t>
            </a:r>
            <a:r>
              <a:rPr lang="en-US" smtClean="0"/>
              <a:t>Langematz</a:t>
            </a:r>
            <a:r>
              <a:rPr lang="en-US" baseline="30000" smtClean="0"/>
              <a:t>2</a:t>
            </a:r>
          </a:p>
          <a:p>
            <a:endParaRPr lang="en-US" baseline="30000" smtClean="0"/>
          </a:p>
          <a:p>
            <a:r>
              <a:rPr lang="en-US" baseline="30000" smtClean="0"/>
              <a:t>1 AWI 2 FU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80728"/>
            <a:ext cx="4089676" cy="109288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18826"/>
            <a:ext cx="6192688" cy="89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0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smtClean="0">
                <a:solidFill>
                  <a:schemeClr val="accent1"/>
                </a:solidFill>
              </a:rPr>
              <a:t>SWIFT-Polar trained on ATLAS CTM:</a:t>
            </a:r>
            <a:br>
              <a:rPr lang="en-US" sz="3600" b="1" smtClean="0">
                <a:solidFill>
                  <a:schemeClr val="accent1"/>
                </a:solidFill>
              </a:rPr>
            </a:br>
            <a:r>
              <a:rPr lang="en-US" sz="3600" b="1" smtClean="0">
                <a:solidFill>
                  <a:schemeClr val="accent1"/>
                </a:solidFill>
              </a:rPr>
              <a:t>Example training: Ozone term</a:t>
            </a:r>
            <a:endParaRPr lang="de-DE" sz="3600" b="1">
              <a:solidFill>
                <a:schemeClr val="accent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619672" y="5445224"/>
            <a:ext cx="237626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12776"/>
            <a:ext cx="6259068" cy="532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8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1723624" y="3789040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27 km</a:t>
            </a:r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1723624" y="3419708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18 km</a:t>
            </a:r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6732240" y="3800073"/>
            <a:ext cx="11769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/>
              <a:t>7e18 </a:t>
            </a:r>
            <a:r>
              <a:rPr lang="en-US" sz="1200" err="1" smtClean="0"/>
              <a:t>molec</a:t>
            </a:r>
            <a:r>
              <a:rPr lang="en-US" sz="1200" smtClean="0"/>
              <a:t>/m3</a:t>
            </a:r>
            <a:endParaRPr lang="de-DE" sz="12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smtClean="0">
                <a:solidFill>
                  <a:schemeClr val="accent1"/>
                </a:solidFill>
              </a:rPr>
              <a:t>Test SWIFT as chemistry module in ATLAS CTM</a:t>
            </a:r>
            <a:endParaRPr lang="de-DE" b="1">
              <a:solidFill>
                <a:schemeClr val="accent1"/>
              </a:solidFill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2515631" y="2164075"/>
            <a:ext cx="4216609" cy="3295661"/>
            <a:chOff x="427399" y="1421479"/>
            <a:chExt cx="6016809" cy="465026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9551" y="1433887"/>
              <a:ext cx="2906012" cy="227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38977" y="1421479"/>
              <a:ext cx="2905231" cy="2276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7399" y="3728819"/>
              <a:ext cx="2951489" cy="23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45563" y="3682055"/>
              <a:ext cx="2994564" cy="2377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feld 3"/>
          <p:cNvSpPr txBox="1"/>
          <p:nvPr/>
        </p:nvSpPr>
        <p:spPr>
          <a:xfrm>
            <a:off x="4853192" y="5661248"/>
            <a:ext cx="1374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MLS satellite</a:t>
            </a:r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2571835" y="5661248"/>
            <a:ext cx="185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ATLAS with SWIFT</a:t>
            </a:r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6887168" y="4492483"/>
            <a:ext cx="781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Ozone</a:t>
            </a:r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6876256" y="279505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 smtClean="0"/>
              <a:t>HCl</a:t>
            </a:r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755576" y="6021288"/>
            <a:ext cx="75581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Original version:</a:t>
            </a:r>
            <a:r>
              <a:rPr lang="en-US" sz="2000" b="1" smtClean="0"/>
              <a:t> Rex et al. (2014), Atmos. Chem. Phys., 14, 6545-6555</a:t>
            </a:r>
          </a:p>
          <a:p>
            <a:r>
              <a:rPr lang="en-US" sz="2000" smtClean="0"/>
              <a:t>Version shown here: </a:t>
            </a:r>
            <a:r>
              <a:rPr lang="en-US" sz="2000" b="1" err="1" smtClean="0"/>
              <a:t>Wohltmann</a:t>
            </a:r>
            <a:r>
              <a:rPr lang="en-US" sz="2000" b="1" smtClean="0"/>
              <a:t> et al., in preparation</a:t>
            </a:r>
            <a:endParaRPr lang="de-DE" sz="2000" b="1"/>
          </a:p>
        </p:txBody>
      </p:sp>
      <p:sp>
        <p:nvSpPr>
          <p:cNvPr id="3" name="Textfeld 2"/>
          <p:cNvSpPr txBox="1"/>
          <p:nvPr/>
        </p:nvSpPr>
        <p:spPr>
          <a:xfrm>
            <a:off x="908398" y="1476073"/>
            <a:ext cx="4045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Driven by ECMWF ERA Interim</a:t>
            </a:r>
          </a:p>
          <a:p>
            <a:r>
              <a:rPr lang="en-US" sz="1600" smtClean="0"/>
              <a:t>Winter SH 2006 vortex means</a:t>
            </a:r>
            <a:endParaRPr lang="de-DE" sz="1600"/>
          </a:p>
        </p:txBody>
      </p:sp>
      <p:sp>
        <p:nvSpPr>
          <p:cNvPr id="9" name="Textfeld 8"/>
          <p:cNvSpPr txBox="1"/>
          <p:nvPr/>
        </p:nvSpPr>
        <p:spPr>
          <a:xfrm>
            <a:off x="2206134" y="3199908"/>
            <a:ext cx="4849281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smtClean="0"/>
              <a:t>Numerical Effort</a:t>
            </a:r>
          </a:p>
          <a:p>
            <a:r>
              <a:rPr lang="en-US" u="sng" smtClean="0"/>
              <a:t>Full chemistry model</a:t>
            </a:r>
            <a:r>
              <a:rPr lang="en-US" smtClean="0"/>
              <a:t>          </a:t>
            </a:r>
            <a:r>
              <a:rPr lang="en-US" u="sng" smtClean="0"/>
              <a:t>ATLAS-SWIFT polar</a:t>
            </a:r>
          </a:p>
          <a:p>
            <a:r>
              <a:rPr lang="en-US" smtClean="0"/>
              <a:t>2 weeks/model year           seconds/model year</a:t>
            </a:r>
          </a:p>
          <a:p>
            <a:r>
              <a:rPr lang="en-US" smtClean="0"/>
              <a:t>48 processors                       1 processor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763688" y="2132856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27 km</a:t>
            </a:r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1723624" y="5075892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18 km</a:t>
            </a:r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2395482" y="5291916"/>
            <a:ext cx="592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May</a:t>
            </a:r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3923928" y="5301208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Oct</a:t>
            </a:r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4572000" y="5310500"/>
            <a:ext cx="592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May</a:t>
            </a:r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6076545" y="5310500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Oct</a:t>
            </a:r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6804248" y="2060848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3 ppb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100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err="1" smtClean="0">
                <a:solidFill>
                  <a:schemeClr val="accent1"/>
                </a:solidFill>
              </a:rPr>
              <a:t>Interannual</a:t>
            </a:r>
            <a:r>
              <a:rPr lang="en-US" b="1" smtClean="0">
                <a:solidFill>
                  <a:schemeClr val="accent1"/>
                </a:solidFill>
              </a:rPr>
              <a:t> variability NH</a:t>
            </a:r>
            <a:endParaRPr lang="de-DE" b="1">
              <a:solidFill>
                <a:schemeClr val="accent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12" y="1235006"/>
            <a:ext cx="6027000" cy="470859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46804" y="6156012"/>
            <a:ext cx="855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Vortex averaged ozone shortly before vortex breakup at 46 </a:t>
            </a:r>
            <a:r>
              <a:rPr lang="en-US" err="1" smtClean="0"/>
              <a:t>hPa</a:t>
            </a:r>
            <a:r>
              <a:rPr lang="en-US" smtClean="0"/>
              <a:t> from SWIFT in ATLAS CTM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682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1"/>
                </a:solidFill>
              </a:rPr>
              <a:t>Dynamical correction term NH</a:t>
            </a:r>
            <a:endParaRPr lang="de-DE" b="1">
              <a:solidFill>
                <a:schemeClr val="accent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96752"/>
            <a:ext cx="6437376" cy="50292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253779" y="6412686"/>
            <a:ext cx="7206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Dynamical correction by adding a simple term to ozone at each time step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64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err="1" smtClean="0">
                <a:solidFill>
                  <a:schemeClr val="accent1"/>
                </a:solidFill>
              </a:rPr>
              <a:t>Interannual</a:t>
            </a:r>
            <a:r>
              <a:rPr lang="en-US" b="1" smtClean="0">
                <a:solidFill>
                  <a:schemeClr val="accent1"/>
                </a:solidFill>
              </a:rPr>
              <a:t> variability SH</a:t>
            </a:r>
            <a:endParaRPr lang="de-DE" b="1">
              <a:solidFill>
                <a:schemeClr val="accent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12" y="1291262"/>
            <a:ext cx="5954992" cy="465233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376750" y="6135205"/>
            <a:ext cx="6704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Vortex </a:t>
            </a:r>
            <a:r>
              <a:rPr lang="en-US"/>
              <a:t>averaged ozone </a:t>
            </a:r>
            <a:r>
              <a:rPr lang="en-US" smtClean="0"/>
              <a:t>1 October </a:t>
            </a:r>
            <a:r>
              <a:rPr lang="en-US"/>
              <a:t>at 46 </a:t>
            </a:r>
            <a:r>
              <a:rPr lang="en-US" err="1" smtClean="0"/>
              <a:t>hPa</a:t>
            </a:r>
            <a:r>
              <a:rPr lang="en-US" smtClean="0"/>
              <a:t> from SWIFT in ATLAS CTM</a:t>
            </a:r>
            <a:endParaRPr lang="de-DE"/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395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1"/>
                </a:solidFill>
              </a:rPr>
              <a:t>Dynamical correction term SH</a:t>
            </a:r>
            <a:endParaRPr lang="de-DE" b="1">
              <a:solidFill>
                <a:schemeClr val="accent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68760"/>
            <a:ext cx="6437376" cy="50292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547664" y="6407357"/>
            <a:ext cx="6348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(note: full run with changing </a:t>
            </a:r>
            <a:r>
              <a:rPr lang="en-US" err="1" smtClean="0"/>
              <a:t>Cly</a:t>
            </a:r>
            <a:r>
              <a:rPr lang="en-US" smtClean="0"/>
              <a:t>, other runs without changing </a:t>
            </a:r>
            <a:r>
              <a:rPr lang="en-US" err="1" smtClean="0"/>
              <a:t>Cly</a:t>
            </a:r>
            <a:r>
              <a:rPr lang="en-US" smtClean="0"/>
              <a:t>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571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1"/>
                </a:solidFill>
              </a:rPr>
              <a:t>FAST-O3: Motivation</a:t>
            </a:r>
            <a:endParaRPr lang="de-DE" b="1">
              <a:solidFill>
                <a:schemeClr val="accent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893285" y="1772816"/>
            <a:ext cx="742313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smtClean="0"/>
              <a:t>Ozone usually prescribed in climate models, since detailed calculation computationally very expensive</a:t>
            </a:r>
          </a:p>
          <a:p>
            <a:pPr marL="800100" lvl="1" indent="-3429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000" smtClean="0"/>
              <a:t>e.g. in IPCC CMIP5 models</a:t>
            </a:r>
            <a:br>
              <a:rPr lang="en-US" sz="2000" smtClean="0"/>
            </a:br>
            <a:r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(IPCC, 2013, section 9.1.3.2.6)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smtClean="0"/>
              <a:t>Desirable to include interactive ozone in climate models due to important ozone-climate interactions on decadal scale</a:t>
            </a:r>
          </a:p>
          <a:p>
            <a:pPr marL="800100" lvl="1" indent="-3429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000"/>
              <a:t>e</a:t>
            </a:r>
            <a:r>
              <a:rPr lang="en-US" sz="2000" smtClean="0"/>
              <a:t>.g. Effect of </a:t>
            </a:r>
            <a:r>
              <a:rPr lang="en-US" sz="2000"/>
              <a:t>c</a:t>
            </a:r>
            <a:r>
              <a:rPr lang="en-US" sz="2000" smtClean="0"/>
              <a:t>hanges in polar stratospheric vortex and ozone on surface temperature trends in Antarctica </a:t>
            </a:r>
            <a:br>
              <a:rPr lang="en-US" sz="2000" smtClean="0"/>
            </a:br>
            <a:r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(Thompson and Solomon, Science, 296, 895-899, 2002)</a:t>
            </a:r>
          </a:p>
          <a:p>
            <a:pPr marL="800100" lvl="1" indent="-3429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000" smtClean="0"/>
              <a:t>e.g. Changes in tropospheric wave driving of the stratospheric Brewer-Dobson</a:t>
            </a:r>
            <a:br>
              <a:rPr lang="en-US" sz="2000" smtClean="0"/>
            </a:br>
            <a:r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(Rex et al., GRL, 33, doi:10.1029/2006GL026731, 2006)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322" y="116632"/>
            <a:ext cx="1691680" cy="24494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555776" y="1154958"/>
            <a:ext cx="3949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1"/>
                </a:solidFill>
              </a:rPr>
              <a:t>Fast ozone chemistry for climate models</a:t>
            </a:r>
            <a:endParaRPr lang="de-DE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77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1"/>
                </a:solidFill>
              </a:rPr>
              <a:t>FAST-O3: Status</a:t>
            </a:r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467544" y="1815836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/>
              <a:t>Development of a fast scheme for calculating stratospheric ozone chemistry and transport</a:t>
            </a:r>
          </a:p>
          <a:p>
            <a:pPr marL="800100" lvl="1" indent="-3429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000" smtClean="0"/>
              <a:t>AWI </a:t>
            </a:r>
            <a:r>
              <a:rPr lang="en-US" sz="2000">
                <a:solidFill>
                  <a:schemeClr val="accent1"/>
                </a:solidFill>
              </a:rPr>
              <a:t>SWIFT</a:t>
            </a:r>
            <a:r>
              <a:rPr lang="en-US" sz="2000"/>
              <a:t> model for fast calculation of </a:t>
            </a:r>
            <a:r>
              <a:rPr lang="en-US" sz="2000" smtClean="0">
                <a:solidFill>
                  <a:schemeClr val="accent1"/>
                </a:solidFill>
              </a:rPr>
              <a:t>polar </a:t>
            </a:r>
            <a:r>
              <a:rPr lang="en-US" sz="2000">
                <a:solidFill>
                  <a:schemeClr val="accent1"/>
                </a:solidFill>
              </a:rPr>
              <a:t>ozone</a:t>
            </a:r>
            <a:r>
              <a:rPr lang="en-US" sz="2000"/>
              <a:t> </a:t>
            </a:r>
            <a:r>
              <a:rPr lang="en-US" sz="2000" smtClean="0"/>
              <a:t>chemistry: Development finished and validated</a:t>
            </a:r>
          </a:p>
          <a:p>
            <a:pPr marL="800100" lvl="1" indent="-3429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000" err="1" smtClean="0">
                <a:solidFill>
                  <a:schemeClr val="accent1"/>
                </a:solidFill>
              </a:rPr>
              <a:t>Extrapolar</a:t>
            </a:r>
            <a:r>
              <a:rPr lang="en-US" sz="2000" smtClean="0"/>
              <a:t> extension of </a:t>
            </a:r>
            <a:r>
              <a:rPr lang="en-US" sz="2000" smtClean="0">
                <a:solidFill>
                  <a:schemeClr val="accent1"/>
                </a:solidFill>
              </a:rPr>
              <a:t>SWIFT </a:t>
            </a:r>
            <a:r>
              <a:rPr lang="en-US" sz="2000" smtClean="0"/>
              <a:t>in development</a:t>
            </a:r>
            <a:r>
              <a:rPr lang="en-US" sz="2000" smtClean="0">
                <a:solidFill>
                  <a:schemeClr val="accent1"/>
                </a:solidFill>
              </a:rPr>
              <a:t> </a:t>
            </a:r>
            <a:r>
              <a:rPr lang="en-US" sz="2000" smtClean="0"/>
              <a:t>(Daniel </a:t>
            </a:r>
            <a:r>
              <a:rPr lang="en-US" sz="2000" err="1" smtClean="0"/>
              <a:t>Kreyling</a:t>
            </a:r>
            <a:r>
              <a:rPr lang="en-US" sz="2000" smtClean="0"/>
              <a:t>)</a:t>
            </a:r>
            <a:endParaRPr lang="en-US" sz="2000">
              <a:solidFill>
                <a:schemeClr val="accent1"/>
              </a:solidFill>
            </a:endParaRPr>
          </a:p>
          <a:p>
            <a:pPr marL="800100" lvl="1" indent="-3429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000" smtClean="0">
                <a:solidFill>
                  <a:schemeClr val="accent1"/>
                </a:solidFill>
              </a:rPr>
              <a:t>Coupling</a:t>
            </a:r>
            <a:r>
              <a:rPr lang="en-US" sz="2000" smtClean="0"/>
              <a:t> </a:t>
            </a:r>
            <a:r>
              <a:rPr lang="en-US" sz="2000"/>
              <a:t>to </a:t>
            </a:r>
            <a:r>
              <a:rPr lang="en-US" sz="2000" smtClean="0">
                <a:solidFill>
                  <a:schemeClr val="accent1"/>
                </a:solidFill>
              </a:rPr>
              <a:t>CCM </a:t>
            </a:r>
            <a:r>
              <a:rPr lang="en-US" sz="2000">
                <a:solidFill>
                  <a:schemeClr val="accent1"/>
                </a:solidFill>
              </a:rPr>
              <a:t>EMAC</a:t>
            </a:r>
            <a:r>
              <a:rPr lang="en-US" sz="2000"/>
              <a:t> (and ocean version EMAC-O) at FU </a:t>
            </a:r>
            <a:r>
              <a:rPr lang="en-US" sz="2000" smtClean="0"/>
              <a:t>Berlin successful</a:t>
            </a:r>
          </a:p>
          <a:p>
            <a:pPr marL="800100" lvl="1" indent="-3429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000" smtClean="0">
                <a:solidFill>
                  <a:schemeClr val="accent1"/>
                </a:solidFill>
              </a:rPr>
              <a:t>Coupling</a:t>
            </a:r>
            <a:r>
              <a:rPr lang="en-US" sz="2000" smtClean="0"/>
              <a:t> to </a:t>
            </a:r>
            <a:r>
              <a:rPr lang="en-US" sz="2000" smtClean="0">
                <a:solidFill>
                  <a:schemeClr val="accent1"/>
                </a:solidFill>
              </a:rPr>
              <a:t>ECHAM6</a:t>
            </a:r>
            <a:r>
              <a:rPr lang="en-US" sz="2000" smtClean="0"/>
              <a:t> ongoing (Wolfgang Dorn)</a:t>
            </a:r>
            <a:endParaRPr lang="de-DE" sz="200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322" y="116632"/>
            <a:ext cx="1691680" cy="24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5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1"/>
                </a:solidFill>
              </a:rPr>
              <a:t>FAST-O3: Status</a:t>
            </a:r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467544" y="2478375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smtClean="0"/>
              <a:t>Three choices for transport</a:t>
            </a:r>
          </a:p>
          <a:p>
            <a:pPr marL="800100" lvl="1" indent="-3429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000" smtClean="0"/>
              <a:t>No </a:t>
            </a:r>
            <a:r>
              <a:rPr lang="en-US" sz="2000"/>
              <a:t>transport and dynamical correction term (finished)</a:t>
            </a:r>
            <a:endParaRPr lang="en-US" sz="2000" smtClean="0"/>
          </a:p>
          <a:p>
            <a:pPr marL="800100" lvl="1" indent="-3429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000"/>
              <a:t>Transport by the </a:t>
            </a:r>
            <a:r>
              <a:rPr lang="en-US" sz="2000" smtClean="0"/>
              <a:t>ECHAM6 GCM </a:t>
            </a:r>
            <a:r>
              <a:rPr lang="en-US" sz="2000"/>
              <a:t>(Wolfgang Dorn, in development</a:t>
            </a:r>
            <a:r>
              <a:rPr lang="en-US" sz="2000" smtClean="0"/>
              <a:t>)</a:t>
            </a:r>
          </a:p>
          <a:p>
            <a:pPr marL="800100" lvl="1" indent="-3429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000"/>
              <a:t>Addition of the </a:t>
            </a:r>
            <a:r>
              <a:rPr lang="en-US" sz="2000" err="1"/>
              <a:t>Lagrangian</a:t>
            </a:r>
            <a:r>
              <a:rPr lang="en-US" sz="2000"/>
              <a:t> transport and mixing module from the ATLAS Chemistry and Transport Model in development</a:t>
            </a:r>
          </a:p>
          <a:p>
            <a:pPr marL="800100" lvl="1" indent="-342900">
              <a:spcAft>
                <a:spcPts val="600"/>
              </a:spcAft>
              <a:buFont typeface="Symbol" panose="05050102010706020507" pitchFamily="18" charset="2"/>
              <a:buChar char="-"/>
            </a:pPr>
            <a:endParaRPr lang="en-US" sz="200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322" y="116632"/>
            <a:ext cx="1691680" cy="24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1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6985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de-DE" b="1" smtClean="0">
                <a:solidFill>
                  <a:schemeClr val="accent1"/>
                </a:solidFill>
              </a:rPr>
              <a:t>Polar SWIFT: Technical Overview</a:t>
            </a:r>
          </a:p>
        </p:txBody>
      </p:sp>
      <p:sp>
        <p:nvSpPr>
          <p:cNvPr id="376854" name="Text Box 22"/>
          <p:cNvSpPr txBox="1">
            <a:spLocks noChangeArrowheads="1"/>
          </p:cNvSpPr>
          <p:nvPr/>
        </p:nvSpPr>
        <p:spPr bwMode="auto">
          <a:xfrm>
            <a:off x="395288" y="814388"/>
            <a:ext cx="8281987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4625" indent="-174625" defTabSz="6238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11200" indent="-254000" defTabSz="6238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6238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6238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6238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6238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6238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6238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6238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  <a:defRPr/>
            </a:pPr>
            <a:r>
              <a:rPr lang="en-US" sz="1800" smtClean="0">
                <a:latin typeface="+mn-lt"/>
              </a:rPr>
              <a:t>A </a:t>
            </a:r>
            <a:r>
              <a:rPr lang="en-US" sz="1800" smtClean="0">
                <a:solidFill>
                  <a:srgbClr val="FF0000"/>
                </a:solidFill>
                <a:latin typeface="+mn-lt"/>
              </a:rPr>
              <a:t>fast</a:t>
            </a:r>
            <a:r>
              <a:rPr lang="en-US" sz="1800" smtClean="0">
                <a:latin typeface="+mn-lt"/>
              </a:rPr>
              <a:t> model for vortex averaged polar ozone loss. Only 4 prognostic equations per altitude (vortex average). Large time step possible (1 day).</a:t>
            </a:r>
          </a:p>
          <a:p>
            <a:pPr>
              <a:buFontTx/>
              <a:buChar char="•"/>
              <a:defRPr/>
            </a:pPr>
            <a:endParaRPr lang="en-US" sz="1800" smtClean="0">
              <a:latin typeface="+mn-lt"/>
            </a:endParaRPr>
          </a:p>
          <a:p>
            <a:pPr>
              <a:buFontTx/>
              <a:buChar char="•"/>
              <a:defRPr/>
            </a:pPr>
            <a:r>
              <a:rPr lang="en-US" sz="1800" smtClean="0">
                <a:latin typeface="+mn-lt"/>
              </a:rPr>
              <a:t>Solves system of coupled differential equations for key species:</a:t>
            </a:r>
          </a:p>
          <a:p>
            <a:pPr lvl="1">
              <a:buFontTx/>
              <a:buChar char="-"/>
              <a:defRPr/>
            </a:pPr>
            <a:r>
              <a:rPr lang="en-US" sz="1800" smtClean="0">
                <a:latin typeface="+mn-lt"/>
              </a:rPr>
              <a:t>HNO</a:t>
            </a:r>
            <a:r>
              <a:rPr lang="en-US" sz="1800" baseline="-25000" smtClean="0">
                <a:latin typeface="+mn-lt"/>
              </a:rPr>
              <a:t>3</a:t>
            </a:r>
            <a:r>
              <a:rPr lang="en-US" sz="1800" smtClean="0">
                <a:latin typeface="+mn-lt"/>
              </a:rPr>
              <a:t> (total) </a:t>
            </a:r>
          </a:p>
          <a:p>
            <a:pPr lvl="1">
              <a:buFontTx/>
              <a:buChar char="-"/>
              <a:defRPr/>
            </a:pPr>
            <a:r>
              <a:rPr lang="en-US" sz="1800" smtClean="0">
                <a:latin typeface="+mn-lt"/>
              </a:rPr>
              <a:t>HNO</a:t>
            </a:r>
            <a:r>
              <a:rPr lang="en-US" sz="1800" baseline="-25000" smtClean="0">
                <a:latin typeface="+mn-lt"/>
              </a:rPr>
              <a:t>3</a:t>
            </a:r>
            <a:r>
              <a:rPr lang="en-US" sz="1800" smtClean="0">
                <a:latin typeface="+mn-lt"/>
              </a:rPr>
              <a:t> (gas phase)</a:t>
            </a:r>
          </a:p>
          <a:p>
            <a:pPr lvl="1">
              <a:buFontTx/>
              <a:buChar char="-"/>
              <a:defRPr/>
            </a:pPr>
            <a:r>
              <a:rPr lang="en-US" sz="1800" err="1" smtClean="0">
                <a:latin typeface="+mn-lt"/>
              </a:rPr>
              <a:t>HCl</a:t>
            </a:r>
            <a:endParaRPr lang="en-US" sz="1800" smtClean="0">
              <a:latin typeface="+mn-lt"/>
            </a:endParaRPr>
          </a:p>
          <a:p>
            <a:pPr lvl="1">
              <a:buFontTx/>
              <a:buChar char="-"/>
              <a:defRPr/>
            </a:pPr>
            <a:r>
              <a:rPr lang="en-US" sz="1800" smtClean="0">
                <a:latin typeface="+mn-lt"/>
              </a:rPr>
              <a:t>ClONO</a:t>
            </a:r>
            <a:r>
              <a:rPr lang="en-US" sz="1800" baseline="-25000" smtClean="0">
                <a:latin typeface="+mn-lt"/>
              </a:rPr>
              <a:t>2</a:t>
            </a:r>
          </a:p>
          <a:p>
            <a:pPr lvl="1">
              <a:buFontTx/>
              <a:buChar char="-"/>
              <a:defRPr/>
            </a:pPr>
            <a:r>
              <a:rPr lang="en-US" sz="1800" err="1" smtClean="0">
                <a:latin typeface="+mn-lt"/>
              </a:rPr>
              <a:t>ClO</a:t>
            </a:r>
            <a:r>
              <a:rPr lang="en-US" sz="1800" baseline="-25000" err="1" smtClean="0">
                <a:latin typeface="+mn-lt"/>
              </a:rPr>
              <a:t>x</a:t>
            </a:r>
            <a:endParaRPr lang="en-US" sz="1800" baseline="-25000" smtClean="0">
              <a:latin typeface="+mn-lt"/>
            </a:endParaRPr>
          </a:p>
          <a:p>
            <a:pPr lvl="1">
              <a:buFontTx/>
              <a:buChar char="-"/>
              <a:defRPr/>
            </a:pPr>
            <a:r>
              <a:rPr lang="en-US" sz="1800" smtClean="0">
                <a:latin typeface="+mn-lt"/>
              </a:rPr>
              <a:t>O</a:t>
            </a:r>
            <a:r>
              <a:rPr lang="en-US" sz="1800" baseline="-25000" smtClean="0">
                <a:latin typeface="+mn-lt"/>
              </a:rPr>
              <a:t>3</a:t>
            </a:r>
          </a:p>
          <a:p>
            <a:pPr lvl="1">
              <a:buFontTx/>
              <a:buChar char="-"/>
              <a:defRPr/>
            </a:pPr>
            <a:endParaRPr lang="en-US" sz="1800" smtClean="0">
              <a:latin typeface="+mn-lt"/>
            </a:endParaRPr>
          </a:p>
          <a:p>
            <a:pPr>
              <a:buFontTx/>
              <a:buChar char="•"/>
              <a:defRPr/>
            </a:pPr>
            <a:r>
              <a:rPr lang="en-US" sz="1800" smtClean="0">
                <a:latin typeface="+mn-lt"/>
              </a:rPr>
              <a:t>Includes terms for the overall net effect of chemical mechanisms rather than one term for each reaction. Equations are physically justified (no Taylor expansions etc.)</a:t>
            </a:r>
          </a:p>
          <a:p>
            <a:pPr>
              <a:buFontTx/>
              <a:buChar char="•"/>
              <a:defRPr/>
            </a:pPr>
            <a:endParaRPr lang="en-US" sz="1800" smtClean="0">
              <a:latin typeface="+mn-lt"/>
            </a:endParaRPr>
          </a:p>
          <a:p>
            <a:pPr>
              <a:buFontTx/>
              <a:buChar char="•"/>
              <a:defRPr/>
            </a:pPr>
            <a:r>
              <a:rPr lang="en-US" sz="1800" smtClean="0">
                <a:latin typeface="Calibri" panose="020F0502020204030204" pitchFamily="34" charset="0"/>
              </a:rPr>
              <a:t>Proportionality constants of the individual terms are empirical parameters </a:t>
            </a:r>
            <a:r>
              <a:rPr lang="en-US" sz="1800">
                <a:latin typeface="Calibri" panose="020F0502020204030204" pitchFamily="34" charset="0"/>
              </a:rPr>
              <a:t>trained on chemical reaction rates from a Chemistry Transport Model (ATLAS CTM</a:t>
            </a:r>
            <a:r>
              <a:rPr lang="en-US" sz="1800" smtClean="0">
                <a:latin typeface="Calibri" panose="020F0502020204030204" pitchFamily="34" charset="0"/>
              </a:rPr>
              <a:t>) for two Arctic and two Antarctic winters</a:t>
            </a:r>
          </a:p>
          <a:p>
            <a:pPr marL="0" indent="0">
              <a:defRPr/>
            </a:pPr>
            <a:endParaRPr lang="en-US" sz="1800" smtClean="0">
              <a:latin typeface="+mn-lt"/>
            </a:endParaRPr>
          </a:p>
          <a:p>
            <a:pPr>
              <a:buFontTx/>
              <a:buChar char="•"/>
              <a:defRPr/>
            </a:pPr>
            <a:r>
              <a:rPr lang="en-US" sz="1800" smtClean="0">
                <a:latin typeface="+mn-lt"/>
              </a:rPr>
              <a:t>Driven by only 2 time series: </a:t>
            </a:r>
            <a:r>
              <a:rPr lang="en-US" sz="1800" i="1" smtClean="0">
                <a:solidFill>
                  <a:srgbClr val="FF0000"/>
                </a:solidFill>
                <a:latin typeface="+mn-lt"/>
              </a:rPr>
              <a:t>FAP</a:t>
            </a:r>
            <a:r>
              <a:rPr lang="en-US" sz="1800" smtClean="0">
                <a:latin typeface="+mn-lt"/>
              </a:rPr>
              <a:t> (fraction of vortex exposed to PSC conditions) and </a:t>
            </a:r>
            <a:br>
              <a:rPr lang="en-US" sz="1800" smtClean="0">
                <a:latin typeface="+mn-lt"/>
              </a:rPr>
            </a:br>
            <a:r>
              <a:rPr lang="en-US" sz="1800" smtClean="0">
                <a:latin typeface="+mn-lt"/>
              </a:rPr>
              <a:t>                                                   </a:t>
            </a:r>
            <a:r>
              <a:rPr lang="en-US" sz="1800" i="1" smtClean="0">
                <a:solidFill>
                  <a:srgbClr val="FF0000"/>
                </a:solidFill>
                <a:latin typeface="+mn-lt"/>
              </a:rPr>
              <a:t>FAS</a:t>
            </a:r>
            <a:r>
              <a:rPr lang="en-US" sz="1800" smtClean="0">
                <a:latin typeface="+mn-lt"/>
              </a:rPr>
              <a:t> (fraction of vortex exposed to sunlight)</a:t>
            </a:r>
          </a:p>
        </p:txBody>
      </p:sp>
    </p:spTree>
    <p:extLst>
      <p:ext uri="{BB962C8B-B14F-4D97-AF65-F5344CB8AC3E}">
        <p14:creationId xmlns:p14="http://schemas.microsoft.com/office/powerpoint/2010/main" val="1779725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2051720" y="4797807"/>
            <a:ext cx="1584176" cy="2160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611560" y="4293096"/>
            <a:ext cx="1584176" cy="21602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611560" y="4005064"/>
            <a:ext cx="3384376" cy="2880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611560" y="3563253"/>
            <a:ext cx="1656184" cy="2257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475656" y="3284984"/>
            <a:ext cx="3384376" cy="27826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611560" y="2780928"/>
            <a:ext cx="2592288" cy="28803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1835696" y="2348880"/>
            <a:ext cx="1944216" cy="21602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611560" y="3789040"/>
            <a:ext cx="3168352" cy="21602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611560" y="2564904"/>
            <a:ext cx="3168352" cy="21602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1403648" y="1844824"/>
            <a:ext cx="1080120" cy="21602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986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147638"/>
            <a:ext cx="9144000" cy="5715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de-DE" b="1" smtClean="0">
                <a:solidFill>
                  <a:schemeClr val="accent1"/>
                </a:solidFill>
              </a:rPr>
              <a:t>Polar SWIFT: Equations</a:t>
            </a:r>
          </a:p>
        </p:txBody>
      </p:sp>
      <p:sp>
        <p:nvSpPr>
          <p:cNvPr id="391194" name="Text Box 26"/>
          <p:cNvSpPr txBox="1">
            <a:spLocks noChangeArrowheads="1"/>
          </p:cNvSpPr>
          <p:nvPr/>
        </p:nvSpPr>
        <p:spPr bwMode="auto">
          <a:xfrm>
            <a:off x="469900" y="777875"/>
            <a:ext cx="8264525" cy="606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6238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14375" indent="-257175" defTabSz="6238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65238" defTabSz="6238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44625" defTabSz="6238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6238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6238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6238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6238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6238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defRPr/>
            </a:pPr>
            <a:r>
              <a:rPr lang="en-US" sz="1600">
                <a:solidFill>
                  <a:srgbClr val="000000"/>
                </a:solidFill>
                <a:latin typeface="+mn-lt"/>
                <a:cs typeface="Times New Roman" pitchFamily="18" charset="0"/>
              </a:rPr>
              <a:t>S</a:t>
            </a:r>
            <a:r>
              <a:rPr lang="en-US" sz="16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pecies concentrations: </a:t>
            </a:r>
            <a:r>
              <a:rPr lang="en-US" sz="1600">
                <a:solidFill>
                  <a:srgbClr val="000000"/>
                </a:solidFill>
                <a:latin typeface="+mn-lt"/>
                <a:cs typeface="Times New Roman" pitchFamily="18" charset="0"/>
              </a:rPr>
              <a:t>V</a:t>
            </a:r>
            <a:r>
              <a:rPr lang="en-US" sz="16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ortex averages. a…z and</a:t>
            </a:r>
            <a:r>
              <a:rPr lang="en-US" sz="1600" b="1" smtClean="0"/>
              <a:t> </a:t>
            </a:r>
            <a:r>
              <a:rPr lang="el-GR" sz="1600" smtClean="0"/>
              <a:t>α</a:t>
            </a:r>
            <a:r>
              <a:rPr lang="en-US" sz="1600" smtClean="0"/>
              <a:t>:</a:t>
            </a:r>
            <a:r>
              <a:rPr lang="en-US" sz="16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600">
                <a:solidFill>
                  <a:srgbClr val="000000"/>
                </a:solidFill>
                <a:latin typeface="+mn-lt"/>
                <a:cs typeface="Times New Roman" pitchFamily="18" charset="0"/>
              </a:rPr>
              <a:t>E</a:t>
            </a:r>
            <a:r>
              <a:rPr lang="en-US" sz="16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mpirical parameters trained on ATLAS data.</a:t>
            </a:r>
          </a:p>
          <a:p>
            <a:pPr algn="just">
              <a:defRPr/>
            </a:pPr>
            <a:endParaRPr lang="en-US" sz="160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algn="just">
              <a:defRPr/>
            </a:pPr>
            <a:r>
              <a:rPr lang="en-US" sz="1800" b="1" u="sng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Prognostic</a:t>
            </a:r>
          </a:p>
          <a:p>
            <a:pPr algn="just">
              <a:defRPr/>
            </a:pPr>
            <a:endParaRPr lang="en-US" sz="160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algn="just">
              <a:defRPr/>
            </a:pPr>
            <a:r>
              <a:rPr lang="en-US" sz="1600" b="1">
                <a:solidFill>
                  <a:srgbClr val="000000"/>
                </a:solidFill>
                <a:latin typeface="+mn-lt"/>
                <a:cs typeface="Times New Roman" pitchFamily="18" charset="0"/>
              </a:rPr>
              <a:t>d</a:t>
            </a:r>
            <a:r>
              <a:rPr lang="en-US" sz="1600" b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[O</a:t>
            </a:r>
            <a:r>
              <a:rPr lang="en-US" sz="1600" b="1" baseline="-250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3</a:t>
            </a:r>
            <a:r>
              <a:rPr lang="en-US" sz="1600" b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]/</a:t>
            </a:r>
            <a:r>
              <a:rPr lang="en-US" sz="1600" b="1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dt</a:t>
            </a:r>
            <a:r>
              <a:rPr lang="en-US" sz="1600" b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=-d[</a:t>
            </a:r>
            <a:r>
              <a:rPr lang="en-US" sz="1600" b="1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ClO</a:t>
            </a:r>
            <a:r>
              <a:rPr lang="en-US" sz="1600" b="1" baseline="-2500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x</a:t>
            </a:r>
            <a:r>
              <a:rPr lang="en-US" sz="1600" b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]FAS                                                   </a:t>
            </a:r>
            <a:r>
              <a:rPr lang="en-US" sz="16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Ozone depletion by </a:t>
            </a:r>
            <a:r>
              <a:rPr lang="en-US" sz="160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ClO+ClO</a:t>
            </a:r>
            <a:r>
              <a:rPr lang="en-US" sz="16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and </a:t>
            </a:r>
            <a:r>
              <a:rPr lang="en-US" sz="160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ClO+BrO</a:t>
            </a:r>
            <a:r>
              <a:rPr lang="en-US" sz="16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cycle</a:t>
            </a:r>
          </a:p>
          <a:p>
            <a:pPr algn="just">
              <a:defRPr/>
            </a:pPr>
            <a:endParaRPr lang="en-US" sz="160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algn="just">
              <a:defRPr/>
            </a:pPr>
            <a:r>
              <a:rPr lang="en-US" sz="1600" b="1">
                <a:solidFill>
                  <a:srgbClr val="000000"/>
                </a:solidFill>
                <a:latin typeface="+mn-lt"/>
                <a:cs typeface="Times New Roman" pitchFamily="18" charset="0"/>
              </a:rPr>
              <a:t>d</a:t>
            </a:r>
            <a:r>
              <a:rPr lang="en-US" sz="1600" b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[ClONO</a:t>
            </a:r>
            <a:r>
              <a:rPr lang="en-US" sz="1600" b="1" baseline="-250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1600" b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]/</a:t>
            </a:r>
            <a:r>
              <a:rPr lang="en-US" sz="1600" b="1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dt</a:t>
            </a:r>
            <a:r>
              <a:rPr lang="en-US" sz="1600" b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=b[</a:t>
            </a:r>
            <a:r>
              <a:rPr lang="en-US" sz="1600" b="1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ClO</a:t>
            </a:r>
            <a:r>
              <a:rPr lang="en-US" sz="1600" b="1" baseline="-2500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x</a:t>
            </a:r>
            <a:r>
              <a:rPr lang="en-US" sz="1600" b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][HNO</a:t>
            </a:r>
            <a:r>
              <a:rPr lang="en-US" sz="1600" b="1" baseline="-250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3</a:t>
            </a:r>
            <a:r>
              <a:rPr lang="en-US" sz="1600" b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gas]FAS                 </a:t>
            </a:r>
            <a:r>
              <a:rPr lang="en-US" sz="1600" b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               </a:t>
            </a:r>
            <a:r>
              <a:rPr lang="en-US" sz="16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Net effect</a:t>
            </a:r>
            <a:r>
              <a:rPr lang="en-US" sz="16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of ClONO</a:t>
            </a:r>
            <a:r>
              <a:rPr lang="en-US" sz="1600" baseline="-250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16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photolysis / ClO+NO</a:t>
            </a:r>
            <a:r>
              <a:rPr lang="en-US" sz="1600" baseline="-250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2</a:t>
            </a:r>
          </a:p>
          <a:p>
            <a:pPr algn="just">
              <a:defRPr/>
            </a:pPr>
            <a:r>
              <a:rPr lang="en-US" sz="160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600" b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-a{[</a:t>
            </a:r>
            <a:r>
              <a:rPr lang="en-US" sz="1600" b="1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HCl</a:t>
            </a:r>
            <a:r>
              <a:rPr lang="en-US" sz="1600" b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]}[ClONO</a:t>
            </a:r>
            <a:r>
              <a:rPr lang="en-US" sz="1600" b="1" baseline="-250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1600" b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][HNO</a:t>
            </a:r>
            <a:r>
              <a:rPr lang="en-US" sz="1600" b="1" baseline="-250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3</a:t>
            </a:r>
            <a:r>
              <a:rPr lang="en-US" sz="1600" b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total]</a:t>
            </a:r>
            <a:r>
              <a:rPr lang="en-US" sz="1600" b="1" baseline="300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2/3</a:t>
            </a:r>
            <a:r>
              <a:rPr lang="en-US" sz="1600" b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FAP</a:t>
            </a:r>
            <a:r>
              <a:rPr lang="en-US" sz="16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              Chlorine activation by HCl+ClONO</a:t>
            </a:r>
            <a:r>
              <a:rPr lang="en-US" sz="1600" baseline="-250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16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(heterogeneous)</a:t>
            </a:r>
          </a:p>
          <a:p>
            <a:pPr algn="just">
              <a:defRPr/>
            </a:pPr>
            <a:r>
              <a:rPr lang="en-US" sz="160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600" b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-h[ClONO</a:t>
            </a:r>
            <a:r>
              <a:rPr lang="en-US" sz="1600" b="1" baseline="-250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1600" b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][HNO</a:t>
            </a:r>
            <a:r>
              <a:rPr lang="en-US" sz="1600" b="1" baseline="-250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3</a:t>
            </a:r>
            <a:r>
              <a:rPr lang="en-US" sz="1600" b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total]</a:t>
            </a:r>
            <a:r>
              <a:rPr lang="en-US" sz="1600" b="1" baseline="300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2/3</a:t>
            </a:r>
            <a:r>
              <a:rPr lang="en-US" sz="1600" b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FAP                          </a:t>
            </a:r>
            <a:r>
              <a:rPr lang="en-US" sz="16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Chlorine activation by ClONO</a:t>
            </a:r>
            <a:r>
              <a:rPr lang="en-US" sz="1600" baseline="-250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16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+H</a:t>
            </a:r>
            <a:r>
              <a:rPr lang="en-US" sz="1600" baseline="-250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16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O (heterogeneous)</a:t>
            </a:r>
          </a:p>
          <a:p>
            <a:pPr algn="just">
              <a:defRPr/>
            </a:pPr>
            <a:endParaRPr lang="en-US" sz="160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algn="just">
              <a:defRPr/>
            </a:pPr>
            <a:r>
              <a:rPr lang="en-US" sz="1600" b="1">
                <a:solidFill>
                  <a:srgbClr val="000000"/>
                </a:solidFill>
                <a:latin typeface="+mn-lt"/>
                <a:cs typeface="Times New Roman" pitchFamily="18" charset="0"/>
              </a:rPr>
              <a:t>d</a:t>
            </a:r>
            <a:r>
              <a:rPr lang="en-US" sz="1600" b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[</a:t>
            </a:r>
            <a:r>
              <a:rPr lang="en-US" sz="1600" b="1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HCl</a:t>
            </a:r>
            <a:r>
              <a:rPr lang="en-US" sz="1600" b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]/</a:t>
            </a:r>
            <a:r>
              <a:rPr lang="en-US" sz="1600" b="1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dt</a:t>
            </a:r>
            <a:r>
              <a:rPr lang="en-US" sz="1600" b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=c</a:t>
            </a:r>
            <a:r>
              <a:rPr lang="en-US" sz="1600" b="1" baseline="-250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1</a:t>
            </a:r>
            <a:r>
              <a:rPr lang="en-US" sz="1600" b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[</a:t>
            </a:r>
            <a:r>
              <a:rPr lang="en-US" sz="1600" b="1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ClO</a:t>
            </a:r>
            <a:r>
              <a:rPr lang="en-US" sz="1600" b="1" baseline="-2500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x</a:t>
            </a:r>
            <a:r>
              <a:rPr lang="en-US" sz="1600" b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]FAS</a:t>
            </a:r>
            <a:r>
              <a:rPr lang="en-US" sz="1600" b="1" baseline="300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1600" b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/[O</a:t>
            </a:r>
            <a:r>
              <a:rPr lang="en-US" sz="1600" b="1" baseline="-250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3</a:t>
            </a:r>
            <a:r>
              <a:rPr lang="en-US" sz="1600" b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]+c</a:t>
            </a:r>
            <a:r>
              <a:rPr lang="en-US" sz="1600" b="1" baseline="-250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1600" b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[ClONO</a:t>
            </a:r>
            <a:r>
              <a:rPr lang="en-US" sz="1600" b="1" baseline="-250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1600" b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]FAS</a:t>
            </a:r>
            <a:r>
              <a:rPr lang="en-US" sz="1600" b="1" baseline="300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3</a:t>
            </a:r>
            <a:r>
              <a:rPr lang="en-US" sz="1600" b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/[O</a:t>
            </a:r>
            <a:r>
              <a:rPr lang="en-US" sz="1600" b="1" baseline="-250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3</a:t>
            </a:r>
            <a:r>
              <a:rPr lang="en-US" sz="1600" b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]</a:t>
            </a:r>
            <a:r>
              <a:rPr lang="en-US" sz="16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   Chlorine deactivation by Cl+CH</a:t>
            </a:r>
            <a:r>
              <a:rPr lang="en-US" sz="1600" baseline="-250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4</a:t>
            </a:r>
            <a:r>
              <a:rPr lang="en-US" sz="16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into </a:t>
            </a:r>
            <a:r>
              <a:rPr lang="en-US" sz="160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HCl</a:t>
            </a:r>
            <a:r>
              <a:rPr lang="en-US" sz="16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(SH)</a:t>
            </a:r>
          </a:p>
          <a:p>
            <a:pPr algn="just">
              <a:defRPr/>
            </a:pPr>
            <a:r>
              <a:rPr lang="en-US" sz="160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600" b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+f[</a:t>
            </a:r>
            <a:r>
              <a:rPr lang="en-US" sz="1600" b="1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ClO</a:t>
            </a:r>
            <a:r>
              <a:rPr lang="en-US" sz="1600" b="1" baseline="-2500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x</a:t>
            </a:r>
            <a:r>
              <a:rPr lang="en-US" sz="1600" b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][</a:t>
            </a:r>
            <a:r>
              <a:rPr lang="en-US" sz="1600" b="1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OH</a:t>
            </a:r>
            <a:r>
              <a:rPr lang="en-US" sz="1600" b="1" baseline="-2500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day</a:t>
            </a:r>
            <a:r>
              <a:rPr lang="en-US" sz="1600" b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]FAS</a:t>
            </a:r>
            <a:r>
              <a:rPr lang="en-US" sz="16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lang="en-US" sz="160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HCl</a:t>
            </a:r>
            <a:r>
              <a:rPr lang="en-US" sz="16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formation by </a:t>
            </a:r>
            <a:r>
              <a:rPr lang="en-US" sz="160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ClO+OH</a:t>
            </a:r>
            <a:endParaRPr lang="en-US" sz="160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algn="just">
              <a:defRPr/>
            </a:pPr>
            <a:r>
              <a:rPr lang="en-US" sz="1600" b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 -a{[</a:t>
            </a:r>
            <a:r>
              <a:rPr lang="en-US" sz="1600" b="1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HCl</a:t>
            </a:r>
            <a:r>
              <a:rPr lang="en-US" sz="1600" b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]}[ClONO</a:t>
            </a:r>
            <a:r>
              <a:rPr lang="en-US" sz="1600" b="1" baseline="-250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1600" b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][HNO</a:t>
            </a:r>
            <a:r>
              <a:rPr lang="en-US" sz="1600" b="1" baseline="-250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3</a:t>
            </a:r>
            <a:r>
              <a:rPr lang="en-US" sz="1600" b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total]</a:t>
            </a:r>
            <a:r>
              <a:rPr lang="en-US" sz="1600" b="1" baseline="300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2/3</a:t>
            </a:r>
            <a:r>
              <a:rPr lang="en-US" sz="1600" b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FAP</a:t>
            </a:r>
            <a:r>
              <a:rPr lang="en-US" sz="16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              Chlorine activation by HCl+ClONO</a:t>
            </a:r>
            <a:r>
              <a:rPr lang="en-US" sz="1600" baseline="-250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16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(heterogeneous)</a:t>
            </a:r>
          </a:p>
          <a:p>
            <a:pPr algn="just">
              <a:defRPr/>
            </a:pPr>
            <a:r>
              <a:rPr lang="en-US" sz="1600" b="1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600" b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-l[</a:t>
            </a:r>
            <a:r>
              <a:rPr lang="en-US" sz="1600" b="1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ClO</a:t>
            </a:r>
            <a:r>
              <a:rPr lang="en-US" sz="1600" b="1" baseline="-2500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x</a:t>
            </a:r>
            <a:r>
              <a:rPr lang="en-US" sz="1600" b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][H</a:t>
            </a:r>
            <a:r>
              <a:rPr lang="en-US" sz="1600" b="1" baseline="-250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1600" b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O]FAS[</a:t>
            </a:r>
            <a:r>
              <a:rPr lang="en-US" sz="1600" b="1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HCl</a:t>
            </a:r>
            <a:r>
              <a:rPr lang="en-US" sz="1600" b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][HNO</a:t>
            </a:r>
            <a:r>
              <a:rPr lang="en-US" sz="1600" b="1" baseline="-250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3</a:t>
            </a:r>
            <a:r>
              <a:rPr lang="en-US" sz="1600" b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total]</a:t>
            </a:r>
            <a:r>
              <a:rPr lang="en-US" sz="1600" b="1" baseline="300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2/3</a:t>
            </a:r>
            <a:r>
              <a:rPr lang="en-US" sz="1600" b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FAP</a:t>
            </a:r>
            <a:r>
              <a:rPr lang="en-US" sz="16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            Chlorine activation by </a:t>
            </a:r>
            <a:r>
              <a:rPr lang="en-US" sz="160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HOCl+HCl</a:t>
            </a:r>
            <a:r>
              <a:rPr lang="en-US" sz="16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(heterogeneous)</a:t>
            </a:r>
          </a:p>
          <a:p>
            <a:pPr algn="just">
              <a:defRPr/>
            </a:pPr>
            <a:r>
              <a:rPr lang="en-US" sz="160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600" b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-k[</a:t>
            </a:r>
            <a:r>
              <a:rPr lang="en-US" sz="1600" b="1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HCl</a:t>
            </a:r>
            <a:r>
              <a:rPr lang="en-US" sz="1600" b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][</a:t>
            </a:r>
            <a:r>
              <a:rPr lang="en-US" sz="1600" b="1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OH</a:t>
            </a:r>
            <a:r>
              <a:rPr lang="en-US" sz="1600" b="1" baseline="-2500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day</a:t>
            </a:r>
            <a:r>
              <a:rPr lang="en-US" sz="1600" b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]FAS                                                                                 </a:t>
            </a:r>
            <a:r>
              <a:rPr lang="en-US" sz="16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Activation by </a:t>
            </a:r>
            <a:r>
              <a:rPr lang="en-US" sz="160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HCl+OH</a:t>
            </a:r>
            <a:r>
              <a:rPr lang="en-US" sz="16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(gas phase)</a:t>
            </a:r>
          </a:p>
          <a:p>
            <a:pPr algn="just">
              <a:defRPr/>
            </a:pPr>
            <a:endParaRPr lang="en-US" sz="160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algn="just">
              <a:defRPr/>
            </a:pPr>
            <a:r>
              <a:rPr lang="en-US" sz="1600" b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d[HNO</a:t>
            </a:r>
            <a:r>
              <a:rPr lang="en-US" sz="1600" b="1" baseline="-250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3</a:t>
            </a:r>
            <a:r>
              <a:rPr lang="en-US" sz="1600" b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total]/</a:t>
            </a:r>
            <a:r>
              <a:rPr lang="en-US" sz="1600" b="1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dt</a:t>
            </a:r>
            <a:r>
              <a:rPr lang="en-US" sz="1600" b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=-e[HNO</a:t>
            </a:r>
            <a:r>
              <a:rPr lang="en-US" sz="1600" b="1" baseline="-250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3</a:t>
            </a:r>
            <a:r>
              <a:rPr lang="en-US" sz="1600" b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total]FAP</a:t>
            </a:r>
            <a:r>
              <a:rPr lang="en-US" sz="1600" b="1" baseline="-250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s</a:t>
            </a:r>
            <a:r>
              <a:rPr lang="en-US" sz="16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                                                                  Effect of denitrification</a:t>
            </a:r>
          </a:p>
          <a:p>
            <a:pPr algn="just">
              <a:defRPr/>
            </a:pPr>
            <a:endParaRPr lang="en-US" sz="160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algn="just">
              <a:defRPr/>
            </a:pPr>
            <a:r>
              <a:rPr lang="en-US" sz="1800" b="1" u="sng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Diagnostic</a:t>
            </a:r>
            <a:endParaRPr lang="en-US" sz="1800" b="1" u="sng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algn="just">
              <a:defRPr/>
            </a:pPr>
            <a:endParaRPr lang="en-US" sz="160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algn="just">
              <a:defRPr/>
            </a:pPr>
            <a:r>
              <a:rPr lang="en-US" sz="1600" b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[</a:t>
            </a:r>
            <a:r>
              <a:rPr lang="en-US" sz="1600" b="1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ClO</a:t>
            </a:r>
            <a:r>
              <a:rPr lang="en-US" sz="1600" b="1" baseline="-2500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x</a:t>
            </a:r>
            <a:r>
              <a:rPr lang="en-US" sz="1600" b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]=[</a:t>
            </a:r>
            <a:r>
              <a:rPr lang="en-US" sz="1600" b="1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Cl</a:t>
            </a:r>
            <a:r>
              <a:rPr lang="en-US" sz="1600" b="1" baseline="-2500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y</a:t>
            </a:r>
            <a:r>
              <a:rPr lang="en-US" sz="1600" b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]-[</a:t>
            </a:r>
            <a:r>
              <a:rPr lang="en-US" sz="1600" b="1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HCl</a:t>
            </a:r>
            <a:r>
              <a:rPr lang="en-US" sz="1600" b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]-[ClONO</a:t>
            </a:r>
            <a:r>
              <a:rPr lang="en-US" sz="1600" b="1" baseline="-250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1600" b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]                                                      </a:t>
            </a:r>
            <a:r>
              <a:rPr lang="en-US" sz="160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ClO</a:t>
            </a:r>
            <a:r>
              <a:rPr lang="en-US" sz="1600" baseline="-2500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x</a:t>
            </a:r>
            <a:r>
              <a:rPr lang="en-US" sz="16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is everything not in reservoir gases</a:t>
            </a:r>
          </a:p>
          <a:p>
            <a:pPr algn="just">
              <a:defRPr/>
            </a:pPr>
            <a:r>
              <a:rPr lang="en-US" sz="1600" b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[HNO</a:t>
            </a:r>
            <a:r>
              <a:rPr lang="en-US" sz="1600" b="1" baseline="-250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3</a:t>
            </a:r>
            <a:r>
              <a:rPr lang="en-US" sz="1600" b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gas]=[HNO</a:t>
            </a:r>
            <a:r>
              <a:rPr lang="en-US" sz="1600" b="1" baseline="-250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3</a:t>
            </a:r>
            <a:r>
              <a:rPr lang="en-US" sz="1600" b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total](1-FAP</a:t>
            </a:r>
            <a:r>
              <a:rPr lang="en-US" sz="1600" b="1" baseline="-250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s</a:t>
            </a:r>
            <a:r>
              <a:rPr lang="en-US" sz="1600" b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)+z[HNO</a:t>
            </a:r>
            <a:r>
              <a:rPr lang="en-US" sz="1600" b="1" baseline="-250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3</a:t>
            </a:r>
            <a:r>
              <a:rPr lang="en-US" sz="1600" b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total]FAP</a:t>
            </a:r>
            <a:r>
              <a:rPr lang="en-US" sz="1600" b="1" baseline="-250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s</a:t>
            </a:r>
            <a:r>
              <a:rPr lang="en-US" sz="1600" b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                          </a:t>
            </a:r>
            <a:r>
              <a:rPr lang="en-US" sz="16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Partitioning HNO</a:t>
            </a:r>
            <a:r>
              <a:rPr lang="en-US" sz="1600" baseline="-250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3</a:t>
            </a:r>
            <a:r>
              <a:rPr lang="en-US" sz="16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(gas / clouds)</a:t>
            </a:r>
          </a:p>
          <a:p>
            <a:pPr algn="just">
              <a:defRPr/>
            </a:pPr>
            <a:r>
              <a:rPr lang="en-US" sz="1600" b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[</a:t>
            </a:r>
            <a:r>
              <a:rPr lang="en-US" sz="1600" b="1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OH</a:t>
            </a:r>
            <a:r>
              <a:rPr lang="en-US" sz="1600" b="1" baseline="-2500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day</a:t>
            </a:r>
            <a:r>
              <a:rPr lang="en-US" sz="1600" b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]=</a:t>
            </a:r>
            <a:r>
              <a:rPr lang="en-US" sz="1600" b="1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sqrt</a:t>
            </a:r>
            <a:r>
              <a:rPr lang="en-US" sz="1600" b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([H</a:t>
            </a:r>
            <a:r>
              <a:rPr lang="en-US" sz="1600" b="1" baseline="-250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1600" b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O][</a:t>
            </a:r>
            <a:r>
              <a:rPr lang="en-US" sz="1600" b="1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NO</a:t>
            </a:r>
            <a:r>
              <a:rPr lang="en-US" sz="1600" b="1" baseline="-2500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day</a:t>
            </a:r>
            <a:r>
              <a:rPr lang="en-US" sz="1600" b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]FAS)                                                                                         </a:t>
            </a:r>
            <a:r>
              <a:rPr lang="en-US" sz="16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OH in sunlit part</a:t>
            </a:r>
          </a:p>
          <a:p>
            <a:pPr algn="just">
              <a:defRPr/>
            </a:pPr>
            <a:r>
              <a:rPr lang="en-US" sz="1600" b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[</a:t>
            </a:r>
            <a:r>
              <a:rPr lang="en-US" sz="1600" b="1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NO</a:t>
            </a:r>
            <a:r>
              <a:rPr lang="en-US" sz="1600" b="1" baseline="-2500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day</a:t>
            </a:r>
            <a:r>
              <a:rPr lang="en-US" sz="1600" b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]=[HNO</a:t>
            </a:r>
            <a:r>
              <a:rPr lang="en-US" sz="1600" b="1" baseline="-250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3</a:t>
            </a:r>
            <a:r>
              <a:rPr lang="en-US" sz="1600" b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gas]FAS</a:t>
            </a:r>
            <a:r>
              <a:rPr lang="en-US" sz="1600" b="1" baseline="300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4</a:t>
            </a:r>
            <a:r>
              <a:rPr lang="en-US" sz="1600" b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/([O</a:t>
            </a:r>
            <a:r>
              <a:rPr lang="en-US" sz="1600" b="1" baseline="-250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3</a:t>
            </a:r>
            <a:r>
              <a:rPr lang="en-US" sz="1600" b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]+</a:t>
            </a:r>
            <a:r>
              <a:rPr lang="el-GR" sz="1600" b="1" smtClean="0"/>
              <a:t>α</a:t>
            </a:r>
            <a:r>
              <a:rPr lang="en-US" sz="1600" b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FAS)                                                                               </a:t>
            </a:r>
            <a:r>
              <a:rPr lang="en-US" sz="160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NO in sunlit part</a:t>
            </a:r>
          </a:p>
        </p:txBody>
      </p:sp>
    </p:spTree>
    <p:extLst>
      <p:ext uri="{BB962C8B-B14F-4D97-AF65-F5344CB8AC3E}">
        <p14:creationId xmlns:p14="http://schemas.microsoft.com/office/powerpoint/2010/main" val="744928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de-DE" b="1" smtClean="0">
                <a:solidFill>
                  <a:schemeClr val="accent1"/>
                </a:solidFill>
              </a:rPr>
              <a:t>Polar SWIFT: </a:t>
            </a:r>
            <a:r>
              <a:rPr lang="en-US" altLang="de-DE" b="1">
                <a:solidFill>
                  <a:schemeClr val="accent1"/>
                </a:solidFill>
              </a:rPr>
              <a:t>T</a:t>
            </a:r>
            <a:r>
              <a:rPr lang="en-US" altLang="de-DE" b="1" smtClean="0">
                <a:solidFill>
                  <a:schemeClr val="accent1"/>
                </a:solidFill>
              </a:rPr>
              <a:t>raining method</a:t>
            </a:r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323528" y="1556792"/>
            <a:ext cx="79928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Change from training on satellite data (Rex et al., 2014, mixing ratios) </a:t>
            </a:r>
            <a:br>
              <a:rPr lang="en-US" smtClean="0"/>
            </a:br>
            <a:r>
              <a:rPr lang="en-US" smtClean="0"/>
              <a:t>to training on ATLAS Chemistry Transport Model </a:t>
            </a:r>
            <a:br>
              <a:rPr lang="en-US" smtClean="0"/>
            </a:br>
            <a:r>
              <a:rPr lang="en-US" smtClean="0"/>
              <a:t>(reaction rates + mixing ratios, both vortex average)</a:t>
            </a:r>
          </a:p>
          <a:p>
            <a:endParaRPr lang="en-US" smtClean="0"/>
          </a:p>
          <a:p>
            <a:r>
              <a:rPr lang="en-US" smtClean="0"/>
              <a:t>Advantages: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Old approach included transport effect, new approach only chemical changes New approach allows to run model in combination with existing transport scheme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Old approach required satellite data to be available. Availability for species like ClONO</a:t>
            </a:r>
            <a:r>
              <a:rPr lang="en-US" baseline="-25000" smtClean="0"/>
              <a:t>2</a:t>
            </a:r>
            <a:r>
              <a:rPr lang="en-US" smtClean="0"/>
              <a:t> is limited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Very detailed look into processes possible</a:t>
            </a:r>
          </a:p>
          <a:p>
            <a:r>
              <a:rPr lang="en-US" smtClean="0"/>
              <a:t>Disadvantage: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Fit is not based on observational data, but on model results…</a:t>
            </a:r>
            <a:br>
              <a:rPr lang="en-US" smtClean="0"/>
            </a:br>
            <a:r>
              <a:rPr lang="en-US" smtClean="0"/>
              <a:t>…but ATLAS is validated with observations, agreement is good</a:t>
            </a:r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133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>
                <a:solidFill>
                  <a:schemeClr val="accent1"/>
                </a:solidFill>
              </a:rPr>
              <a:t>Polar SWIFT </a:t>
            </a:r>
            <a:r>
              <a:rPr lang="en-US" b="1">
                <a:solidFill>
                  <a:schemeClr val="accent1"/>
                </a:solidFill>
              </a:rPr>
              <a:t>trained on ATLAS CTM:</a:t>
            </a:r>
            <a:br>
              <a:rPr lang="en-US" b="1">
                <a:solidFill>
                  <a:schemeClr val="accent1"/>
                </a:solidFill>
              </a:rPr>
            </a:br>
            <a:r>
              <a:rPr lang="en-US" b="1" smtClean="0">
                <a:solidFill>
                  <a:schemeClr val="accent1"/>
                </a:solidFill>
              </a:rPr>
              <a:t>Example: Rates of </a:t>
            </a:r>
            <a:r>
              <a:rPr lang="en-US" b="1" err="1" smtClean="0">
                <a:solidFill>
                  <a:schemeClr val="accent1"/>
                </a:solidFill>
              </a:rPr>
              <a:t>HCl</a:t>
            </a:r>
            <a:r>
              <a:rPr lang="en-US" b="1" smtClean="0">
                <a:solidFill>
                  <a:schemeClr val="accent1"/>
                </a:solidFill>
              </a:rPr>
              <a:t> reactions</a:t>
            </a:r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12776"/>
            <a:ext cx="6413429" cy="525967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923928" y="6487784"/>
            <a:ext cx="1669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Vortex averages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786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>
                <a:solidFill>
                  <a:schemeClr val="accent1"/>
                </a:solidFill>
              </a:rPr>
              <a:t>Polar SWIFT </a:t>
            </a:r>
            <a:r>
              <a:rPr lang="en-US" b="1">
                <a:solidFill>
                  <a:schemeClr val="accent1"/>
                </a:solidFill>
              </a:rPr>
              <a:t>trained on ATLAS CTM:</a:t>
            </a:r>
            <a:br>
              <a:rPr lang="en-US" b="1">
                <a:solidFill>
                  <a:schemeClr val="accent1"/>
                </a:solidFill>
              </a:rPr>
            </a:br>
            <a:r>
              <a:rPr lang="en-US" b="1">
                <a:solidFill>
                  <a:schemeClr val="accent1"/>
                </a:solidFill>
              </a:rPr>
              <a:t>Example training: </a:t>
            </a:r>
            <a:r>
              <a:rPr lang="en-US" b="1" err="1" smtClean="0">
                <a:solidFill>
                  <a:schemeClr val="accent1"/>
                </a:solidFill>
              </a:rPr>
              <a:t>HCl</a:t>
            </a:r>
            <a:r>
              <a:rPr lang="en-US" b="1" smtClean="0">
                <a:solidFill>
                  <a:schemeClr val="accent1"/>
                </a:solidFill>
              </a:rPr>
              <a:t> term F</a:t>
            </a:r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72816"/>
            <a:ext cx="6052146" cy="496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6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699</Words>
  <Application>Microsoft Office PowerPoint</Application>
  <PresentationFormat>Bildschirmpräsentation (4:3)</PresentationFormat>
  <Paragraphs>108</Paragraphs>
  <Slides>15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Larissa</vt:lpstr>
      <vt:lpstr>Polar SWIFT Fast polar ozone chemistry for climate models</vt:lpstr>
      <vt:lpstr>FAST-O3: Motivation</vt:lpstr>
      <vt:lpstr>FAST-O3: Status</vt:lpstr>
      <vt:lpstr>FAST-O3: Status</vt:lpstr>
      <vt:lpstr>Polar SWIFT: Technical Overview</vt:lpstr>
      <vt:lpstr>Polar SWIFT: Equations</vt:lpstr>
      <vt:lpstr>Polar SWIFT: Training method</vt:lpstr>
      <vt:lpstr>Polar SWIFT trained on ATLAS CTM: Example: Rates of HCl reactions</vt:lpstr>
      <vt:lpstr>Polar SWIFT trained on ATLAS CTM: Example training: HCl term F</vt:lpstr>
      <vt:lpstr>SWIFT-Polar trained on ATLAS CTM: Example training: Ozone term</vt:lpstr>
      <vt:lpstr>Test SWIFT as chemistry module in ATLAS CTM</vt:lpstr>
      <vt:lpstr>Interannual variability NH</vt:lpstr>
      <vt:lpstr>Dynamical correction term NH</vt:lpstr>
      <vt:lpstr>Interannual variability SH</vt:lpstr>
      <vt:lpstr>Dynamical correction term SH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Fast-O3</dc:title>
  <dc:creator>Ingo Wohltmann</dc:creator>
  <cp:lastModifiedBy>Ingo Wohltmann</cp:lastModifiedBy>
  <cp:revision>179</cp:revision>
  <dcterms:created xsi:type="dcterms:W3CDTF">2012-11-12T15:03:21Z</dcterms:created>
  <dcterms:modified xsi:type="dcterms:W3CDTF">2015-10-07T15:14:55Z</dcterms:modified>
</cp:coreProperties>
</file>